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1" r:id="rId2"/>
    <p:sldId id="256" r:id="rId3"/>
    <p:sldId id="260" r:id="rId4"/>
    <p:sldId id="267" r:id="rId5"/>
    <p:sldId id="264" r:id="rId6"/>
    <p:sldId id="268" r:id="rId7"/>
    <p:sldId id="262" r:id="rId8"/>
    <p:sldId id="269" r:id="rId9"/>
    <p:sldId id="270" r:id="rId10"/>
    <p:sldId id="259" r:id="rId11"/>
    <p:sldId id="266" r:id="rId12"/>
    <p:sldId id="265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917BA-A1D8-40FD-9FF9-94EEEC9E5A2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8EF8E-8B02-4BF0-AC28-ACE3FFEC44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13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0DF0FA-200C-41E4-B47A-9CD2599095D8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5DBA19-AEE4-4EFA-A470-956DF1C97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528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1124744"/>
            <a:ext cx="709858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</a:t>
            </a:r>
            <a:r>
              <a:rPr lang="ru-RU" dirty="0" smtClean="0"/>
              <a:t>ГБОУ Школа № 1161 корпус 6 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Выступление на педагогическом совете</a:t>
            </a:r>
          </a:p>
          <a:p>
            <a:pPr algn="ctr"/>
            <a:r>
              <a:rPr lang="ru-RU" sz="2400" dirty="0" smtClean="0"/>
              <a:t>«Осуществление преемственности на разных   ступенях образования в воспитании и обучении детей» </a:t>
            </a:r>
          </a:p>
          <a:p>
            <a:pPr algn="r"/>
            <a:endParaRPr lang="ru-RU" sz="2000" dirty="0" smtClean="0"/>
          </a:p>
          <a:p>
            <a:pPr algn="r"/>
            <a:r>
              <a:rPr lang="ru-RU" sz="2000" dirty="0" smtClean="0"/>
              <a:t>Воспитатели:</a:t>
            </a:r>
          </a:p>
          <a:p>
            <a:pPr algn="r"/>
            <a:r>
              <a:rPr lang="ru-RU" sz="2000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1 квалификационной </a:t>
            </a:r>
          </a:p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категории</a:t>
            </a:r>
            <a:r>
              <a:rPr lang="ru-RU" sz="2000" dirty="0" smtClean="0"/>
              <a:t> </a:t>
            </a:r>
          </a:p>
          <a:p>
            <a:pPr algn="r"/>
            <a:r>
              <a:rPr lang="ru-RU" dirty="0" err="1" smtClean="0"/>
              <a:t>Кавалжи</a:t>
            </a:r>
            <a:r>
              <a:rPr lang="ru-RU" dirty="0" smtClean="0"/>
              <a:t> Н.М.</a:t>
            </a:r>
          </a:p>
          <a:p>
            <a:pPr algn="r"/>
            <a:r>
              <a:rPr lang="ru-RU" smtClean="0"/>
              <a:t>2018 </a:t>
            </a:r>
            <a:r>
              <a:rPr lang="ru-RU" smtClean="0"/>
              <a:t>-</a:t>
            </a:r>
            <a:r>
              <a:rPr lang="ru-RU" smtClean="0"/>
              <a:t>2017 </a:t>
            </a:r>
            <a:r>
              <a:rPr lang="ru-RU" smtClean="0"/>
              <a:t>г.              </a:t>
            </a:r>
            <a:r>
              <a:rPr lang="ru-RU" dirty="0" err="1" smtClean="0"/>
              <a:t>Тараскина</a:t>
            </a:r>
            <a:r>
              <a:rPr lang="ru-RU" dirty="0" smtClean="0"/>
              <a:t> О.И.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44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483768" y="2347876"/>
            <a:ext cx="3600400" cy="1419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Формы </a:t>
            </a:r>
            <a:r>
              <a:rPr lang="ru-RU" sz="2400" dirty="0"/>
              <a:t>преемственных связей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9937" y="397758"/>
            <a:ext cx="256192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Знакомство учителя с</a:t>
            </a:r>
          </a:p>
          <a:p>
            <a:r>
              <a:rPr lang="ru-RU" dirty="0" smtClean="0"/>
              <a:t> будущими учениками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98589" y="236547"/>
            <a:ext cx="5292081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Совместное участие первоклассников и детей</a:t>
            </a:r>
          </a:p>
          <a:p>
            <a:r>
              <a:rPr lang="ru-RU" dirty="0"/>
              <a:t>п</a:t>
            </a:r>
            <a:r>
              <a:rPr lang="ru-RU" dirty="0" smtClean="0"/>
              <a:t>одготовительной группы в праздниках, </a:t>
            </a:r>
          </a:p>
          <a:p>
            <a:r>
              <a:rPr lang="ru-RU" dirty="0"/>
              <a:t>р</a:t>
            </a:r>
            <a:r>
              <a:rPr lang="ru-RU" dirty="0" smtClean="0"/>
              <a:t>азвлечениях, играх-соревнованиях, эстафетах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1665672"/>
            <a:ext cx="370790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Взаимосвязь психологических </a:t>
            </a:r>
          </a:p>
          <a:p>
            <a:r>
              <a:rPr lang="ru-RU" dirty="0" smtClean="0"/>
              <a:t>служб детского сада и школы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2972" y="4074734"/>
            <a:ext cx="3897027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Организация совместных </a:t>
            </a:r>
          </a:p>
          <a:p>
            <a:r>
              <a:rPr lang="ru-RU" dirty="0"/>
              <a:t>и</a:t>
            </a:r>
            <a:r>
              <a:rPr lang="ru-RU" dirty="0" smtClean="0"/>
              <a:t>нтегрированных уроков</a:t>
            </a:r>
          </a:p>
          <a:p>
            <a:r>
              <a:rPr lang="ru-RU" dirty="0"/>
              <a:t>д</a:t>
            </a:r>
            <a:r>
              <a:rPr lang="ru-RU" dirty="0" smtClean="0"/>
              <a:t>ошкольников с первоклассниками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5904" y="4437112"/>
            <a:ext cx="4532560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Посещение воспитателями и учителями начальных классов уроков и занятий друг у друга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5481277"/>
            <a:ext cx="5044971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Совместные совещания, педагогические </a:t>
            </a:r>
          </a:p>
          <a:p>
            <a:r>
              <a:rPr lang="ru-RU" dirty="0" smtClean="0"/>
              <a:t>советы, круглые столы с участием педагогов</a:t>
            </a:r>
          </a:p>
          <a:p>
            <a:r>
              <a:rPr lang="ru-RU" dirty="0" smtClean="0"/>
              <a:t> детского сада, родителей и учителей </a:t>
            </a:r>
          </a:p>
          <a:p>
            <a:r>
              <a:rPr lang="ru-RU" dirty="0" smtClean="0"/>
              <a:t>начальных классов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3463722"/>
            <a:ext cx="2906565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Экскурсии дошкольников</a:t>
            </a:r>
          </a:p>
          <a:p>
            <a:r>
              <a:rPr lang="ru-RU" dirty="0"/>
              <a:t>в</a:t>
            </a:r>
            <a:r>
              <a:rPr lang="ru-RU" dirty="0" smtClean="0"/>
              <a:t> школу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1475" y="2336374"/>
            <a:ext cx="2281394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dirty="0" smtClean="0"/>
              <a:t>Проведение «Дней </a:t>
            </a:r>
          </a:p>
          <a:p>
            <a:r>
              <a:rPr lang="ru-RU" dirty="0"/>
              <a:t>в</a:t>
            </a:r>
            <a:r>
              <a:rPr lang="ru-RU" dirty="0" smtClean="0"/>
              <a:t>ыпускников»</a:t>
            </a:r>
            <a:endParaRPr lang="ru-RU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99937" y="397758"/>
            <a:ext cx="2471863" cy="7269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0" y="2347876"/>
            <a:ext cx="2231485" cy="6463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98589" y="236547"/>
            <a:ext cx="5192144" cy="12003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436096" y="1665672"/>
            <a:ext cx="3312368" cy="6822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088579" y="3463722"/>
            <a:ext cx="2902154" cy="6463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283968" y="4437112"/>
            <a:ext cx="4392488" cy="9233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79512" y="4110053"/>
            <a:ext cx="2952328" cy="11650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043608" y="5589240"/>
            <a:ext cx="5040560" cy="1092366"/>
          </a:xfrm>
          <a:prstGeom prst="round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299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70313"/>
            <a:ext cx="8208912" cy="507831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Проблемы при обеспечении преемственности детского сада и школы: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Выбор школы для обучения ребёнка и выбор программы обучения;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Завышение требований к готовности ребёнка к школьному обучению;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использование игровой деятельности при переходе детей в школу;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количество специалистов-психологов в образовательных учреждениях;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Недостаточное обеспечение учебно-воспитательного процесса методическими материалами, дидактическими пособиями и несоответствие существующих пособий новым целям и требованиям обучения в системе преемственного образования.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9313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412776"/>
            <a:ext cx="8095486" cy="3477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dirty="0"/>
              <a:t>«</a:t>
            </a:r>
            <a:r>
              <a:rPr lang="ru-RU" sz="2000" dirty="0"/>
              <a:t>ШКОЛА НЕ ДОЛЖНА ВНОСИТЬ РЕЗКОГО ПЕРЕЛОМА В </a:t>
            </a:r>
            <a:r>
              <a:rPr lang="ru-RU" sz="2000" dirty="0" smtClean="0"/>
              <a:t>ЖИЗНЬ</a:t>
            </a:r>
          </a:p>
          <a:p>
            <a:endParaRPr lang="ru-RU" sz="2000" dirty="0"/>
          </a:p>
          <a:p>
            <a:r>
              <a:rPr lang="ru-RU" sz="2000" dirty="0"/>
              <a:t>ДЕТЕЙ. ПУСТЬ, СТАВ УЧЕНИКОМ, РЕБЕНОК ПРОДОЛЖАЕТ </a:t>
            </a:r>
            <a:r>
              <a:rPr lang="ru-RU" sz="2000" dirty="0" smtClean="0"/>
              <a:t>ДЕЛАТЬ</a:t>
            </a:r>
          </a:p>
          <a:p>
            <a:endParaRPr lang="ru-RU" sz="2000" dirty="0"/>
          </a:p>
          <a:p>
            <a:r>
              <a:rPr lang="ru-RU" sz="2000" dirty="0"/>
              <a:t>СЕГОДНЯ ТО, ЧТО ДЕЛАЛ ВЧЕРА. ПУСТЬ НОВОЕ ПОЯВЛЯЕТСЯ </a:t>
            </a:r>
            <a:r>
              <a:rPr lang="ru-RU" sz="2000" dirty="0" smtClean="0"/>
              <a:t>В</a:t>
            </a:r>
          </a:p>
          <a:p>
            <a:endParaRPr lang="ru-RU" sz="2000" dirty="0"/>
          </a:p>
          <a:p>
            <a:r>
              <a:rPr lang="ru-RU" sz="2000" dirty="0"/>
              <a:t>ЕГО ЖИЗНИ ПОСТЕПЕННО И НЕ ОШЕЛОМЛЯЕТ </a:t>
            </a:r>
            <a:r>
              <a:rPr lang="ru-RU" sz="2000" dirty="0" smtClean="0"/>
              <a:t>ЛАВИНОЙ</a:t>
            </a:r>
          </a:p>
          <a:p>
            <a:endParaRPr lang="ru-RU" sz="2000" dirty="0"/>
          </a:p>
          <a:p>
            <a:r>
              <a:rPr lang="ru-RU" sz="2000" dirty="0"/>
              <a:t>ВПЕЧАТЛЕНИЙ</a:t>
            </a:r>
            <a:r>
              <a:rPr lang="ru-RU" sz="2000" dirty="0" smtClean="0"/>
              <a:t>»</a:t>
            </a:r>
          </a:p>
          <a:p>
            <a:endParaRPr lang="ru-RU" sz="2000" dirty="0"/>
          </a:p>
          <a:p>
            <a:r>
              <a:rPr lang="ru-RU" sz="2000" dirty="0" smtClean="0"/>
              <a:t>                                                                        </a:t>
            </a:r>
            <a:r>
              <a:rPr lang="ru-RU" sz="2000" dirty="0" err="1" smtClean="0"/>
              <a:t>В.А.Сухомлинский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1"/>
            <a:ext cx="3593386" cy="296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1503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064896" cy="980728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7560840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Безусловно, преемственность является процессом двусторонним. В первую очередь значение имеет дошкольная ступень. Она призвана сохранять ценность детства, формировать фундаментальные индивидуальные качества ребенка, которые послужат основой для успешности его обучения в будущем. С другой стороны, на школе лежит ответственность за дальнейшее развитие </a:t>
            </a:r>
            <a:br>
              <a:rPr lang="ru-RU" dirty="0"/>
            </a:br>
            <a:r>
              <a:rPr lang="ru-RU" dirty="0" smtClean="0"/>
              <a:t>детей</a:t>
            </a:r>
            <a:r>
              <a:rPr lang="ru-RU" dirty="0"/>
              <a:t>. </a:t>
            </a:r>
            <a:r>
              <a:rPr lang="ru-RU" dirty="0" smtClean="0"/>
              <a:t>Образовательное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учреждение должно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dirty="0"/>
              <a:t>подхватить" достижения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ребенка</a:t>
            </a:r>
            <a:r>
              <a:rPr lang="ru-RU" dirty="0"/>
              <a:t>, дать ему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возможность </a:t>
            </a:r>
            <a:br>
              <a:rPr lang="ru-RU" dirty="0" smtClean="0"/>
            </a:br>
            <a:r>
              <a:rPr lang="ru-RU" dirty="0" smtClean="0"/>
              <a:t>совершенствоваться </a:t>
            </a:r>
            <a:r>
              <a:rPr lang="ru-RU" dirty="0"/>
              <a:t>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реализовывать </a:t>
            </a:r>
            <a:r>
              <a:rPr lang="ru-RU" dirty="0"/>
              <a:t>свой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потенциал </a:t>
            </a:r>
            <a:r>
              <a:rPr lang="ru-RU" dirty="0"/>
              <a:t>в разных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областях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806" y="3102460"/>
            <a:ext cx="5323832" cy="375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29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7101408"/>
            <a:ext cx="2304256" cy="360040"/>
          </a:xfrm>
          <a:blipFill dpi="0"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  <a:effectLst/>
        </p:spPr>
        <p:txBody>
          <a:bodyPr>
            <a:noAutofit/>
          </a:bodyPr>
          <a:lstStyle/>
          <a:p>
            <a:r>
              <a:rPr lang="ru-RU" sz="3200" dirty="0" smtClean="0"/>
              <a:t>«От того, как будет чувствовать себя ребенок, поднимаясь на первую ступеньку лестницы знания, что он будет переживать, зависит весь дальнейший путь к знаниям»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                                  В. Сухомлинский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32" y="3481416"/>
            <a:ext cx="3312368" cy="337658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35620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69219"/>
            <a:ext cx="4913525" cy="70788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ru-RU" sz="4000" dirty="0" smtClean="0"/>
              <a:t> </a:t>
            </a:r>
            <a:r>
              <a:rPr lang="ru-RU" sz="4000" b="1" dirty="0" smtClean="0"/>
              <a:t>Преемственность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7848872" cy="39703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непрерывный процесс воспитания и обучения ребёнка, имеющий общие и специфические цели для каждого возрастного периода, связь между различными ступенями развития, сущность которой состоит в сохранении тех или иных элементов целого или отдельных характеристик при переходе к новому состоянию.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21607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4239" y="873448"/>
            <a:ext cx="8064896" cy="440120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Преемственность – двусторонний процесс. 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С одной стороны, дошкольная ступень, которая сохраняет </a:t>
            </a:r>
          </a:p>
          <a:p>
            <a:endParaRPr lang="ru-RU" sz="2000" dirty="0"/>
          </a:p>
          <a:p>
            <a:r>
              <a:rPr lang="ru-RU" sz="2000" dirty="0" err="1" smtClean="0"/>
              <a:t>самоценность</a:t>
            </a:r>
            <a:r>
              <a:rPr lang="ru-RU" sz="2000" dirty="0" smtClean="0"/>
              <a:t>  дошкольного детства, формирует</a:t>
            </a:r>
          </a:p>
          <a:p>
            <a:endParaRPr lang="ru-RU" sz="2000" dirty="0"/>
          </a:p>
          <a:p>
            <a:r>
              <a:rPr lang="ru-RU" sz="2000" dirty="0" smtClean="0"/>
              <a:t> фундаментальные личностные качества ребёнка, а главное –</a:t>
            </a:r>
          </a:p>
          <a:p>
            <a:endParaRPr lang="ru-RU" sz="2000" dirty="0"/>
          </a:p>
          <a:p>
            <a:r>
              <a:rPr lang="ru-RU" sz="2000" dirty="0" smtClean="0"/>
              <a:t> сохраняет «радость детства» (Н.Н. </a:t>
            </a:r>
            <a:r>
              <a:rPr lang="ru-RU" sz="2000" dirty="0" err="1" smtClean="0"/>
              <a:t>Поддъяков</a:t>
            </a:r>
            <a:r>
              <a:rPr lang="ru-RU" sz="2000" dirty="0" smtClean="0"/>
              <a:t>)</a:t>
            </a:r>
          </a:p>
          <a:p>
            <a:endParaRPr lang="ru-RU" sz="2000" dirty="0"/>
          </a:p>
          <a:p>
            <a:r>
              <a:rPr lang="ru-RU" sz="2000" dirty="0" smtClean="0"/>
              <a:t>С другой – школа как преемник подхватывает достижения </a:t>
            </a:r>
          </a:p>
          <a:p>
            <a:endParaRPr lang="ru-RU" sz="2000" dirty="0"/>
          </a:p>
          <a:p>
            <a:r>
              <a:rPr lang="ru-RU" sz="2000" dirty="0" smtClean="0"/>
              <a:t>ребёнка и развивает накопленный им потенциал.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62521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7" cy="357020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 преемственности: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Создание успешной адаптации при переходе из детского сада в школу.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Обеспечение системы непрерывного образования с учётом возрастных особенностей дошкольников и первоклассников.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Создание благоприятных условий в детском саду и школе для развития познавательной активности, самостоятельности, творчества каждого ребёнка.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880" y="3717032"/>
            <a:ext cx="5184577" cy="2952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2441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568953" cy="59093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Основания для осуществления преемственности дошкольного и начального школьного образования:</a:t>
            </a:r>
          </a:p>
          <a:p>
            <a:endParaRPr lang="ru-RU" dirty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Состояние здоровья и физическое развитие детей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Уровень развития их познавательной активности как необходимого компонента учебной деятельности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Умственные и нравственные способности учащихся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их творческого воображения, как направления личностного и интеллектуального развития.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/>
              <a:t>Развитие коммуникативных умений, т.е. умения общаться со взрослыми сверстниками.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24225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8136904" cy="41549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Между тем, надо помнить, что преемственность между дошкольной и школьной ступенями образования не должна пониматься только как подготовка детей к обучению. Важно обеспечить сохранение </a:t>
            </a:r>
            <a:r>
              <a:rPr lang="ru-RU" sz="2400" dirty="0" err="1" smtClean="0"/>
              <a:t>самоценности</a:t>
            </a:r>
            <a:r>
              <a:rPr lang="ru-RU" sz="2400" dirty="0" smtClean="0"/>
              <a:t> дошкольного возраста, когда закладываются важнейшие черты будущей личности. Следует формировать социальные умения и навыки будущего школьника, необходимые для благополучной адаптации к школе. Необходимо стремиться к организации единого развивающего мира – дошкольного и начального образования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777" y="4640179"/>
            <a:ext cx="2971954" cy="221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2530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136904" cy="50783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Задачи</a:t>
            </a:r>
          </a:p>
          <a:p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i="1" u="sng" dirty="0" smtClean="0"/>
              <a:t> На дошкольной ступени сформировать:</a:t>
            </a:r>
          </a:p>
          <a:p>
            <a:endParaRPr lang="ru-RU" sz="2400" i="1" u="sng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Приобщение детей к ценностям здорового образа жизни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Обеспечение эмоционального благополучия каждого ребенка, развитие его положительного самоощущения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Развитие инициативности, любознательности, произвольности, способности к творческому самовыражению.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Формирование различных знаний об окружающем мире, стимулирование коммуникативной, познавательной, игровой и других форм активности детей в различных видах деятельности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Развитие компетентности в сфере отношения к миру, к людям, к себе; включение детей в различные формы сотрудничества( со взрослыми и детьми разного возраста).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273854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5" y="980728"/>
            <a:ext cx="8136904" cy="49244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Задачи</a:t>
            </a:r>
          </a:p>
          <a:p>
            <a:endParaRPr lang="ru-RU" dirty="0" smtClean="0"/>
          </a:p>
          <a:p>
            <a:r>
              <a:rPr lang="ru-RU" sz="2400" i="1" u="sng" dirty="0" smtClean="0"/>
              <a:t>На ступени начальной школы формировать:</a:t>
            </a:r>
          </a:p>
          <a:p>
            <a:endParaRPr lang="ru-RU" sz="2400" i="1" u="sng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Осознанное принятие здорового образа жизни и регуляция своего поведения в соответствии с ними;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Готовность в активному взаимодействию с окружающим миром (эмоциональная, интеллектуальная, коммуникативная, деловая и др.)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Желание и умение учиться, готовность к образованию в основном звене школы и самообразованию;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Инициативность, самостоятельность, навыки сотрудничества в разных видах деятельности;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Совершенствование достижений дошкольного развития ( на протяжении всего начального образования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37063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1744</TotalTime>
  <Words>737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«От того, как будет чувствовать себя ребенок, поднимаясь на первую ступеньку лестницы знания, что он будет переживать, зависит весь дальнейший путь к знаниям»                                                                                   В. Сухомлинский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Заключение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 того, как будет чувствовать себя ребенок ,поднимаясь на первую ступеньку лестницы знания, что он будет переживать, зависит весь дальнейший путь к знаниям»                                                                                   В. Сухомлинский</dc:title>
  <dc:creator>Петр</dc:creator>
  <cp:lastModifiedBy>USER</cp:lastModifiedBy>
  <cp:revision>42</cp:revision>
  <dcterms:created xsi:type="dcterms:W3CDTF">2017-01-22T18:37:38Z</dcterms:created>
  <dcterms:modified xsi:type="dcterms:W3CDTF">2019-11-30T17:31:53Z</dcterms:modified>
</cp:coreProperties>
</file>