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6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img-fotki.yandex.ru/get/15510/212433154.61/0_135c3f_c7b7f036_L.jpg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3286116" cy="3207249"/>
          </a:xfrm>
          <a:prstGeom prst="rect">
            <a:avLst/>
          </a:prstGeom>
          <a:noFill/>
        </p:spPr>
      </p:pic>
      <p:sp>
        <p:nvSpPr>
          <p:cNvPr id="8" name="Блок-схема: альтернативный процесс 7"/>
          <p:cNvSpPr/>
          <p:nvPr userDrawn="1"/>
        </p:nvSpPr>
        <p:spPr>
          <a:xfrm>
            <a:off x="4500562" y="4857760"/>
            <a:ext cx="4214842" cy="1643074"/>
          </a:xfrm>
          <a:prstGeom prst="flowChartAlternateProcess">
            <a:avLst/>
          </a:prstGeom>
          <a:solidFill>
            <a:srgbClr val="FF0000">
              <a:alpha val="22000"/>
            </a:srgbClr>
          </a:solidFill>
          <a:ln w="31750">
            <a:solidFill>
              <a:srgbClr val="FF0000">
                <a:alpha val="59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альтернативный процесс 6"/>
          <p:cNvSpPr/>
          <p:nvPr userDrawn="1"/>
        </p:nvSpPr>
        <p:spPr>
          <a:xfrm>
            <a:off x="642910" y="2500306"/>
            <a:ext cx="7858180" cy="1357322"/>
          </a:xfrm>
          <a:prstGeom prst="flowChartAlternateProcess">
            <a:avLst/>
          </a:prstGeom>
          <a:solidFill>
            <a:schemeClr val="bg1">
              <a:alpha val="51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500306"/>
            <a:ext cx="7772400" cy="1357322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00562" y="4857760"/>
            <a:ext cx="4214842" cy="1643074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20482" name="AutoShape 2" descr="https://www.pureline.ua/image/cache/catalog/51_bereza-260x430.pn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4" name="AutoShape 4" descr="https://www.pureline.ua/image/cache/catalog/51_bereza-260x430.pn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6" name="AutoShape 6" descr="https://www.pureline.ua/image/cache/catalog/51_bereza-260x430.pn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8" name="AutoShape 8" descr="https://www.pureline.ua/image/cache/catalog/51_bereza-260x430.pn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0" name="AutoShape 10" descr="https://www.pureline.ua/image/cache/catalog/51_bereza-260x430.pn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" name="Picture 8" descr="http://www.promopharma.it/wp-content/uploads/2014/11/margh-lacrimilla-2.png"/>
          <p:cNvPicPr>
            <a:picLocks noChangeAspect="1" noChangeArrowheads="1"/>
          </p:cNvPicPr>
          <p:nvPr userDrawn="1"/>
        </p:nvPicPr>
        <p:blipFill>
          <a:blip r:embed="rId3"/>
          <a:srcRect b="13333"/>
          <a:stretch>
            <a:fillRect/>
          </a:stretch>
        </p:blipFill>
        <p:spPr bwMode="auto">
          <a:xfrm>
            <a:off x="0" y="5000636"/>
            <a:ext cx="2857488" cy="1857364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http://www.playcast.ru/uploads/2016/05/20/18719641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908" y="4929198"/>
            <a:ext cx="1145825" cy="1130748"/>
          </a:xfrm>
          <a:prstGeom prst="rect">
            <a:avLst/>
          </a:prstGeom>
          <a:noFill/>
        </p:spPr>
      </p:pic>
      <p:sp>
        <p:nvSpPr>
          <p:cNvPr id="7" name="Блок-схема: альтернативный процесс 6"/>
          <p:cNvSpPr/>
          <p:nvPr userDrawn="1"/>
        </p:nvSpPr>
        <p:spPr>
          <a:xfrm>
            <a:off x="428596" y="285728"/>
            <a:ext cx="8286808" cy="1143008"/>
          </a:xfrm>
          <a:prstGeom prst="flowChartAlternateProcess">
            <a:avLst/>
          </a:prstGeom>
          <a:solidFill>
            <a:schemeClr val="accent1">
              <a:alpha val="8000"/>
            </a:schemeClr>
          </a:solidFill>
          <a:ln w="317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525963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9460" name="Picture 4" descr="http://www.playcast.ru/uploads/2016/05/20/18719641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5584376"/>
            <a:ext cx="1290606" cy="1273624"/>
          </a:xfrm>
          <a:prstGeom prst="rect">
            <a:avLst/>
          </a:prstGeom>
          <a:noFill/>
        </p:spPr>
      </p:pic>
      <p:pic>
        <p:nvPicPr>
          <p:cNvPr id="10" name="Picture 4" descr="http://www.playcast.ru/uploads/2016/05/20/18719641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480" y="5730032"/>
            <a:ext cx="1143008" cy="112796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Блок-схема: альтернативный процесс 6"/>
          <p:cNvSpPr/>
          <p:nvPr userDrawn="1"/>
        </p:nvSpPr>
        <p:spPr>
          <a:xfrm>
            <a:off x="714348" y="2928934"/>
            <a:ext cx="7786742" cy="1428760"/>
          </a:xfrm>
          <a:prstGeom prst="flowChartAlternateProcess">
            <a:avLst/>
          </a:prstGeom>
          <a:solidFill>
            <a:schemeClr val="accent1">
              <a:alpha val="8000"/>
            </a:schemeClr>
          </a:solidFill>
          <a:ln w="317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3000372"/>
            <a:ext cx="7772400" cy="1362075"/>
          </a:xfrm>
        </p:spPr>
        <p:txBody>
          <a:bodyPr anchor="t"/>
          <a:lstStyle>
            <a:lvl1pPr algn="ctr">
              <a:defRPr sz="4000" b="1" cap="all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Picture 2" descr="https://img-fotki.yandex.ru/get/15510/212433154.61/0_135c3f_c7b7f036_L.jpg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9000"/>
          </a:blip>
          <a:srcRect/>
          <a:stretch>
            <a:fillRect/>
          </a:stretch>
        </p:blipFill>
        <p:spPr bwMode="auto">
          <a:xfrm>
            <a:off x="0" y="0"/>
            <a:ext cx="3286116" cy="3207249"/>
          </a:xfrm>
          <a:prstGeom prst="rect">
            <a:avLst/>
          </a:prstGeom>
          <a:noFill/>
        </p:spPr>
      </p:pic>
      <p:pic>
        <p:nvPicPr>
          <p:cNvPr id="9" name="Picture 4" descr="http://www.playcast.ru/uploads/2016/05/20/18719641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929198"/>
            <a:ext cx="1145825" cy="1130748"/>
          </a:xfrm>
          <a:prstGeom prst="rect">
            <a:avLst/>
          </a:prstGeom>
          <a:noFill/>
        </p:spPr>
      </p:pic>
      <p:pic>
        <p:nvPicPr>
          <p:cNvPr id="10" name="Picture 4" descr="http://www.playcast.ru/uploads/2016/05/20/18719641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5584376"/>
            <a:ext cx="1290606" cy="1273624"/>
          </a:xfrm>
          <a:prstGeom prst="rect">
            <a:avLst/>
          </a:prstGeom>
          <a:noFill/>
        </p:spPr>
      </p:pic>
      <p:pic>
        <p:nvPicPr>
          <p:cNvPr id="11" name="Picture 4" descr="http://www.playcast.ru/uploads/2016/05/20/18719641.png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14480" y="5730032"/>
            <a:ext cx="1143008" cy="112796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лок-схема: альтернативный процесс 7"/>
          <p:cNvSpPr/>
          <p:nvPr userDrawn="1"/>
        </p:nvSpPr>
        <p:spPr>
          <a:xfrm>
            <a:off x="428596" y="285728"/>
            <a:ext cx="8286808" cy="1143008"/>
          </a:xfrm>
          <a:prstGeom prst="flowChartAlternateProcess">
            <a:avLst/>
          </a:prstGeom>
          <a:solidFill>
            <a:schemeClr val="accent1">
              <a:alpha val="8000"/>
            </a:schemeClr>
          </a:solidFill>
          <a:ln w="317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1149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1149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pic>
        <p:nvPicPr>
          <p:cNvPr id="6" name="Picture 4" descr="http://www.playcast.ru/uploads/2016/05/20/18719641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72074"/>
            <a:ext cx="1145825" cy="1130748"/>
          </a:xfrm>
          <a:prstGeom prst="rect">
            <a:avLst/>
          </a:prstGeom>
          <a:noFill/>
        </p:spPr>
      </p:pic>
      <p:pic>
        <p:nvPicPr>
          <p:cNvPr id="7" name="Picture 4" descr="http://www.playcast.ru/uploads/2016/05/20/18719641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5584376"/>
            <a:ext cx="1290606" cy="1273624"/>
          </a:xfrm>
          <a:prstGeom prst="rect">
            <a:avLst/>
          </a:prstGeom>
          <a:noFill/>
        </p:spPr>
      </p:pic>
      <p:pic>
        <p:nvPicPr>
          <p:cNvPr id="9" name="Picture 4" descr="http://www.playcast.ru/uploads/2016/05/20/18719641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28762" y="5730032"/>
            <a:ext cx="1143008" cy="112796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Блок-схема: альтернативный процесс 9"/>
          <p:cNvSpPr/>
          <p:nvPr userDrawn="1"/>
        </p:nvSpPr>
        <p:spPr>
          <a:xfrm>
            <a:off x="428596" y="285728"/>
            <a:ext cx="8286808" cy="1143008"/>
          </a:xfrm>
          <a:prstGeom prst="flowChartAlternateProcess">
            <a:avLst/>
          </a:prstGeom>
          <a:solidFill>
            <a:schemeClr val="accent1">
              <a:alpha val="8000"/>
            </a:schemeClr>
          </a:solidFill>
          <a:ln w="317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альтернативный процесс 11"/>
          <p:cNvSpPr/>
          <p:nvPr userDrawn="1"/>
        </p:nvSpPr>
        <p:spPr>
          <a:xfrm>
            <a:off x="4643438" y="1571612"/>
            <a:ext cx="4071966" cy="571504"/>
          </a:xfrm>
          <a:prstGeom prst="flowChartAlternateProcess">
            <a:avLst/>
          </a:prstGeom>
          <a:solidFill>
            <a:schemeClr val="accent1">
              <a:alpha val="8000"/>
            </a:schemeClr>
          </a:solidFill>
          <a:ln w="317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альтернативный процесс 10"/>
          <p:cNvSpPr/>
          <p:nvPr userDrawn="1"/>
        </p:nvSpPr>
        <p:spPr>
          <a:xfrm>
            <a:off x="428596" y="1571612"/>
            <a:ext cx="4071966" cy="571504"/>
          </a:xfrm>
          <a:prstGeom prst="flowChartAlternateProcess">
            <a:avLst/>
          </a:prstGeom>
          <a:solidFill>
            <a:schemeClr val="accent1">
              <a:alpha val="8000"/>
            </a:schemeClr>
          </a:solidFill>
          <a:ln w="317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285991"/>
            <a:ext cx="4040188" cy="442915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285991"/>
            <a:ext cx="4041775" cy="442915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13" name="Picture 4" descr="http://www.playcast.ru/uploads/2016/05/20/18719641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929198"/>
            <a:ext cx="1145825" cy="1130748"/>
          </a:xfrm>
          <a:prstGeom prst="rect">
            <a:avLst/>
          </a:prstGeom>
          <a:noFill/>
        </p:spPr>
      </p:pic>
      <p:pic>
        <p:nvPicPr>
          <p:cNvPr id="14" name="Picture 4" descr="http://www.playcast.ru/uploads/2016/05/20/18719641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5584376"/>
            <a:ext cx="1290606" cy="1273624"/>
          </a:xfrm>
          <a:prstGeom prst="rect">
            <a:avLst/>
          </a:prstGeom>
          <a:noFill/>
        </p:spPr>
      </p:pic>
      <p:pic>
        <p:nvPicPr>
          <p:cNvPr id="15" name="Picture 4" descr="http://www.playcast.ru/uploads/2016/05/20/18719641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480" y="5730032"/>
            <a:ext cx="1143008" cy="112796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img-fotki.yandex.ru/get/15510/212433154.61/0_135c3f_c7b7f036_L.jpg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6000" contrast="-24000"/>
          </a:blip>
          <a:srcRect/>
          <a:stretch>
            <a:fillRect/>
          </a:stretch>
        </p:blipFill>
        <p:spPr bwMode="auto">
          <a:xfrm>
            <a:off x="0" y="1"/>
            <a:ext cx="2214546" cy="3286123"/>
          </a:xfrm>
          <a:prstGeom prst="rect">
            <a:avLst/>
          </a:prstGeom>
          <a:noFill/>
        </p:spPr>
      </p:pic>
      <p:sp>
        <p:nvSpPr>
          <p:cNvPr id="6" name="Блок-схема: альтернативный процесс 5"/>
          <p:cNvSpPr/>
          <p:nvPr userDrawn="1"/>
        </p:nvSpPr>
        <p:spPr>
          <a:xfrm>
            <a:off x="428596" y="285728"/>
            <a:ext cx="8286808" cy="1143008"/>
          </a:xfrm>
          <a:prstGeom prst="flowChartAlternateProcess">
            <a:avLst/>
          </a:prstGeom>
          <a:solidFill>
            <a:schemeClr val="accent1">
              <a:alpha val="8000"/>
            </a:schemeClr>
          </a:solidFill>
          <a:ln w="317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9" name="Picture 8" descr="http://www.promopharma.it/wp-content/uploads/2014/11/margh-lacrimilla-2.png"/>
          <p:cNvPicPr>
            <a:picLocks noChangeAspect="1" noChangeArrowheads="1"/>
          </p:cNvPicPr>
          <p:nvPr userDrawn="1"/>
        </p:nvPicPr>
        <p:blipFill>
          <a:blip r:embed="rId3">
            <a:lum bright="7000"/>
          </a:blip>
          <a:srcRect b="20000"/>
          <a:stretch>
            <a:fillRect/>
          </a:stretch>
        </p:blipFill>
        <p:spPr bwMode="auto">
          <a:xfrm>
            <a:off x="0" y="5143512"/>
            <a:ext cx="2857488" cy="171448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www.playcast.ru/uploads/2016/05/20/18719641.png"/>
          <p:cNvPicPr>
            <a:picLocks noChangeAspect="1" noChangeArrowheads="1"/>
          </p:cNvPicPr>
          <p:nvPr userDrawn="1"/>
        </p:nvPicPr>
        <p:blipFill>
          <a:blip r:embed="rId2" cstate="print"/>
          <a:srcRect l="12472" t="-6318"/>
          <a:stretch>
            <a:fillRect/>
          </a:stretch>
        </p:blipFill>
        <p:spPr bwMode="auto">
          <a:xfrm>
            <a:off x="0" y="5000636"/>
            <a:ext cx="1002917" cy="1202186"/>
          </a:xfrm>
          <a:prstGeom prst="rect">
            <a:avLst/>
          </a:prstGeom>
          <a:noFill/>
        </p:spPr>
      </p:pic>
      <p:pic>
        <p:nvPicPr>
          <p:cNvPr id="4" name="Picture 4" descr="http://www.playcast.ru/uploads/2016/05/20/18719641.png"/>
          <p:cNvPicPr>
            <a:picLocks noChangeAspect="1" noChangeArrowheads="1"/>
          </p:cNvPicPr>
          <p:nvPr userDrawn="1"/>
        </p:nvPicPr>
        <p:blipFill>
          <a:blip r:embed="rId3" cstate="print"/>
          <a:srcRect b="21475"/>
          <a:stretch>
            <a:fillRect/>
          </a:stretch>
        </p:blipFill>
        <p:spPr bwMode="auto">
          <a:xfrm>
            <a:off x="285720" y="5857892"/>
            <a:ext cx="1290606" cy="1000108"/>
          </a:xfrm>
          <a:prstGeom prst="rect">
            <a:avLst/>
          </a:prstGeom>
          <a:noFill/>
        </p:spPr>
      </p:pic>
      <p:pic>
        <p:nvPicPr>
          <p:cNvPr id="5" name="Picture 4" descr="http://www.playcast.ru/uploads/2016/05/20/18719641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290" y="5730032"/>
            <a:ext cx="1143008" cy="1127968"/>
          </a:xfrm>
          <a:prstGeom prst="rect">
            <a:avLst/>
          </a:prstGeom>
          <a:noFill/>
        </p:spPr>
      </p:pic>
      <p:pic>
        <p:nvPicPr>
          <p:cNvPr id="6" name="Picture 4" descr="http://www.playcast.ru/uploads/2016/05/20/18719641.png"/>
          <p:cNvPicPr>
            <a:picLocks noChangeAspect="1" noChangeArrowheads="1"/>
          </p:cNvPicPr>
          <p:nvPr userDrawn="1"/>
        </p:nvPicPr>
        <p:blipFill>
          <a:blip r:embed="rId4" cstate="print"/>
          <a:srcRect r="12503" b="11335"/>
          <a:stretch>
            <a:fillRect/>
          </a:stretch>
        </p:blipFill>
        <p:spPr bwMode="auto">
          <a:xfrm>
            <a:off x="8143900" y="5857892"/>
            <a:ext cx="1000100" cy="100010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5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002060"/>
          </a:solidFill>
          <a:latin typeface="Times New Roman" pitchFamily="18" charset="0"/>
          <a:ea typeface="+mj-ea"/>
          <a:cs typeface="Times New Roman" pitchFamily="18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002060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2060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2060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2060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2060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3589570"/>
          </a:xfrm>
        </p:spPr>
        <p:txBody>
          <a:bodyPr>
            <a:noAutofit/>
          </a:bodyPr>
          <a:lstStyle/>
          <a:p>
            <a:r>
              <a:rPr lang="ru-RU" sz="2800" dirty="0"/>
              <a:t/>
            </a:r>
            <a:br>
              <a:rPr lang="ru-RU" sz="2800" dirty="0"/>
            </a:br>
            <a:r>
              <a:rPr lang="ru-RU" sz="1600" dirty="0"/>
              <a:t>Государственное бюджетное общеобразовательное учреждение Самарской</a:t>
            </a:r>
            <a:br>
              <a:rPr lang="ru-RU" sz="1600" dirty="0"/>
            </a:br>
            <a:r>
              <a:rPr lang="ru-RU" sz="1600" dirty="0"/>
              <a:t>Области средняя общеобразовательная школа </a:t>
            </a:r>
            <a:br>
              <a:rPr lang="ru-RU" sz="1600" dirty="0"/>
            </a:br>
            <a:r>
              <a:rPr lang="ru-RU" sz="1600" dirty="0"/>
              <a:t>п. г. т. Мирный муниципального района Красноярский</a:t>
            </a:r>
            <a:br>
              <a:rPr lang="ru-RU" sz="1600" dirty="0"/>
            </a:br>
            <a:r>
              <a:rPr lang="ru-RU" sz="1600" dirty="0"/>
              <a:t>Самарской </a:t>
            </a:r>
            <a:r>
              <a:rPr lang="ru-RU" sz="1600" dirty="0" smtClean="0"/>
              <a:t>области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Сообщение </a:t>
            </a:r>
            <a:r>
              <a:rPr lang="ru-RU" sz="2800" dirty="0"/>
              <a:t>на тему: «Патриотическое воспитание на уроках в начальной школе (русский язык)».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4929198"/>
            <a:ext cx="4143404" cy="1571636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/>
              <a:t>Подготовила: учитель начальных классов</a:t>
            </a:r>
            <a:endParaRPr lang="ru-RU" dirty="0"/>
          </a:p>
          <a:p>
            <a:r>
              <a:rPr lang="ru-RU" b="1" dirty="0"/>
              <a:t>Мякишева Алла Александровна</a:t>
            </a:r>
            <a:r>
              <a:rPr lang="ru-RU" b="1" dirty="0" smtClean="0"/>
              <a:t>.</a:t>
            </a: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98097" y="273050"/>
            <a:ext cx="5077271" cy="625229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 Байкал </a:t>
            </a:r>
            <a:r>
              <a:rPr lang="ru-RU" dirty="0" smtClean="0"/>
              <a:t>- это </a:t>
            </a:r>
            <a:r>
              <a:rPr lang="ru-RU" dirty="0"/>
              <a:t>воистину уникальное и неповторимое озеро. Его площадь примерно равна площади таких стран как Бельгия или Дания.</a:t>
            </a:r>
          </a:p>
          <a:p>
            <a:pPr marL="0" indent="0">
              <a:buNone/>
            </a:pPr>
            <a:r>
              <a:rPr lang="ru-RU" dirty="0"/>
              <a:t>    Байкал – это самое глубокое озеро в мире. Такое огромное количество воды приносят в Байкал 336 рек, а вот вытекает из озера лишь одна река – Ангара.</a:t>
            </a:r>
          </a:p>
          <a:p>
            <a:pPr marL="0" indent="0">
              <a:buNone/>
            </a:pPr>
            <a:r>
              <a:rPr lang="ru-RU" dirty="0"/>
              <a:t>   Но воды в Байкале не только много, она ещё и необыкновенно чиста. Камешки, лежащие на дне озера на глубине сорок метров, прекрасно видны. Это крохотные рачки-</a:t>
            </a:r>
            <a:r>
              <a:rPr lang="ru-RU" dirty="0" err="1"/>
              <a:t>эпишура</a:t>
            </a:r>
            <a:r>
              <a:rPr lang="ru-RU" dirty="0"/>
              <a:t>, обеспечивают чистоту байкальской воды, пропуская её через своё тело и очищая от грязи и вредных веществ.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33318"/>
            <a:ext cx="3888432" cy="30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342762"/>
            <a:ext cx="3888432" cy="30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30316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-324544" y="2636912"/>
            <a:ext cx="8805863" cy="4105275"/>
          </a:xfrm>
        </p:spPr>
        <p:txBody>
          <a:bodyPr>
            <a:normAutofit lnSpcReduction="10000"/>
          </a:bodyPr>
          <a:lstStyle/>
          <a:p>
            <a:pPr marL="800100" lvl="2" indent="0" algn="just">
              <a:buNone/>
            </a:pPr>
            <a:r>
              <a:rPr lang="ru-RU" dirty="0" smtClean="0"/>
              <a:t>       Уникален </a:t>
            </a:r>
            <a:r>
              <a:rPr lang="ru-RU" dirty="0"/>
              <a:t>и неповторим животный и растительный мир Байкала. Среди самых замечательных обитателей озера – небольшая хищная рыбка голомянка. Живёт она на глубине, куда не проникает солнечный свет. У голомянки нет чешуи, но есть огромные плавники, напоминающие крылья стрекозы. Она может жить только в прохладной воде с температурой не выше десяти градусов. Тело голомянки содержит так много жира, что если шторм выбрасывает её на берег, она тает на солнце, оставляя жирное пятно. А хвост голомянки настолько прозрачен, что через него можно читать текст, написанный чёрным шрифтом!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73049"/>
            <a:ext cx="3672408" cy="23638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74463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4294967295"/>
          </p:nvPr>
        </p:nvSpPr>
        <p:spPr>
          <a:xfrm>
            <a:off x="467544" y="692696"/>
            <a:ext cx="8229600" cy="5619750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dirty="0" smtClean="0"/>
              <a:t>      </a:t>
            </a:r>
            <a:r>
              <a:rPr lang="ru-RU" dirty="0"/>
              <a:t>«Наше отечество, наша родина - матушка Россия. Отечеством мы зовём Россию потому, что в ней жили испокон веку отцы и деды наши. Родиной мы зовём её потому, что в ней родились, в ней говорят родным нам языком и всё в ней для нас родное; а матерью - потому, что она вскормила нас своим хлебом, вспоила своими водами, выучила своему языку, как мать защищает и бережёт нас от всяких врагов… Много есть на свете и кроме России всяких хороших государств и земель, но одна у человека родная мать - одна у него и родина.» </a:t>
            </a:r>
          </a:p>
        </p:txBody>
      </p:sp>
    </p:spTree>
    <p:extLst>
      <p:ext uri="{BB962C8B-B14F-4D97-AF65-F5344CB8AC3E}">
        <p14:creationId xmlns:p14="http://schemas.microsoft.com/office/powerpoint/2010/main" val="560555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611560" y="404664"/>
            <a:ext cx="8229600" cy="583565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   Огромное </a:t>
            </a:r>
            <a:r>
              <a:rPr lang="ru-RU" dirty="0"/>
              <a:t>воспитательное значение имеют пословицы. Именно в них ярко выражено отношение народа к </a:t>
            </a:r>
            <a:r>
              <a:rPr lang="ru-RU" dirty="0" smtClean="0"/>
              <a:t>Родине.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/>
              <a:t>Родной край – сердцу рай.</a:t>
            </a:r>
          </a:p>
          <a:p>
            <a:r>
              <a:rPr lang="ru-RU" dirty="0"/>
              <a:t>Жить – Родине служить.</a:t>
            </a:r>
          </a:p>
          <a:p>
            <a:r>
              <a:rPr lang="ru-RU" dirty="0"/>
              <a:t>Будь не только сыном своего отца - будь сыном своего народа.</a:t>
            </a:r>
          </a:p>
          <a:p>
            <a:r>
              <a:rPr lang="ru-RU" dirty="0"/>
              <a:t>Глупа та птица, которой своё гнездо не мило.</a:t>
            </a:r>
          </a:p>
          <a:p>
            <a:r>
              <a:rPr lang="ru-RU" dirty="0"/>
              <a:t>Кто за Родину дерётся, тому сила двойная даётся.</a:t>
            </a:r>
          </a:p>
          <a:p>
            <a:r>
              <a:rPr lang="ru-RU" dirty="0"/>
              <a:t>Человек без Родины, что соловей без песни.</a:t>
            </a:r>
          </a:p>
          <a:p>
            <a:r>
              <a:rPr lang="ru-RU" dirty="0"/>
              <a:t>Много разных земель, а родная всех милей.</a:t>
            </a:r>
          </a:p>
          <a:p>
            <a:r>
              <a:rPr lang="ru-RU" dirty="0"/>
              <a:t>Где птица не летает, а своё гнездо знает.</a:t>
            </a:r>
          </a:p>
          <a:p>
            <a:r>
              <a:rPr lang="ru-RU" dirty="0"/>
              <a:t>Без любви к человеку нет любви к Родине. </a:t>
            </a:r>
          </a:p>
        </p:txBody>
      </p:sp>
    </p:spTree>
    <p:extLst>
      <p:ext uri="{BB962C8B-B14F-4D97-AF65-F5344CB8AC3E}">
        <p14:creationId xmlns:p14="http://schemas.microsoft.com/office/powerpoint/2010/main" val="3534862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611560" y="548680"/>
            <a:ext cx="8229600" cy="569118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2900" dirty="0" smtClean="0"/>
              <a:t>   При </a:t>
            </a:r>
            <a:r>
              <a:rPr lang="ru-RU" sz="2900" dirty="0"/>
              <a:t>работе со словом береза, спросите детей, какое дерево является символом России? Кто-то наверняка скажет, что берёза. Спросите, почему? Отвлекитесь немножко, расскажите. </a:t>
            </a:r>
            <a:endParaRPr lang="ru-RU" sz="2900" dirty="0" smtClean="0"/>
          </a:p>
          <a:p>
            <a:pPr marL="0" indent="0">
              <a:buNone/>
            </a:pPr>
            <a:endParaRPr lang="ru-RU" sz="2900" dirty="0"/>
          </a:p>
          <a:p>
            <a:pPr marL="0" indent="0">
              <a:buNone/>
            </a:pPr>
            <a:r>
              <a:rPr lang="ru-RU" dirty="0" smtClean="0"/>
              <a:t>   Большинство </a:t>
            </a:r>
            <a:r>
              <a:rPr lang="ru-RU" dirty="0"/>
              <a:t>стран ассоциируются с каким-либо деревом. Для Канады это клён, для Австралии - эвкалипт, для Финляндии низкорослые ели, а для России – берёза. Почему дерево стало символом России? Именно на территории нашей страны она распространена более чем где-либо. С давних пор на Руси берёза считалась символом чистоты и невинности. Много праздников было связано с берёзой, например, Троица. Считалось, что именно в этот праздник березовыми ветками можно прогнать всю нечистую силу, а потому в хатах свежими вениками подметали пол и даже мыли окна. Береза также помогала людям в повседневной жизни. Без ее бересты не было бы бумаги для письма, домашней утвари и некоторых музыкальных инструментов. Избы освещались березовыми лучинами, они ровно горели и от них почти не было копоти. Считалось, что березовый сок, собранный в особые дни марта и апреля, очищает кровь.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845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half" idx="4294967295"/>
          </p:nvPr>
        </p:nvSpPr>
        <p:spPr>
          <a:xfrm>
            <a:off x="1716088" y="3213100"/>
            <a:ext cx="7427912" cy="36242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Без березы не мыслю России,-                               </a:t>
            </a:r>
          </a:p>
          <a:p>
            <a:pPr marL="0" indent="0">
              <a:buNone/>
            </a:pPr>
            <a:r>
              <a:rPr lang="ru-RU" dirty="0"/>
              <a:t>Так светла по-славянски она,</a:t>
            </a:r>
          </a:p>
          <a:p>
            <a:pPr marL="0" indent="0">
              <a:buNone/>
            </a:pPr>
            <a:r>
              <a:rPr lang="ru-RU" dirty="0"/>
              <a:t>Что, быть может в столетья иные</a:t>
            </a:r>
          </a:p>
          <a:p>
            <a:pPr marL="0" indent="0">
              <a:buNone/>
            </a:pPr>
            <a:r>
              <a:rPr lang="ru-RU" dirty="0"/>
              <a:t>От березы вся Русь рождена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Олег </a:t>
            </a:r>
            <a:r>
              <a:rPr lang="ru-RU" dirty="0" err="1" smtClean="0"/>
              <a:t>Шестинский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4294967295"/>
          </p:nvPr>
        </p:nvSpPr>
        <p:spPr>
          <a:xfrm>
            <a:off x="3300413" y="115888"/>
            <a:ext cx="5843587" cy="259238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 Улыбнулись сонные березки,</a:t>
            </a:r>
          </a:p>
          <a:p>
            <a:pPr marL="0" indent="0">
              <a:buNone/>
            </a:pPr>
            <a:r>
              <a:rPr lang="ru-RU" dirty="0"/>
              <a:t> Растрепали шёлковые косы.</a:t>
            </a:r>
          </a:p>
          <a:p>
            <a:pPr marL="0" indent="0">
              <a:buNone/>
            </a:pPr>
            <a:r>
              <a:rPr lang="ru-RU" dirty="0"/>
              <a:t>Шелестят зеленые сережки </a:t>
            </a:r>
          </a:p>
          <a:p>
            <a:pPr marL="0" indent="0">
              <a:buNone/>
            </a:pPr>
            <a:r>
              <a:rPr lang="ru-RU" dirty="0"/>
              <a:t> И горят серебряные </a:t>
            </a:r>
            <a:r>
              <a:rPr lang="ru-RU" dirty="0" smtClean="0"/>
              <a:t>росы.</a:t>
            </a:r>
          </a:p>
          <a:p>
            <a:pPr marL="0" indent="0">
              <a:buNone/>
            </a:pPr>
            <a:r>
              <a:rPr lang="ru-RU" dirty="0" smtClean="0"/>
              <a:t>                          Сергей Есенин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3581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dirty="0"/>
              <a:t>Что такое </a:t>
            </a:r>
            <a:r>
              <a:rPr lang="ru-RU" sz="3100" dirty="0" err="1"/>
              <a:t>синквейн</a:t>
            </a:r>
            <a:r>
              <a:rPr lang="ru-RU" sz="3100" dirty="0" smtClean="0"/>
              <a:t>?</a:t>
            </a:r>
            <a:r>
              <a:rPr lang="ru-RU" sz="3100" dirty="0"/>
              <a:t> </a:t>
            </a:r>
            <a:r>
              <a:rPr lang="ru-RU" sz="3100" dirty="0" err="1"/>
              <a:t>Синквейн</a:t>
            </a:r>
            <a:r>
              <a:rPr lang="ru-RU" sz="3100" dirty="0"/>
              <a:t> – это яркий сгусток, сосредоточение чувств, эмоций, ощущений</a:t>
            </a:r>
            <a:r>
              <a:rPr lang="ru-RU" dirty="0"/>
              <a:t>.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4294967295"/>
          </p:nvPr>
        </p:nvSpPr>
        <p:spPr>
          <a:xfrm>
            <a:off x="611560" y="1556792"/>
            <a:ext cx="8229600" cy="468312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     </a:t>
            </a:r>
            <a:r>
              <a:rPr lang="ru-RU" dirty="0" err="1" smtClean="0"/>
              <a:t>Синквейн</a:t>
            </a:r>
            <a:r>
              <a:rPr lang="ru-RU" dirty="0" smtClean="0"/>
              <a:t> </a:t>
            </a:r>
            <a:r>
              <a:rPr lang="ru-RU" dirty="0"/>
              <a:t>– это стихотворение на заданную тему. Техника его написания проста 1-2-3-4-1. Именно столько слов достаточно, чтобы написать </a:t>
            </a:r>
            <a:r>
              <a:rPr lang="ru-RU" dirty="0" err="1"/>
              <a:t>синквейн</a:t>
            </a:r>
            <a:r>
              <a:rPr lang="ru-RU" dirty="0"/>
              <a:t>!</a:t>
            </a:r>
          </a:p>
          <a:p>
            <a:r>
              <a:rPr lang="ru-RU" dirty="0"/>
              <a:t>1 строка 1 слово - тема (существительное или местоимение),</a:t>
            </a:r>
          </a:p>
          <a:p>
            <a:r>
              <a:rPr lang="ru-RU" dirty="0"/>
              <a:t>2 строка 2 слова – описание признаков и свойств (прилагательные или причастие),</a:t>
            </a:r>
          </a:p>
          <a:p>
            <a:r>
              <a:rPr lang="ru-RU" dirty="0"/>
              <a:t>3 строка 3 слова – характерные действия объекта (глаголы или деепричастия),</a:t>
            </a:r>
          </a:p>
          <a:p>
            <a:r>
              <a:rPr lang="ru-RU" dirty="0"/>
              <a:t>4 строка 4 слова – фраза, выражающая ваше личное отношение к описываемому объекту,</a:t>
            </a:r>
          </a:p>
          <a:p>
            <a:r>
              <a:rPr lang="ru-RU" dirty="0"/>
              <a:t>5 строка 1 слово – резюме.</a:t>
            </a:r>
          </a:p>
        </p:txBody>
      </p:sp>
    </p:spTree>
    <p:extLst>
      <p:ext uri="{BB962C8B-B14F-4D97-AF65-F5344CB8AC3E}">
        <p14:creationId xmlns:p14="http://schemas.microsoft.com/office/powerpoint/2010/main" val="1182042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half" idx="4294967295"/>
          </p:nvPr>
        </p:nvSpPr>
        <p:spPr>
          <a:xfrm>
            <a:off x="467544" y="476250"/>
            <a:ext cx="4032448" cy="5329014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/>
              <a:t>Родина!</a:t>
            </a:r>
          </a:p>
          <a:p>
            <a:pPr marL="0" indent="0">
              <a:buNone/>
            </a:pPr>
            <a:r>
              <a:rPr lang="ru-RU" dirty="0"/>
              <a:t>Теплая, чистая.</a:t>
            </a:r>
          </a:p>
          <a:p>
            <a:pPr marL="0" indent="0">
              <a:buNone/>
            </a:pPr>
            <a:r>
              <a:rPr lang="ru-RU" dirty="0"/>
              <a:t>Вспоминать, согревать, </a:t>
            </a:r>
            <a:r>
              <a:rPr lang="ru-RU" dirty="0" smtClean="0"/>
              <a:t>гордиться, знать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Частица души человека.</a:t>
            </a:r>
          </a:p>
          <a:p>
            <a:pPr marL="0" indent="0">
              <a:buNone/>
            </a:pPr>
            <a:r>
              <a:rPr lang="ru-RU" dirty="0"/>
              <a:t>Душа!</a:t>
            </a:r>
          </a:p>
          <a:p>
            <a:pPr marL="0" indent="0">
              <a:buNone/>
            </a:pPr>
            <a:r>
              <a:rPr lang="ru-RU" i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                                  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Россия!</a:t>
            </a:r>
          </a:p>
          <a:p>
            <a:pPr marL="0" indent="0">
              <a:buNone/>
            </a:pPr>
            <a:r>
              <a:rPr lang="ru-RU" dirty="0"/>
              <a:t>Православная, непокоренная, великая</a:t>
            </a:r>
          </a:p>
          <a:p>
            <a:pPr marL="0" indent="0">
              <a:buNone/>
            </a:pPr>
            <a:r>
              <a:rPr lang="ru-RU" dirty="0"/>
              <a:t>Объединяет, побеждает, вдохновляет!</a:t>
            </a:r>
          </a:p>
          <a:p>
            <a:pPr marL="0" indent="0">
              <a:buNone/>
            </a:pPr>
            <a:r>
              <a:rPr lang="ru-RU" dirty="0"/>
              <a:t>Россия, всех слов сказанных будет мало.</a:t>
            </a:r>
          </a:p>
          <a:p>
            <a:pPr marL="0" indent="0">
              <a:buNone/>
            </a:pPr>
            <a:r>
              <a:rPr lang="ru-RU" dirty="0"/>
              <a:t>Родина моя!</a:t>
            </a:r>
          </a:p>
          <a:p>
            <a:pPr marL="0" indent="0">
              <a:buNone/>
            </a:pPr>
            <a:r>
              <a:rPr lang="ru-RU" i="1" dirty="0"/>
              <a:t>                                    </a:t>
            </a:r>
            <a:endParaRPr lang="ru-RU" dirty="0"/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4294967295"/>
          </p:nvPr>
        </p:nvSpPr>
        <p:spPr>
          <a:xfrm>
            <a:off x="5105400" y="412750"/>
            <a:ext cx="4038600" cy="511492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Россия!</a:t>
            </a:r>
          </a:p>
          <a:p>
            <a:pPr marL="0" indent="0">
              <a:buNone/>
            </a:pPr>
            <a:r>
              <a:rPr lang="ru-RU" dirty="0"/>
              <a:t>Большая, красивая.</a:t>
            </a:r>
          </a:p>
          <a:p>
            <a:pPr marL="0" indent="0">
              <a:buNone/>
            </a:pPr>
            <a:r>
              <a:rPr lang="ru-RU" dirty="0"/>
              <a:t>Даёт, растит, кормит…</a:t>
            </a:r>
          </a:p>
          <a:p>
            <a:pPr marL="0" indent="0">
              <a:buNone/>
            </a:pPr>
            <a:r>
              <a:rPr lang="ru-RU" dirty="0"/>
              <a:t>Я восхищаюсь тобой!</a:t>
            </a:r>
          </a:p>
          <a:p>
            <a:pPr marL="0" indent="0">
              <a:buNone/>
            </a:pPr>
            <a:r>
              <a:rPr lang="ru-RU" dirty="0"/>
              <a:t>Милая!</a:t>
            </a:r>
          </a:p>
          <a:p>
            <a:pPr marL="0" indent="0">
              <a:buNone/>
            </a:pPr>
            <a:r>
              <a:rPr lang="ru-RU" i="1" dirty="0"/>
              <a:t>                                    </a:t>
            </a: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Страна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Богатая, большая.</a:t>
            </a:r>
          </a:p>
          <a:p>
            <a:pPr marL="0" indent="0">
              <a:buNone/>
            </a:pPr>
            <a:r>
              <a:rPr lang="ru-RU" dirty="0"/>
              <a:t>Горжусь, люблю и берегу.</a:t>
            </a:r>
          </a:p>
          <a:p>
            <a:pPr marL="0" indent="0">
              <a:buNone/>
            </a:pPr>
            <a:r>
              <a:rPr lang="ru-RU" dirty="0"/>
              <a:t>Ты великая, Россия. Просторы русские люблю.</a:t>
            </a:r>
          </a:p>
          <a:p>
            <a:pPr marL="0" indent="0">
              <a:buNone/>
            </a:pPr>
            <a:r>
              <a:rPr lang="ru-RU" dirty="0"/>
              <a:t>Родина!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701338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79712" y="908720"/>
            <a:ext cx="626469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Мама!</a:t>
            </a: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Родная, милая.</a:t>
            </a: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Любишь,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ласкаешь, целуешь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…</a:t>
            </a: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Я всегда буду беречь тебя!</a:t>
            </a: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Единственная!</a:t>
            </a: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8165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764704"/>
            <a:ext cx="748883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Одним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из проявлений патриотизма является любовь к родному языку. </a:t>
            </a:r>
            <a:endParaRPr lang="ru-RU" sz="2800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/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Еще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 К.Д. Ушинский говорил, что язык народа является полнейшим отражением родины и духовной жизни народа: «Усваивая родной язык, ребенок усваивает не одни только слова, их сложения и видоизменения, но бесконечное множество понятий.»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810270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67544" y="764704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/>
              <a:t>Патриотическое воспитание младших школьников должно строиться с учётом их возрастных и психологических особенностей. Федеральный государственный образовательный стандарт начального общего образования второго поколения ориентирован на становление личностных характеристик выпускника.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0" y="3035174"/>
            <a:ext cx="5814392" cy="1512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b="1" dirty="0">
                <a:solidFill>
                  <a:srgbClr val="55555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Спасибо за внимание!</a:t>
            </a:r>
            <a:endParaRPr lang="ru-RU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b="1" dirty="0">
                <a:solidFill>
                  <a:srgbClr val="55555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23528" y="612845"/>
            <a:ext cx="83529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2400" b="1" dirty="0"/>
              <a:t>Портрет выпускника начальной школы: </a:t>
            </a:r>
            <a:endParaRPr lang="ru-RU" sz="2400" b="1" dirty="0" smtClean="0"/>
          </a:p>
          <a:p>
            <a:endParaRPr lang="ru-RU" sz="2400" b="1" dirty="0"/>
          </a:p>
          <a:p>
            <a:r>
              <a:rPr lang="ru-RU" sz="2400" dirty="0" smtClean="0"/>
              <a:t>-</a:t>
            </a:r>
            <a:r>
              <a:rPr lang="ru-RU" sz="2400" dirty="0"/>
              <a:t>любящий свой народ, свой край и свою Родину;                                                                                                                                                                -уважающий и принимающий ценности семьи и общества;                                                                  -любознательный, активно и заинтересованно познающий мир;                                                         </a:t>
            </a:r>
            <a:endParaRPr lang="ru-RU" sz="2400" dirty="0" smtClean="0"/>
          </a:p>
          <a:p>
            <a:r>
              <a:rPr lang="ru-RU" sz="2400" dirty="0" smtClean="0"/>
              <a:t>-</a:t>
            </a:r>
            <a:r>
              <a:rPr lang="ru-RU" sz="2400" dirty="0"/>
              <a:t>владеющий основами умения учиться, способный к организации собственной деятельности;                                                                                                                                              -готовый самостоятельно действовать и отвечать за свои поступки перед семьей и обществом;                                                                                                                                                 - доброжелательный, умеющий слушать и слышать собеседника, обосновывать свою позицию, высказывать свое мнение;                                                                                                          -выполняющий правила здорового и безопасного для себя </a:t>
            </a:r>
            <a:r>
              <a:rPr lang="ru-RU" sz="2400" dirty="0" smtClean="0"/>
              <a:t>      и </a:t>
            </a:r>
            <a:r>
              <a:rPr lang="ru-RU" sz="2400" dirty="0"/>
              <a:t>окружающих образа жизни.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179512" y="1341438"/>
            <a:ext cx="8568952" cy="3092450"/>
          </a:xfrm>
        </p:spPr>
        <p:txBody>
          <a:bodyPr>
            <a:noAutofit/>
          </a:bodyPr>
          <a:lstStyle/>
          <a:p>
            <a:pPr algn="just"/>
            <a:r>
              <a:rPr lang="ru-RU" sz="2800" dirty="0"/>
              <a:t>«Нельзя пробудить чувство Родины без восприятия и переживания окружающего мира. Пусть в сердце малыша на всю жизнь останутся воспоминания о маленьком уголке далёкого детства. Пусть с этим уголком связывается образ великой Родины</a:t>
            </a:r>
            <a:r>
              <a:rPr lang="ru-RU" sz="2800" dirty="0" smtClean="0"/>
              <a:t>».</a:t>
            </a:r>
            <a:br>
              <a:rPr lang="ru-RU" sz="2800" dirty="0" smtClean="0"/>
            </a:br>
            <a:r>
              <a:rPr lang="ru-RU" sz="2800" dirty="0" smtClean="0"/>
              <a:t>                                      </a:t>
            </a:r>
            <a:br>
              <a:rPr lang="ru-RU" sz="2800" dirty="0" smtClean="0"/>
            </a:br>
            <a:r>
              <a:rPr lang="ru-RU" sz="2800" dirty="0"/>
              <a:t> </a:t>
            </a:r>
            <a:r>
              <a:rPr lang="ru-RU" sz="2800" dirty="0" smtClean="0"/>
              <a:t>                                     В.А. Сухомлинский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88640"/>
            <a:ext cx="4806950" cy="3003550"/>
          </a:xfrm>
        </p:spPr>
      </p:pic>
      <p:sp>
        <p:nvSpPr>
          <p:cNvPr id="8" name="Текст 7"/>
          <p:cNvSpPr>
            <a:spLocks noGrp="1"/>
          </p:cNvSpPr>
          <p:nvPr>
            <p:ph type="body" sz="half" idx="4294967295"/>
          </p:nvPr>
        </p:nvSpPr>
        <p:spPr>
          <a:xfrm>
            <a:off x="1619672" y="3356992"/>
            <a:ext cx="6553200" cy="48958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/>
              <a:t>Родной посёлок, улицы родные,</a:t>
            </a:r>
          </a:p>
          <a:p>
            <a:pPr marL="0" indent="0">
              <a:buNone/>
            </a:pPr>
            <a:r>
              <a:rPr lang="ru-RU" sz="3200" dirty="0"/>
              <a:t>Глаза домов, родные тополя. </a:t>
            </a:r>
          </a:p>
          <a:p>
            <a:pPr marL="0" indent="0">
              <a:buNone/>
            </a:pPr>
            <a:r>
              <a:rPr lang="ru-RU" sz="3200" dirty="0"/>
              <a:t>Ты – часть Земли,</a:t>
            </a:r>
          </a:p>
          <a:p>
            <a:pPr marL="0" indent="0">
              <a:buNone/>
            </a:pPr>
            <a:r>
              <a:rPr lang="ru-RU" sz="3200" dirty="0"/>
              <a:t>Ты – часть большой России,</a:t>
            </a:r>
          </a:p>
          <a:p>
            <a:pPr marL="0" indent="0">
              <a:buNone/>
            </a:pPr>
            <a:r>
              <a:rPr lang="ru-RU" sz="3200" dirty="0"/>
              <a:t>Ты – часть души, ты – Родина </a:t>
            </a:r>
            <a:r>
              <a:rPr lang="ru-RU" sz="3200" dirty="0" smtClean="0"/>
              <a:t>моя.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05064"/>
            <a:ext cx="7776864" cy="1008112"/>
          </a:xfrm>
        </p:spPr>
        <p:txBody>
          <a:bodyPr>
            <a:normAutofit/>
          </a:bodyPr>
          <a:lstStyle/>
          <a:p>
            <a:r>
              <a:rPr lang="ru-RU" sz="1600" dirty="0"/>
              <a:t>П</a:t>
            </a:r>
            <a:r>
              <a:rPr lang="ru-RU" sz="1600" dirty="0" smtClean="0"/>
              <a:t>рописывая </a:t>
            </a:r>
            <a:r>
              <a:rPr lang="ru-RU" sz="1600" dirty="0"/>
              <a:t>заглавную и строчную букву Ж, записываем: Жигулёвские горы, Жигули, показываю фотографии и не много рассказываю об этом уникальном мете. 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9" r="5599"/>
          <a:stretch>
            <a:fillRect/>
          </a:stretch>
        </p:blipFill>
        <p:spPr>
          <a:xfrm>
            <a:off x="683568" y="612775"/>
            <a:ext cx="7776864" cy="32482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3568" y="5367338"/>
            <a:ext cx="7776864" cy="804862"/>
          </a:xfrm>
        </p:spPr>
        <p:txBody>
          <a:bodyPr>
            <a:normAutofit/>
          </a:bodyPr>
          <a:lstStyle/>
          <a:p>
            <a:r>
              <a:rPr lang="ru-RU" dirty="0"/>
              <a:t>Жигулевские горы (или Жигули) считаются молодыми (около 7 млн лет) и растущими. Их высота возрастает примерно на 1 см в 100 лет. Они находятся на правом берегу Волги и растянуты на целых 70 километров. В этих горах – известный Жигулёвский заповедник.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79512" y="2852936"/>
            <a:ext cx="8507288" cy="374441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Реки нашей страны редко текут прямо. Чаще всего они петляют, на них образуются повороты и изгибы. Крутой изгиб на реке на Руси издавна называли словом «лука». Один из самых известных таких изгибов образует великая русская река Волга. Находится он около города Самара и издавна носит название Самарская Лука. Именно здесь, с запада, подходят к Волге отроги Приволжской возвышенности. Это место на правом берегу Волги получило название Жигулёвские горы или Жигули. 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88640"/>
            <a:ext cx="5976664" cy="24936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6016" y="299212"/>
            <a:ext cx="4320480" cy="585311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В России очень много красивых мест. Одно из них находится совсем рядом, в Самарской области. Жигулёвские горы, Жигули. Раскинулись они по берегам великой русской реки Волги. Неповторимое очарование Жигулей в разнообразии ландшафтов. Склоны гор покрыты широколиственными лесами. На вершинах хребтов господствуют сосновые боры. Многие вершины гор венчают утесы и скалы. Их склоны резко обрываются к Волге. Прекрасную природу Жигулей запечатлели на своих полотнах великие русские художники Илья Репин и Иван Айвазовский.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71312"/>
            <a:ext cx="4536504" cy="6515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7573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529208" y="3284984"/>
            <a:ext cx="8229600" cy="2841625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dirty="0"/>
              <a:t>Русские люди дали этому удивительному месту имя Байкал и уважительно называют его морем. И это не преувеличение! Коренные жители считают Байкал священным и относятся к нему не как к озеру, а как к живому, разумному и мудрому существу. Живущие на берегах Байкала буряты никогда не бросят камень в его воды.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83362"/>
            <a:ext cx="6624736" cy="27855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98215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779</TotalTime>
  <Words>1278</Words>
  <Application>Microsoft Office PowerPoint</Application>
  <PresentationFormat>Экран (4:3)</PresentationFormat>
  <Paragraphs>92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Times New Roman</vt:lpstr>
      <vt:lpstr>Тема Office</vt:lpstr>
      <vt:lpstr> Государственное бюджетное общеобразовательное учреждение Самарской Области средняя общеобразовательная школа  п. г. т. Мирный муниципального района Красноярский Самарской области   Сообщение на тему: «Патриотическое воспитание на уроках в начальной школе (русский язык)».</vt:lpstr>
      <vt:lpstr>Презентация PowerPoint</vt:lpstr>
      <vt:lpstr>Презентация PowerPoint</vt:lpstr>
      <vt:lpstr>«Нельзя пробудить чувство Родины без восприятия и переживания окружающего мира. Пусть в сердце малыша на всю жизнь останутся воспоминания о маленьком уголке далёкого детства. Пусть с этим уголком связывается образ великой Родины».                                                                              В.А. Сухомлинский </vt:lpstr>
      <vt:lpstr>Презентация PowerPoint</vt:lpstr>
      <vt:lpstr>Прописывая заглавную и строчную букву Ж, записываем: Жигулёвские горы, Жигули, показываю фотографии и не много рассказываю об этом уникальном мете.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Что такое синквейн? Синквейн – это яркий сгусток, сосредоточение чувств, эмоций, ощущений. 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1</cp:lastModifiedBy>
  <cp:revision>34</cp:revision>
  <dcterms:modified xsi:type="dcterms:W3CDTF">2018-08-20T14:59:52Z</dcterms:modified>
</cp:coreProperties>
</file>