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90" r:id="rId4"/>
    <p:sldId id="389" r:id="rId5"/>
    <p:sldId id="317" r:id="rId6"/>
    <p:sldId id="336" r:id="rId7"/>
    <p:sldId id="337" r:id="rId8"/>
    <p:sldId id="338" r:id="rId9"/>
    <p:sldId id="339" r:id="rId10"/>
    <p:sldId id="340" r:id="rId11"/>
    <p:sldId id="341" r:id="rId12"/>
    <p:sldId id="383" r:id="rId13"/>
    <p:sldId id="384" r:id="rId14"/>
    <p:sldId id="385" r:id="rId15"/>
    <p:sldId id="386" r:id="rId16"/>
    <p:sldId id="345" r:id="rId17"/>
    <p:sldId id="346" r:id="rId18"/>
    <p:sldId id="361" r:id="rId19"/>
    <p:sldId id="347" r:id="rId20"/>
    <p:sldId id="348" r:id="rId21"/>
    <p:sldId id="349" r:id="rId22"/>
    <p:sldId id="350" r:id="rId23"/>
    <p:sldId id="351" r:id="rId24"/>
    <p:sldId id="352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662EBA-71F0-489C-BB89-81C145734B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93EB15-3E32-4772-BDDE-F4902885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827102-86CD-43D2-8C17-F048B3B26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12CB18-30D1-48A9-A8CA-1C5470B42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8F90A1-504B-4901-A0FB-AC0D6BDAA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5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2DE534-4F20-4DBD-999C-1F2E6016E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4AD1BB4-BEB8-48B6-9BF9-7034D3E68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8A5496-0781-40C1-A029-375E37A76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5929A0-C143-4D46-9C82-C8762FAC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2BE339-758B-4C5F-8DC5-B773B509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26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D4099A4-D4DA-4BCF-AD9E-E58B45627D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19F173-E907-49FD-9433-3C3961EB6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F6E67E-53D5-4E2B-B2D2-2C760A7C1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544BDC-E43C-4303-92E0-4FAE5B6DC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EF432A-8E53-4A5B-BB9B-0667FA69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71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827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304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88388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05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4203360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445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238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79A9A6-8CA7-403A-9AB3-9424A76E5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B72197-A3DC-4D4B-A0AA-CAA4726FC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FD85FE-806D-4305-95B1-3B53D12FF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51DE3B-3B0F-4EB6-8725-374584E4E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7AD508-F696-467B-A369-2B59ECC97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23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724699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282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43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572E3A-954F-4F2A-B729-7B8484CA2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F1028E-05C9-4065-A9DE-2F2DEEECC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B6C0BF-C305-4D12-B358-8922F3640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E39F3B-DD7A-4E86-9CEB-D91705D30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1DF110-891E-4A22-B2AF-DFF1AAD2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04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E73DC-E098-4317-9F3C-CD37CC109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400A81-6D4E-4AA5-BF94-5A827F8902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28A1E7-B7B2-4199-A914-ADBCA9E39A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7A0672-D265-4A49-96B4-A8E193D7D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E0E6483-3192-4820-A277-64B3029FC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0CC1CE-7574-4FD1-B1A7-A92C1AE22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53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8502D7-A825-45C6-AC75-E9CFDEC6B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01242A-989A-450B-BF3E-66DEB1FD3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E99E3E1-F17A-4A4E-9DE6-3BCE75BB8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7325F7D-0C77-4147-90B0-56552F94B5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F3CBCD9-5E28-41BD-8E20-9A2F313D39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7BBACF6-C048-4775-9F4E-CE03D30C7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0BF6AD0-BD72-4823-B6D9-0B8FF6C1F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950ABFA-25CB-4585-B427-83C53C02F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10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16553-C75A-4F0E-A5EE-42EFB084B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AF99E11-92B8-4ADF-AC82-9ED19106C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95371D-BF39-4F3F-B7BE-4D7D19986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E83CF08-E02F-4E95-97B9-FD8B82BD7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937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FB4F4A1-281B-44E6-AE59-14CD7FB95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330A3DC-1DA8-442D-95DB-E9CFEDC66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55FF4EB-7E5A-4F8A-B1C8-F025B7F66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25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44F201-A2A1-4DB9-B688-B0929ADE4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CAF9CA-5377-409E-9257-FE266D221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FD6ED8-DDA2-4573-8A26-F047CC3A3B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62D6C0-90C2-469A-A26C-AE91D8EF5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E9E46F-5D24-4A93-9A4C-98AEE0DC2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AEFEC8-BB8C-4662-9FCE-9CC6B1DD5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440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39CA3-EB88-4B6D-BC76-4C287E810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1F85BB7-5FA1-4711-9A65-0FE8D625FC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C92653-89CE-49A7-AAF5-85B01C52D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F35B1B-137A-46A6-A749-3A34B9D41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DD651F-589F-40A1-81FC-30F661FE6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9557FC-2D55-49F1-ABCB-A0E60F439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292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D396FD-8F86-4DD3-82CC-2FA1C5A7E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FC7EF4-45DF-4089-A82A-2ACE52569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C8F512-A14D-4880-AD02-B14706B20E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DB2DB-F1AD-4CFB-94E9-943C26203BDD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EB01D1-7070-4CEE-B572-554E6D3CF6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F92E91-3967-4137-8F6C-3D72AD0A09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5226-95F0-45CC-BCEB-895726DF5F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69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168751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1.bp.blogspot.com/_vYPIDwOMhm4/S0WTfKktTRI/AAAAAAAAcxo/kLzat9ONnwE/s1600-h/09-12-046.jpg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proznanie.ru/photo/image1306702595.jpg" TargetMode="Externa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810418-4D10-4A04-AEF9-E7F5C69740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0EBFAB-83F9-44E3-864C-E6B82FD1AD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278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571481"/>
            <a:ext cx="9143999" cy="44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738282" y="5143512"/>
            <a:ext cx="892971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   Битва за Кавказ</a:t>
            </a:r>
            <a:r>
              <a:rPr lang="ru-RU" sz="4400" dirty="0">
                <a:solidFill>
                  <a:prstClr val="black"/>
                </a:solidFill>
                <a:latin typeface="Franklin Gothic Book"/>
              </a:rPr>
              <a:t> </a:t>
            </a:r>
          </a:p>
          <a:p>
            <a:r>
              <a:rPr lang="ru-RU" sz="4400" dirty="0">
                <a:solidFill>
                  <a:prstClr val="black"/>
                </a:solidFill>
                <a:latin typeface="Franklin Gothic Book"/>
              </a:rPr>
              <a:t> (25 июля 1942 — 9 октября 1943)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prstClr val="black"/>
              </a:solidFill>
              <a:latin typeface="Franklin Gothic Boo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60648"/>
            <a:ext cx="8686800" cy="720080"/>
          </a:xfrm>
        </p:spPr>
        <p:txBody>
          <a:bodyPr>
            <a:normAutofit/>
          </a:bodyPr>
          <a:lstStyle/>
          <a:p>
            <a:r>
              <a:rPr lang="ru-RU" b="1" dirty="0"/>
              <a:t>Узнай картину</a:t>
            </a:r>
            <a:endParaRPr lang="ru-RU" dirty="0"/>
          </a:p>
        </p:txBody>
      </p:sp>
      <p:pic>
        <p:nvPicPr>
          <p:cNvPr id="4" name="Содержимое 3" descr="http://1.bp.blogspot.com/_vYPIDwOMhm4/S0WTfKktTRI/AAAAAAAAcxo/kLzat9ONnwE/s640/09-12-046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1544" y="1124744"/>
            <a:ext cx="828092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1991544" y="5736014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latin typeface="Trebuchet MS" pitchFamily="34" charset="0"/>
                <a:ea typeface="Calibri" pitchFamily="34" charset="0"/>
                <a:cs typeface="Times New Roman" pitchFamily="18" charset="0"/>
              </a:rPr>
              <a:t>Иван Васильевич Евстигнеев - </a:t>
            </a:r>
            <a:r>
              <a:rPr lang="ru-RU" sz="2000" b="1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prstClr val="black"/>
                </a:solidFill>
                <a:latin typeface="Trebuchet MS" pitchFamily="34" charset="0"/>
                <a:ea typeface="Calibri" pitchFamily="34" charset="0"/>
                <a:cs typeface="Times New Roman" pitchFamily="18" charset="0"/>
              </a:rPr>
              <a:t>На подступах к Москве</a:t>
            </a:r>
            <a:r>
              <a:rPr lang="ru-RU" sz="2000" b="1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8686800" cy="523528"/>
          </a:xfrm>
        </p:spPr>
        <p:txBody>
          <a:bodyPr>
            <a:normAutofit fontScale="90000"/>
          </a:bodyPr>
          <a:lstStyle/>
          <a:p>
            <a:r>
              <a:rPr lang="ru-RU" dirty="0"/>
              <a:t>УЗНАЙ  КАРТИНУ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92144" y="1556793"/>
            <a:ext cx="3123456" cy="4523333"/>
          </a:xfrm>
        </p:spPr>
        <p:txBody>
          <a:bodyPr>
            <a:normAutofit/>
          </a:bodyPr>
          <a:lstStyle/>
          <a:p>
            <a:r>
              <a:rPr lang="ru-RU" b="1" dirty="0"/>
              <a:t>Автор работы: Е.А. Корнеев</a:t>
            </a:r>
            <a:br>
              <a:rPr lang="ru-RU" b="1" dirty="0"/>
            </a:br>
            <a:r>
              <a:rPr lang="ru-RU" b="1" dirty="0"/>
              <a:t>"Блокада Ленинграда"</a:t>
            </a:r>
            <a:endParaRPr lang="ru-RU" dirty="0"/>
          </a:p>
        </p:txBody>
      </p:sp>
      <p:pic>
        <p:nvPicPr>
          <p:cNvPr id="4" name="Рисунок 3" descr="http://ww2history.ru/uploads/rating/1272445304_25-1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8" y="980728"/>
            <a:ext cx="5544616" cy="5501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60648"/>
            <a:ext cx="8686800" cy="648072"/>
          </a:xfrm>
        </p:spPr>
        <p:txBody>
          <a:bodyPr/>
          <a:lstStyle/>
          <a:p>
            <a:r>
              <a:rPr lang="ru-RU" b="1" dirty="0"/>
              <a:t>Узнай картину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0" y="1554162"/>
            <a:ext cx="8686800" cy="511519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Отдых после боя. Художник Ю.М. </a:t>
            </a:r>
            <a:r>
              <a:rPr lang="ru-RU" dirty="0" err="1"/>
              <a:t>Непринцев</a:t>
            </a:r>
            <a:r>
              <a:rPr lang="ru-RU" dirty="0"/>
              <a:t> </a:t>
            </a:r>
          </a:p>
        </p:txBody>
      </p:sp>
      <p:pic>
        <p:nvPicPr>
          <p:cNvPr id="4" name="Рисунок 3" descr="http://www.proznanie.ru/photo/image1306702595.jpg">
            <a:hlinkClick r:id="rId2" tooltip="&quot; Отдых после боя. Художник Ю.М. Непринцев 1951-1955 гг. &quot;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7568" y="1052736"/>
            <a:ext cx="792088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60648"/>
            <a:ext cx="8686800" cy="57606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Узнай картину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0" y="1554162"/>
            <a:ext cx="8686800" cy="5043190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b="1" dirty="0"/>
              <a:t>Праздник победы 9 мая 1945 г.»</a:t>
            </a:r>
          </a:p>
        </p:txBody>
      </p:sp>
      <p:pic>
        <p:nvPicPr>
          <p:cNvPr id="4" name="Рисунок 3" descr="http://victory-day.ru/images/fold/0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538" y="764705"/>
            <a:ext cx="8280919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69245" y="3244334"/>
            <a:ext cx="3453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Franklin Gothic Book"/>
              </a:rPr>
              <a:t>Праздник победы 9 мая 1945 г.»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47528" y="5517233"/>
            <a:ext cx="8363272" cy="608931"/>
          </a:xfrm>
        </p:spPr>
        <p:txBody>
          <a:bodyPr/>
          <a:lstStyle/>
          <a:p>
            <a:pPr>
              <a:buNone/>
            </a:pPr>
            <a:r>
              <a:rPr lang="ru-RU" dirty="0"/>
              <a:t>                    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6810380" y="1142985"/>
            <a:ext cx="36061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Эти два героя первыми закрепили знамя Победы на куполе рейхстага в Берлине. </a:t>
            </a:r>
          </a:p>
        </p:txBody>
      </p:sp>
      <p:pic>
        <p:nvPicPr>
          <p:cNvPr id="16386" name="Picture 2" descr="Знамя Победы.Глава 9.Мифы и легенды. timemislead.co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-47629"/>
            <a:ext cx="5000628" cy="69056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://www.russian-money.ru/%28X%281%29S%28tdupkg453e2ihb553prupj55%29%29/UsersImages/Coins/e3fef1fb432a5ca6.PNG"/>
          <p:cNvSpPr>
            <a:spLocks noChangeAspect="1" noChangeArrowheads="1"/>
          </p:cNvSpPr>
          <p:nvPr/>
        </p:nvSpPr>
        <p:spPr bwMode="auto">
          <a:xfrm>
            <a:off x="1679575" y="-960438"/>
            <a:ext cx="4019550" cy="2009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31748" name="AutoShape 4" descr="http://www.russian-money.ru/%28X%281%29S%28tdupkg453e2ihb553prupj55%29%29/UsersImages/Coins/e3fef1fb432a5ca6.PNG"/>
          <p:cNvSpPr>
            <a:spLocks noChangeAspect="1" noChangeArrowheads="1"/>
          </p:cNvSpPr>
          <p:nvPr/>
        </p:nvSpPr>
        <p:spPr bwMode="auto">
          <a:xfrm>
            <a:off x="1679575" y="-960438"/>
            <a:ext cx="4019550" cy="2009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31750" name="AutoShape 6" descr="http://www.russian-money.ru/%28X%281%29S%28tdupkg453e2ihb553prupj55%29%29/UsersImages/Coins/e3fef1fb432a5ca6.PNG"/>
          <p:cNvSpPr>
            <a:spLocks noChangeAspect="1" noChangeArrowheads="1"/>
          </p:cNvSpPr>
          <p:nvPr/>
        </p:nvSpPr>
        <p:spPr bwMode="auto">
          <a:xfrm>
            <a:off x="1679575" y="-960438"/>
            <a:ext cx="4019550" cy="2009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31752" name="AutoShape 8" descr="http://www.russian-money.ru/%28X%281%29S%28tdupkg453e2ihb553prupj55%29%29/UsersImages/Coins/e3fef1fb432a5ca6.PNG"/>
          <p:cNvSpPr>
            <a:spLocks noChangeAspect="1" noChangeArrowheads="1"/>
          </p:cNvSpPr>
          <p:nvPr/>
        </p:nvSpPr>
        <p:spPr bwMode="auto">
          <a:xfrm>
            <a:off x="1679575" y="-960438"/>
            <a:ext cx="4019550" cy="2009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  <a:latin typeface="Franklin Gothic Book"/>
            </a:endParaRPr>
          </a:p>
        </p:txBody>
      </p:sp>
      <p:pic>
        <p:nvPicPr>
          <p:cNvPr id="15362" name="Picture 2" descr="Егоров и Кантария - Экспозиции и экспонаты музея - Школьный музей - Фотоальбом - Сайт учителя географии Селезнёва А.Я.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52400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35960" y="0"/>
            <a:ext cx="4932040" cy="65253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1000" b="1" i="1" dirty="0"/>
              <a:t> </a:t>
            </a:r>
            <a:r>
              <a:rPr lang="ru-RU" sz="6000" b="1" i="1" u="sng" dirty="0"/>
              <a:t>ТЕМА 2</a:t>
            </a:r>
            <a:r>
              <a:rPr lang="ru-RU" sz="6000" b="1" i="1" dirty="0"/>
              <a:t>.</a:t>
            </a:r>
            <a:r>
              <a:rPr lang="ru-RU" sz="6000" b="1" dirty="0"/>
              <a:t> </a:t>
            </a:r>
          </a:p>
          <a:p>
            <a:pPr>
              <a:buNone/>
            </a:pPr>
            <a:r>
              <a:rPr lang="ru-RU" sz="6000" b="1" dirty="0"/>
              <a:t>« Узнай сражение по карте»</a:t>
            </a:r>
            <a:br>
              <a:rPr lang="ru-RU" sz="6000" dirty="0"/>
            </a:br>
            <a:endParaRPr lang="ru-RU" sz="6000" b="1" i="1" dirty="0"/>
          </a:p>
          <a:p>
            <a:pPr>
              <a:buNone/>
            </a:pPr>
            <a:r>
              <a:rPr lang="ru-RU" sz="103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9698" name="Picture 2" descr="http://pictures.bookshop.ua/TitleBooks/bs000063403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775520" y="260648"/>
            <a:ext cx="4021224" cy="6192688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24000" y="-48399"/>
            <a:ext cx="22313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90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76400" y="104001"/>
            <a:ext cx="22313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90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28800" y="256401"/>
            <a:ext cx="22313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90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981200" y="408801"/>
            <a:ext cx="22313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90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0" y="214290"/>
            <a:ext cx="8686800" cy="8572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 Узнай сражение по карте»</a:t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                                 </a:t>
            </a:r>
          </a:p>
        </p:txBody>
      </p:sp>
      <p:pic>
        <p:nvPicPr>
          <p:cNvPr id="65538" name="Picture 2" descr="берли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8282" y="785794"/>
            <a:ext cx="442915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6310315" y="1285860"/>
            <a:ext cx="407196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 битва началась 16 апреля.  Город  стал настоящим городом – крепостью. Советские генералы придумали новацию, ночную атаку на город с применением прожекторов.  Для его штурма  было привезено 7милионнов снарядов, мин и бомб.   В 5  часов утра началась артиллерийская подготовка. На оборону немцев обрушилось огромное количество снарядов, стоял сильный гул, вокруг все тряслось, было, впечатление, что в городе началось землетрясение. После обстрела, немцев стали слепить прожекторами.</a:t>
            </a:r>
            <a:endParaRPr lang="ru-RU" sz="1600" dirty="0">
              <a:solidFill>
                <a:prstClr val="black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Через 10 дней ожесточенных боев город был полностью окружен.  Взятие города  означало победу СССР в Великой Отечественной Войне, а также полную капитуляцию и падение существующего в Германии режима. Какая битва изображена на карте. Свой ответ обоснуйте.</a:t>
            </a:r>
            <a:endParaRPr lang="ru-RU" sz="16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03512" y="0"/>
            <a:ext cx="88216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Битва за Берлин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200" dirty="0">
              <a:solidFill>
                <a:prstClr val="black"/>
              </a:solidFill>
              <a:latin typeface="Franklin Gothic Book"/>
            </a:endParaRPr>
          </a:p>
        </p:txBody>
      </p:sp>
      <p:pic>
        <p:nvPicPr>
          <p:cNvPr id="35842" name="Picture 2" descr="http://im0-tub-ru.yandex.net/i?id=2fbc78f00bbcd5417f79d1fe655cfd83-75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92696"/>
            <a:ext cx="4427984" cy="3168352"/>
          </a:xfrm>
          <a:prstGeom prst="rect">
            <a:avLst/>
          </a:prstGeom>
          <a:noFill/>
        </p:spPr>
      </p:pic>
      <p:pic>
        <p:nvPicPr>
          <p:cNvPr id="35844" name="Picture 4" descr="http://im1-tub-ru.yandex.net/i?id=d54c58e534f2462602cc1f82e08993f2-0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1456" y="188640"/>
            <a:ext cx="4896544" cy="3960440"/>
          </a:xfrm>
          <a:prstGeom prst="rect">
            <a:avLst/>
          </a:prstGeom>
          <a:noFill/>
        </p:spPr>
      </p:pic>
      <p:pic>
        <p:nvPicPr>
          <p:cNvPr id="35846" name="Picture 6" descr="Ролевая игра &quot;Битва за Берлин&quot; - В тылу врага 2: Лис пустыни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861048"/>
            <a:ext cx="4876800" cy="2996952"/>
          </a:xfrm>
          <a:prstGeom prst="rect">
            <a:avLst/>
          </a:prstGeom>
          <a:noFill/>
        </p:spPr>
      </p:pic>
      <p:pic>
        <p:nvPicPr>
          <p:cNvPr id="35848" name="Picture 8" descr="Дню Великой Победы посвящается - Кременчуг Форум - лучший форум родного город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2960" y="3573016"/>
            <a:ext cx="4555041" cy="328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 учебный мотострелковый батальон - Главная страница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8" y="332656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096000" y="500042"/>
            <a:ext cx="4419600" cy="5857916"/>
          </a:xfrm>
        </p:spPr>
        <p:txBody>
          <a:bodyPr>
            <a:noAutofit/>
          </a:bodyPr>
          <a:lstStyle/>
          <a:p>
            <a:r>
              <a:rPr lang="ru-RU" sz="1800"/>
              <a:t>Фрагмент </a:t>
            </a:r>
            <a:r>
              <a:rPr lang="ru-RU" sz="1800" dirty="0"/>
              <a:t>отрывка из школьного учебника:  </a:t>
            </a:r>
          </a:p>
          <a:p>
            <a:r>
              <a:rPr lang="ru-RU" sz="1800" dirty="0"/>
              <a:t>  19 августа  гитлеровцы прорвались к Волге. В ходе этой битвы  бои шли на улицах города  Защищали город 64 армия которой командовал В.И.Чуйков и 62 армия по командованием  Шумилова и </a:t>
            </a:r>
            <a:r>
              <a:rPr lang="ru-RU" sz="1800" dirty="0" err="1"/>
              <a:t>Радимцева</a:t>
            </a:r>
            <a:r>
              <a:rPr lang="ru-RU" sz="1800" dirty="0"/>
              <a:t> </a:t>
            </a:r>
          </a:p>
          <a:p>
            <a:r>
              <a:rPr lang="ru-RU" sz="1800" dirty="0"/>
              <a:t>  Наиболее тяжелыми были бои за контроль над высотой 102 (мы знаем ее как Мамаев Курган), за Тракторный завод, который продолжал выпускать танки даже тогда, когда в его цехах шли бои. В соответствии с планом «Уран» осенью началось контрнаступление советских войск, завершившееся 23 ноября полным окружением группировки Паулюса.</a:t>
            </a:r>
          </a:p>
        </p:txBody>
      </p:sp>
      <p:pic>
        <p:nvPicPr>
          <p:cNvPr id="68609" name="Picture 1" descr="сталингра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844" y="428604"/>
            <a:ext cx="450059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0" y="0"/>
            <a:ext cx="8686800" cy="1052736"/>
          </a:xfrm>
        </p:spPr>
        <p:txBody>
          <a:bodyPr/>
          <a:lstStyle/>
          <a:p>
            <a:r>
              <a:rPr lang="ru-RU" sz="3200" b="1" dirty="0"/>
              <a:t>Сталинградская битва </a:t>
            </a:r>
            <a:r>
              <a:rPr lang="ru-RU" b="1" dirty="0"/>
              <a:t>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Картины о войне Русских художников посвященные Великой отечественной войне.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764705"/>
            <a:ext cx="529208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http://im3-tub-ru.yandex.net/i?id=41e7b7d597fe7c4e6887fe862df9f837-87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6080" y="188640"/>
            <a:ext cx="3851920" cy="3096344"/>
          </a:xfrm>
          <a:prstGeom prst="rect">
            <a:avLst/>
          </a:prstGeom>
          <a:noFill/>
        </p:spPr>
      </p:pic>
      <p:pic>
        <p:nvPicPr>
          <p:cNvPr id="33798" name="Picture 6" descr="28 мая 2011. г.Москва. Поклонная гора. Часть I. Центральный музей Великой Отечественной войны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4858" y="3284984"/>
            <a:ext cx="4653670" cy="4104456"/>
          </a:xfrm>
          <a:prstGeom prst="rect">
            <a:avLst/>
          </a:prstGeom>
          <a:noFill/>
        </p:spPr>
      </p:pic>
      <p:pic>
        <p:nvPicPr>
          <p:cNvPr id="33800" name="Picture 8" descr="http://im0-tub-ru.yandex.net/i?id=3bd58497807d183e461ba7953efaeb2f-64-144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19536" y="4578370"/>
            <a:ext cx="4067944" cy="2279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0" y="214290"/>
            <a:ext cx="8686800" cy="857256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667504" y="357167"/>
            <a:ext cx="3848096" cy="5722959"/>
          </a:xfrm>
        </p:spPr>
        <p:txBody>
          <a:bodyPr>
            <a:noAutofit/>
          </a:bodyPr>
          <a:lstStyle/>
          <a:p>
            <a:r>
              <a:rPr lang="ru-RU" sz="1600" dirty="0"/>
              <a:t>Фрагмент отрывка из школьного учебника:  </a:t>
            </a:r>
          </a:p>
          <a:p>
            <a:r>
              <a:rPr lang="ru-RU" sz="1600" dirty="0"/>
              <a:t>Эта битва, по мнению историков, являлась переломным моментом в  Великой Отечественной Войне. В ее сражениях принимали участия более шести тысяч танков. Такого в мировой истории не было, да и наверное, больше не будет. Действиями советских фронтов на Курской дуге руководили маршалы Георгий Константинович Жуков и Василевский. Сражение продолжалось примерно 50 дней. За это время русская армия уничтожила 30 немецких дивизий, в том числе и 7 танковых, 1,5 тысячи самолетов, 3 тысячи пушек, 15 тысячи танков. Людские потери Вермахта на Курской дуге составили 500 тысяч человек. Победа в битве показала германии силу Красной армии. Над вермахтом навис призрак поражения в войне. </a:t>
            </a:r>
          </a:p>
        </p:txBody>
      </p:sp>
      <p:pic>
        <p:nvPicPr>
          <p:cNvPr id="66561" name="Picture 1" descr="Копия курс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85728"/>
            <a:ext cx="4857752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0"/>
            <a:ext cx="8686800" cy="692696"/>
          </a:xfrm>
        </p:spPr>
        <p:txBody>
          <a:bodyPr>
            <a:normAutofit/>
          </a:bodyPr>
          <a:lstStyle/>
          <a:p>
            <a:r>
              <a:rPr lang="ru-RU" b="1" dirty="0"/>
              <a:t>Курская битва</a:t>
            </a:r>
            <a:endParaRPr lang="ru-RU" dirty="0"/>
          </a:p>
        </p:txBody>
      </p:sp>
      <p:pic>
        <p:nvPicPr>
          <p:cNvPr id="31746" name="Picture 2" descr="http://im0-tub-ru.yandex.net/i?id=279c09e6dbb8ea4884036b0747fcc0c8-07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620688"/>
            <a:ext cx="4571999" cy="3600400"/>
          </a:xfrm>
          <a:prstGeom prst="rect">
            <a:avLst/>
          </a:prstGeom>
          <a:noFill/>
        </p:spPr>
      </p:pic>
      <p:pic>
        <p:nvPicPr>
          <p:cNvPr id="5" name="Содержимое 4" descr="http://ww2history.ru/uploads/rating/1272445252_20-129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016" y="1"/>
            <a:ext cx="4032448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http://im0-tub-ru.yandex.net/i?id=3cc6a0ac228f8b9c6d693baab4fb3540-98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933056"/>
            <a:ext cx="6084168" cy="2736304"/>
          </a:xfrm>
          <a:prstGeom prst="rect">
            <a:avLst/>
          </a:prstGeom>
          <a:noFill/>
        </p:spPr>
      </p:pic>
      <p:pic>
        <p:nvPicPr>
          <p:cNvPr id="31750" name="Picture 6" descr="http://im0-tub-ru.yandex.net/i?id=4f6efdb2e157e0899ec175dfa7eeca2a-31-144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8168" y="3933056"/>
            <a:ext cx="3059832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42852"/>
            <a:ext cx="9144000" cy="1274786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 </a:t>
            </a:r>
            <a:r>
              <a:rPr lang="ru-RU" sz="4700" b="1" dirty="0">
                <a:solidFill>
                  <a:srgbClr val="C00000"/>
                </a:solidFill>
              </a:rPr>
              <a:t>«Великая Отечественная война»</a:t>
            </a:r>
            <a:br>
              <a:rPr lang="ru-RU" dirty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381884" y="1428736"/>
            <a:ext cx="3429024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Игра-</a:t>
            </a:r>
          </a:p>
          <a:p>
            <a:pPr>
              <a:buNone/>
            </a:pPr>
            <a:r>
              <a:rPr lang="ru-RU" sz="3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викторина</a:t>
            </a:r>
          </a:p>
          <a:p>
            <a:pPr>
              <a:buNone/>
            </a:pPr>
            <a:r>
              <a:rPr lang="ru-RU" sz="3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«УСОШ «</a:t>
            </a: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0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Ульдурга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0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Еравнинского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истории </a:t>
            </a: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Климова Татьяна Александровна.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844" y="1428736"/>
            <a:ext cx="563354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35960" y="0"/>
            <a:ext cx="4932040" cy="65253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11000" b="1" i="1" dirty="0"/>
              <a:t>  </a:t>
            </a:r>
          </a:p>
          <a:p>
            <a:pPr>
              <a:buNone/>
            </a:pPr>
            <a:r>
              <a:rPr lang="ru-RU" sz="11000" b="1" i="1" dirty="0"/>
              <a:t>  </a:t>
            </a:r>
            <a:r>
              <a:rPr lang="ru-RU" sz="11000" b="1" i="1" u="sng" dirty="0"/>
              <a:t>ТЕМА 1</a:t>
            </a:r>
            <a:r>
              <a:rPr lang="ru-RU" sz="11000" b="1" i="1" dirty="0"/>
              <a:t>.</a:t>
            </a:r>
          </a:p>
          <a:p>
            <a:pPr>
              <a:buNone/>
            </a:pPr>
            <a:r>
              <a:rPr lang="ru-RU" sz="9300" b="1" i="1" dirty="0">
                <a:latin typeface="Times New Roman" pitchFamily="18" charset="0"/>
                <a:cs typeface="Times New Roman" pitchFamily="18" charset="0"/>
              </a:rPr>
              <a:t>СРАЖЕНИЯ </a:t>
            </a:r>
            <a:r>
              <a:rPr lang="ru-RU" sz="10300" b="1" i="1" dirty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r>
              <a:rPr lang="ru-RU" sz="10300" b="1" i="1" dirty="0">
                <a:latin typeface="Times New Roman" pitchFamily="18" charset="0"/>
                <a:cs typeface="Times New Roman" pitchFamily="18" charset="0"/>
              </a:rPr>
              <a:t>ВЕЛИКОЙ </a:t>
            </a:r>
          </a:p>
          <a:p>
            <a:pPr>
              <a:buNone/>
            </a:pPr>
            <a:r>
              <a:rPr lang="ru-RU" sz="10300" b="1" i="1" dirty="0">
                <a:latin typeface="Times New Roman" pitchFamily="18" charset="0"/>
                <a:cs typeface="Times New Roman" pitchFamily="18" charset="0"/>
              </a:rPr>
              <a:t>ВОЙНЫ </a:t>
            </a:r>
          </a:p>
        </p:txBody>
      </p:sp>
      <p:pic>
        <p:nvPicPr>
          <p:cNvPr id="29698" name="Picture 2" descr="http://pictures.bookshop.ua/TitleBooks/bs000063403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775520" y="260648"/>
            <a:ext cx="402122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365104"/>
            <a:ext cx="9144000" cy="230425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  В этом сражении легендарная «Катюша» 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       впервые нанесла по врагу свой 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 сокрушительный удар, а первые четыре стрелковые дивизии стали гвардейскими.</a:t>
            </a:r>
          </a:p>
        </p:txBody>
      </p:sp>
      <p:pic>
        <p:nvPicPr>
          <p:cNvPr id="78850" name="Picture 2" descr="http://ok.ya1.ru/uploads/posts/2010-05/thumbs/1272804670_kanonichnaya-katyush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2993" y="182466"/>
            <a:ext cx="5620989" cy="4103791"/>
          </a:xfrm>
          <a:prstGeom prst="rect">
            <a:avLst/>
          </a:prstGeom>
          <a:noFill/>
        </p:spPr>
      </p:pic>
      <p:pic>
        <p:nvPicPr>
          <p:cNvPr id="78852" name="Picture 4" descr="http://www.midural.ru/files/address/day_18.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42853"/>
            <a:ext cx="3552772" cy="4148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48152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381752" y="0"/>
            <a:ext cx="442915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Смоленское сражение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solidFill>
                  <a:prstClr val="black"/>
                </a:solidFill>
                <a:latin typeface="Franklin Gothic Book"/>
              </a:rPr>
              <a:t> (с 10 июля по 10 сентября 1941 г.)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комплекс оборонительных и наступательных действий советских войск против немецкой группы армий «Центр» и части сил группы армий «Север» на главном Московском направлении.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quot;Подвиг героев-панфиловцев&quot; 1979 - - 28 героям-панфиловцам посвящаетс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143248"/>
            <a:ext cx="9144000" cy="3714752"/>
          </a:xfrm>
          <a:prstGeom prst="rect">
            <a:avLst/>
          </a:prstGeom>
          <a:noFill/>
        </p:spPr>
      </p:pic>
      <p:pic>
        <p:nvPicPr>
          <p:cNvPr id="6148" name="Picture 4" descr="http://tzem.info/img/photo/source/4mxbs7vo9ittjtvshfh88olg18j5yfhp.jpg"/>
          <p:cNvPicPr>
            <a:picLocks noChangeAspect="1" noChangeArrowheads="1"/>
          </p:cNvPicPr>
          <p:nvPr/>
        </p:nvPicPr>
        <p:blipFill>
          <a:blip r:embed="rId3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2214546" cy="31432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81422" y="428604"/>
            <a:ext cx="67865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ходе битвы за этот город, наступление вражеских танков остановили 28 бойцов дивизии  генерала Панфилова.</a:t>
            </a:r>
            <a:endParaRPr lang="ru-RU" sz="3600" b="1" dirty="0">
              <a:solidFill>
                <a:prstClr val="black"/>
              </a:solidFill>
              <a:latin typeface="Franklin Gothic Boo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1968" y="1571612"/>
            <a:ext cx="9192684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 descr="Боевые медали СССР - Компания &quot;ТрейдБук&quot;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524000" y="0"/>
            <a:ext cx="4000496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95802" y="0"/>
            <a:ext cx="60721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 Битва за Москву</a:t>
            </a:r>
          </a:p>
          <a:p>
            <a:r>
              <a:rPr lang="ru-RU" sz="3200" dirty="0">
                <a:solidFill>
                  <a:prstClr val="black"/>
                </a:solidFill>
                <a:latin typeface="Franklin Gothic Book"/>
              </a:rPr>
              <a:t>  (30 сентября 1941 — </a:t>
            </a:r>
          </a:p>
          <a:p>
            <a:r>
              <a:rPr lang="ru-RU" sz="3200" dirty="0">
                <a:solidFill>
                  <a:prstClr val="black"/>
                </a:solidFill>
                <a:latin typeface="Franklin Gothic Book"/>
              </a:rPr>
              <a:t>                         20 апреля 1942)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5802" y="285729"/>
            <a:ext cx="6072198" cy="608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524001" y="785795"/>
            <a:ext cx="506187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 ходе этой  </a:t>
            </a:r>
          </a:p>
          <a:p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битвы,</a:t>
            </a:r>
          </a:p>
          <a:p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решающим</a:t>
            </a:r>
          </a:p>
          <a:p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стало </a:t>
            </a:r>
          </a:p>
          <a:p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сражение </a:t>
            </a:r>
          </a:p>
          <a:p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за город</a:t>
            </a:r>
          </a:p>
          <a:p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Владикавказ </a:t>
            </a:r>
          </a:p>
          <a:p>
            <a:endParaRPr lang="ru-RU" sz="4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550</Words>
  <Application>Microsoft Office PowerPoint</Application>
  <PresentationFormat>Широкоэкранный</PresentationFormat>
  <Paragraphs>80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3" baseType="lpstr">
      <vt:lpstr>Arial</vt:lpstr>
      <vt:lpstr>Calibri</vt:lpstr>
      <vt:lpstr>Calibri Light</vt:lpstr>
      <vt:lpstr>Franklin Gothic Book</vt:lpstr>
      <vt:lpstr>Franklin Gothic Medium</vt:lpstr>
      <vt:lpstr>Times New Roman</vt:lpstr>
      <vt:lpstr>Trebuchet MS</vt:lpstr>
      <vt:lpstr>Wingdings 2</vt:lpstr>
      <vt:lpstr>Тема Office</vt:lpstr>
      <vt:lpstr>Трек</vt:lpstr>
      <vt:lpstr>Презентация PowerPoint</vt:lpstr>
      <vt:lpstr>Презентация PowerPoint</vt:lpstr>
      <vt:lpstr> «Великая Отечественная война» </vt:lpstr>
      <vt:lpstr>Презентация PowerPoint</vt:lpstr>
      <vt:lpstr>  В этом сражении легендарная «Катюша»           впервые нанесла по врагу свой     сокрушительный удар, а первые четыре стрелковые дивизии стали гвардейскими.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Узнай картину</vt:lpstr>
      <vt:lpstr>УЗНАЙ  КАРТИНУ</vt:lpstr>
      <vt:lpstr>Узнай картину</vt:lpstr>
      <vt:lpstr>Узнай картину</vt:lpstr>
      <vt:lpstr>Презентация PowerPoint</vt:lpstr>
      <vt:lpstr>Презентация PowerPoint</vt:lpstr>
      <vt:lpstr>Презентация PowerPoint</vt:lpstr>
      <vt:lpstr>« Узнай сражение по карте» </vt:lpstr>
      <vt:lpstr>Презентация PowerPoint</vt:lpstr>
      <vt:lpstr>Презентация PowerPoint</vt:lpstr>
      <vt:lpstr>Сталинградская битва )</vt:lpstr>
      <vt:lpstr>  </vt:lpstr>
      <vt:lpstr>Курская битва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2019-11-30T06:36:00Z</dcterms:created>
  <dcterms:modified xsi:type="dcterms:W3CDTF">2019-11-30T06:36:47Z</dcterms:modified>
</cp:coreProperties>
</file>