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2A7BD-303E-4A94-92F1-FB4D54DFB70E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BE723-D56C-4E5B-AA3B-5AB95FC86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496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8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0143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78825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4445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5329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30835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39664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849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3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361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36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59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35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4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3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80195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B482E8-6E0E-1B4F-B1FD-C69DB9E858D9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59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066" y="154772"/>
            <a:ext cx="8574622" cy="2616199"/>
          </a:xfrm>
        </p:spPr>
        <p:txBody>
          <a:bodyPr/>
          <a:lstStyle/>
          <a:p>
            <a:r>
              <a:rPr lang="ru-RU" dirty="0" smtClean="0"/>
              <a:t>Занимательный английский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Е.А.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СОШ№ 9 г. Батайск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382935"/>
              </p:ext>
            </p:extLst>
          </p:nvPr>
        </p:nvGraphicFramePr>
        <p:xfrm>
          <a:off x="2516632" y="429768"/>
          <a:ext cx="8127999" cy="64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73336332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4363680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30280313"/>
                    </a:ext>
                  </a:extLst>
                </a:gridCol>
              </a:tblGrid>
              <a:tr h="555074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sleep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[</a:t>
                      </a:r>
                      <a:r>
                        <a:rPr lang="en-US" sz="3600" dirty="0" err="1" smtClean="0"/>
                        <a:t>sliːp</a:t>
                      </a:r>
                      <a:r>
                        <a:rPr lang="en-US" sz="3600" dirty="0" smtClean="0"/>
                        <a:t>]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спать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13801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592" y="1280160"/>
            <a:ext cx="7016496" cy="526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7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043504"/>
              </p:ext>
            </p:extLst>
          </p:nvPr>
        </p:nvGraphicFramePr>
        <p:xfrm>
          <a:off x="2342896" y="326474"/>
          <a:ext cx="8127999" cy="57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89335729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59111200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574775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Climb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US" sz="3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klaɪm</a:t>
                      </a:r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взобраться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50743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987" y="1152143"/>
            <a:ext cx="7925816" cy="495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165715"/>
              </p:ext>
            </p:extLst>
          </p:nvPr>
        </p:nvGraphicFramePr>
        <p:xfrm>
          <a:off x="1346453" y="164592"/>
          <a:ext cx="9640824" cy="96045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13608">
                  <a:extLst>
                    <a:ext uri="{9D8B030D-6E8A-4147-A177-3AD203B41FA5}">
                      <a16:colId xmlns:a16="http://schemas.microsoft.com/office/drawing/2014/main" val="1424403766"/>
                    </a:ext>
                  </a:extLst>
                </a:gridCol>
                <a:gridCol w="3213608">
                  <a:extLst>
                    <a:ext uri="{9D8B030D-6E8A-4147-A177-3AD203B41FA5}">
                      <a16:colId xmlns:a16="http://schemas.microsoft.com/office/drawing/2014/main" val="2659997896"/>
                    </a:ext>
                  </a:extLst>
                </a:gridCol>
                <a:gridCol w="3213608">
                  <a:extLst>
                    <a:ext uri="{9D8B030D-6E8A-4147-A177-3AD203B41FA5}">
                      <a16:colId xmlns:a16="http://schemas.microsoft.com/office/drawing/2014/main" val="867464574"/>
                    </a:ext>
                  </a:extLst>
                </a:gridCol>
              </a:tblGrid>
              <a:tr h="9604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walk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[</a:t>
                      </a:r>
                      <a:r>
                        <a:rPr lang="en-US" sz="2800" dirty="0" err="1" smtClean="0"/>
                        <a:t>wɔːk</a:t>
                      </a:r>
                      <a:r>
                        <a:rPr lang="en-US" sz="2800" dirty="0" smtClean="0"/>
                        <a:t>]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ходить, идти, гулять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56760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799" y="1207346"/>
            <a:ext cx="7914132" cy="527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35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96" y="1149096"/>
            <a:ext cx="5132832" cy="51328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149096"/>
            <a:ext cx="5498592" cy="5132832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560016"/>
              </p:ext>
            </p:extLst>
          </p:nvPr>
        </p:nvGraphicFramePr>
        <p:xfrm>
          <a:off x="1958848" y="372194"/>
          <a:ext cx="8757921" cy="701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19307">
                  <a:extLst>
                    <a:ext uri="{9D8B030D-6E8A-4147-A177-3AD203B41FA5}">
                      <a16:colId xmlns:a16="http://schemas.microsoft.com/office/drawing/2014/main" val="2187814829"/>
                    </a:ext>
                  </a:extLst>
                </a:gridCol>
                <a:gridCol w="2919307">
                  <a:extLst>
                    <a:ext uri="{9D8B030D-6E8A-4147-A177-3AD203B41FA5}">
                      <a16:colId xmlns:a16="http://schemas.microsoft.com/office/drawing/2014/main" val="2129738015"/>
                    </a:ext>
                  </a:extLst>
                </a:gridCol>
                <a:gridCol w="2919307">
                  <a:extLst>
                    <a:ext uri="{9D8B030D-6E8A-4147-A177-3AD203B41FA5}">
                      <a16:colId xmlns:a16="http://schemas.microsoft.com/office/drawing/2014/main" val="21251467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wombat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[ˈ</a:t>
                      </a:r>
                      <a:r>
                        <a:rPr lang="en-US" sz="4000" dirty="0" err="1" smtClean="0"/>
                        <a:t>wɒm.bæt</a:t>
                      </a:r>
                      <a:r>
                        <a:rPr lang="en-US" sz="4000" dirty="0" smtClean="0"/>
                        <a:t>]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Вомбат</a:t>
                      </a:r>
                      <a:r>
                        <a:rPr lang="ru-RU" sz="4000" baseline="0" dirty="0" smtClean="0"/>
                        <a:t> 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053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53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568" y="1033272"/>
            <a:ext cx="7537704" cy="5653278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787553"/>
              </p:ext>
            </p:extLst>
          </p:nvPr>
        </p:nvGraphicFramePr>
        <p:xfrm>
          <a:off x="2639569" y="573362"/>
          <a:ext cx="7950198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50066">
                  <a:extLst>
                    <a:ext uri="{9D8B030D-6E8A-4147-A177-3AD203B41FA5}">
                      <a16:colId xmlns:a16="http://schemas.microsoft.com/office/drawing/2014/main" val="1261383311"/>
                    </a:ext>
                  </a:extLst>
                </a:gridCol>
                <a:gridCol w="2650066">
                  <a:extLst>
                    <a:ext uri="{9D8B030D-6E8A-4147-A177-3AD203B41FA5}">
                      <a16:colId xmlns:a16="http://schemas.microsoft.com/office/drawing/2014/main" val="1221963960"/>
                    </a:ext>
                  </a:extLst>
                </a:gridCol>
                <a:gridCol w="2650066">
                  <a:extLst>
                    <a:ext uri="{9D8B030D-6E8A-4147-A177-3AD203B41FA5}">
                      <a16:colId xmlns:a16="http://schemas.microsoft.com/office/drawing/2014/main" val="25188835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koala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kəʊˈɑ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ː.</a:t>
                      </a:r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lə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коала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082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88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764" y="457200"/>
            <a:ext cx="10058400" cy="6040278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612042"/>
              </p:ext>
            </p:extLst>
          </p:nvPr>
        </p:nvGraphicFramePr>
        <p:xfrm>
          <a:off x="1867408" y="167640"/>
          <a:ext cx="8127999" cy="579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91670243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9454879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9635174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kangaroo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[ˌ</a:t>
                      </a:r>
                      <a:r>
                        <a:rPr lang="en-US" sz="3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kæŋ.ɡərˈu</a:t>
                      </a:r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ː]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кенгуру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05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4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954" y="1024128"/>
            <a:ext cx="8446438" cy="562216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105886"/>
              </p:ext>
            </p:extLst>
          </p:nvPr>
        </p:nvGraphicFramePr>
        <p:xfrm>
          <a:off x="2288032" y="600794"/>
          <a:ext cx="9105393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35131">
                  <a:extLst>
                    <a:ext uri="{9D8B030D-6E8A-4147-A177-3AD203B41FA5}">
                      <a16:colId xmlns:a16="http://schemas.microsoft.com/office/drawing/2014/main" val="1159062936"/>
                    </a:ext>
                  </a:extLst>
                </a:gridCol>
                <a:gridCol w="3035131">
                  <a:extLst>
                    <a:ext uri="{9D8B030D-6E8A-4147-A177-3AD203B41FA5}">
                      <a16:colId xmlns:a16="http://schemas.microsoft.com/office/drawing/2014/main" val="491412308"/>
                    </a:ext>
                  </a:extLst>
                </a:gridCol>
                <a:gridCol w="3035131">
                  <a:extLst>
                    <a:ext uri="{9D8B030D-6E8A-4147-A177-3AD203B41FA5}">
                      <a16:colId xmlns:a16="http://schemas.microsoft.com/office/drawing/2014/main" val="1874510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crocodile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[ˈ</a:t>
                      </a:r>
                      <a:r>
                        <a:rPr lang="en-US" sz="3600" dirty="0" err="1" smtClean="0"/>
                        <a:t>krɒk.ə.daɪl</a:t>
                      </a:r>
                      <a:r>
                        <a:rPr lang="en-US" sz="3600" dirty="0" smtClean="0"/>
                        <a:t>]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крокодил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4708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96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94" y="745235"/>
            <a:ext cx="9547098" cy="5923871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685664"/>
              </p:ext>
            </p:extLst>
          </p:nvPr>
        </p:nvGraphicFramePr>
        <p:xfrm>
          <a:off x="1986280" y="455675"/>
          <a:ext cx="812799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65693822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370010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233585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platypus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[ˈ</a:t>
                      </a:r>
                      <a:r>
                        <a:rPr lang="en-US" sz="3200" b="0" i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plæt.ɪ.pəs</a:t>
                      </a:r>
                      <a:r>
                        <a:rPr lang="en-US" sz="32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утконос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213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8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210" y="-457200"/>
            <a:ext cx="10018713" cy="1752599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Общий вопрос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438" y="3848099"/>
            <a:ext cx="9442770" cy="268986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/>
              <a:t>Общие Вопросы </a:t>
            </a:r>
            <a:r>
              <a:rPr lang="ru-RU" dirty="0"/>
              <a:t>(</a:t>
            </a:r>
            <a:r>
              <a:rPr lang="ru-RU" dirty="0" err="1"/>
              <a:t>General</a:t>
            </a:r>
            <a:r>
              <a:rPr lang="ru-RU" dirty="0"/>
              <a:t> </a:t>
            </a:r>
            <a:r>
              <a:rPr lang="ru-RU" dirty="0" err="1"/>
              <a:t>Questions</a:t>
            </a:r>
            <a:r>
              <a:rPr lang="ru-RU" dirty="0"/>
              <a:t>) − это вопросы, которые требуют </a:t>
            </a:r>
            <a:r>
              <a:rPr lang="ru-RU"/>
              <a:t>от </a:t>
            </a:r>
            <a:r>
              <a:rPr lang="ru-RU" smtClean="0"/>
              <a:t> собеседника </a:t>
            </a:r>
            <a:r>
              <a:rPr lang="ru-RU" dirty="0"/>
              <a:t>подтверждения или отрицания высказанных в вопросе слов. Общие вопросы задаются ко всему предложению целиком, и следовательно, требуют утвердительного или же отрицательного ответа («</a:t>
            </a:r>
            <a:r>
              <a:rPr lang="ru-RU" dirty="0" err="1"/>
              <a:t>yes"или"no</a:t>
            </a:r>
            <a:r>
              <a:rPr lang="ru-RU" dirty="0"/>
              <a:t>»). </a:t>
            </a:r>
            <a:r>
              <a:rPr lang="ru-RU" b="1" dirty="0"/>
              <a:t>Из-за этой особенности им дали второе название − </a:t>
            </a:r>
            <a:r>
              <a:rPr lang="ru-RU" b="1" dirty="0" err="1"/>
              <a:t>yes</a:t>
            </a:r>
            <a:r>
              <a:rPr lang="ru-RU" b="1" dirty="0"/>
              <a:t> / </a:t>
            </a:r>
            <a:r>
              <a:rPr lang="ru-RU" b="1" dirty="0" err="1"/>
              <a:t>no</a:t>
            </a:r>
            <a:r>
              <a:rPr lang="ru-RU" b="1" dirty="0"/>
              <a:t> </a:t>
            </a:r>
            <a:r>
              <a:rPr lang="ru-RU" b="1" dirty="0" err="1"/>
              <a:t>questions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511" y="1117670"/>
            <a:ext cx="8406385" cy="26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2160" y="527226"/>
            <a:ext cx="4596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 is a student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10528" y="404114"/>
            <a:ext cx="4526280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студент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97556" y="2028182"/>
            <a:ext cx="4916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she a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student?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68312" y="1945886"/>
            <a:ext cx="4297680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3866" y="3221362"/>
            <a:ext cx="3270062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Yes, she is.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3836352" y="4059936"/>
            <a:ext cx="1008000" cy="0"/>
          </a:xfrm>
          <a:prstGeom prst="line">
            <a:avLst/>
          </a:prstGeom>
          <a:ln w="825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73866" y="4475434"/>
            <a:ext cx="4801314" cy="101566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No, she is not.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3836352" y="5413248"/>
            <a:ext cx="1008000" cy="9144"/>
          </a:xfrm>
          <a:prstGeom prst="line">
            <a:avLst/>
          </a:prstGeom>
          <a:ln w="698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68312" y="5413248"/>
            <a:ext cx="1229868" cy="0"/>
          </a:xfrm>
          <a:prstGeom prst="line">
            <a:avLst/>
          </a:prstGeom>
          <a:ln w="6985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13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13749" y="1198723"/>
            <a:ext cx="60390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Специальный </a:t>
            </a:r>
          </a:p>
          <a:p>
            <a:pPr algn="ctr"/>
            <a:r>
              <a:rPr lang="ru-RU" sz="6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вопрос</a:t>
            </a:r>
            <a:endParaRPr lang="ru-RU" sz="6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77440" y="4223850"/>
            <a:ext cx="9619488" cy="224676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вопросы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это вопросы, которые задаются с целью получить дополнительную информацию. Специальный вопрос можно поставить к любому члену предложения, в зависимости от того, что именно вы хотите узнать.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107" y="141839"/>
            <a:ext cx="6139645" cy="384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07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418924"/>
              </p:ext>
            </p:extLst>
          </p:nvPr>
        </p:nvGraphicFramePr>
        <p:xfrm>
          <a:off x="1426465" y="923544"/>
          <a:ext cx="10213847" cy="5615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3130">
                  <a:extLst>
                    <a:ext uri="{9D8B030D-6E8A-4147-A177-3AD203B41FA5}">
                      <a16:colId xmlns:a16="http://schemas.microsoft.com/office/drawing/2014/main" val="75887671"/>
                    </a:ext>
                  </a:extLst>
                </a:gridCol>
                <a:gridCol w="3376101">
                  <a:extLst>
                    <a:ext uri="{9D8B030D-6E8A-4147-A177-3AD203B41FA5}">
                      <a16:colId xmlns:a16="http://schemas.microsoft.com/office/drawing/2014/main" val="1367597092"/>
                    </a:ext>
                  </a:extLst>
                </a:gridCol>
                <a:gridCol w="3404616">
                  <a:extLst>
                    <a:ext uri="{9D8B030D-6E8A-4147-A177-3AD203B41FA5}">
                      <a16:colId xmlns:a16="http://schemas.microsoft.com/office/drawing/2014/main" val="3509428216"/>
                    </a:ext>
                  </a:extLst>
                </a:gridCol>
              </a:tblGrid>
              <a:tr h="3904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651318"/>
                  </a:ext>
                </a:extLst>
              </a:tr>
              <a:tr h="1378217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What?		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wɔt</a:t>
                      </a: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Что? Какой?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082019"/>
                  </a:ext>
                </a:extLst>
              </a:tr>
              <a:tr h="729644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Why?	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waı</a:t>
                      </a: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	</a:t>
                      </a:r>
                      <a:endParaRPr lang="ru-RU" sz="4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Почему?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065640"/>
                  </a:ext>
                </a:extLst>
              </a:tr>
              <a:tr h="729644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Who?	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</a:t>
                      </a: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:]	</a:t>
                      </a:r>
                      <a:endParaRPr lang="ru-RU" sz="4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Кто?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873755"/>
                  </a:ext>
                </a:extLst>
              </a:tr>
              <a:tr h="729644">
                <a:tc>
                  <a:txBody>
                    <a:bodyPr/>
                    <a:lstStyle/>
                    <a:p>
                      <a:r>
                        <a:rPr lang="ru-RU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		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u-RU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hau</a:t>
                      </a:r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674520"/>
                  </a:ext>
                </a:extLst>
              </a:tr>
              <a:tr h="1378217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 many?	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hau</a:t>
                      </a:r>
                      <a:r>
                        <a:rPr lang="ru-RU" sz="4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'</a:t>
                      </a:r>
                      <a:r>
                        <a:rPr lang="en-US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menı</a:t>
                      </a: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Сколько</a:t>
                      </a:r>
                      <a:r>
                        <a:rPr lang="en-US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4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231207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05504" y="0"/>
            <a:ext cx="7312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Вопросительные слова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716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4900" y="1461254"/>
            <a:ext cx="5016117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5400" dirty="0"/>
              <a:t>Is she a student?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86019" y="3555230"/>
            <a:ext cx="7969618" cy="110799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a student? </a:t>
            </a:r>
          </a:p>
        </p:txBody>
      </p:sp>
    </p:spTree>
    <p:extLst>
      <p:ext uri="{BB962C8B-B14F-4D97-AF65-F5344CB8AC3E}">
        <p14:creationId xmlns:p14="http://schemas.microsoft.com/office/powerpoint/2010/main" val="244301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8808" y="630936"/>
            <a:ext cx="3833826" cy="3520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89204"/>
            <a:ext cx="3803904" cy="3803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639" y="192024"/>
            <a:ext cx="3472434" cy="4590288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674910"/>
              </p:ext>
            </p:extLst>
          </p:nvPr>
        </p:nvGraphicFramePr>
        <p:xfrm>
          <a:off x="2443480" y="5044778"/>
          <a:ext cx="8127999" cy="5791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11291595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14515059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619043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Jump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US" sz="3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dʒʌmp</a:t>
                      </a:r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прыгать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310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183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669" y="118872"/>
            <a:ext cx="7515043" cy="5027711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647096"/>
              </p:ext>
            </p:extLst>
          </p:nvPr>
        </p:nvGraphicFramePr>
        <p:xfrm>
          <a:off x="2753669" y="5428826"/>
          <a:ext cx="8127999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2296699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95708438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244994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Swim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swɪm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Плавать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865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44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799494"/>
              </p:ext>
            </p:extLst>
          </p:nvPr>
        </p:nvGraphicFramePr>
        <p:xfrm>
          <a:off x="2425192" y="454490"/>
          <a:ext cx="8127999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26790572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52183058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8683559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run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4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rʌn</a:t>
                      </a:r>
                      <a:r>
                        <a:rPr lang="en-US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бегать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125564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2941" y="1419796"/>
            <a:ext cx="8572500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1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146</TotalTime>
  <Words>259</Words>
  <Application>Microsoft Office PowerPoint</Application>
  <PresentationFormat>Широкоэкранный</PresentationFormat>
  <Paragraphs>66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Параллакс</vt:lpstr>
      <vt:lpstr>Занимательный английский</vt:lpstr>
      <vt:lpstr>Общий вопрос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</dc:creator>
  <cp:lastModifiedBy>Алекс</cp:lastModifiedBy>
  <cp:revision>15</cp:revision>
  <dcterms:created xsi:type="dcterms:W3CDTF">2019-11-15T06:17:08Z</dcterms:created>
  <dcterms:modified xsi:type="dcterms:W3CDTF">2019-11-30T18:36:22Z</dcterms:modified>
</cp:coreProperties>
</file>