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53" r:id="rId1"/>
  </p:sldMasterIdLst>
  <p:sldIdLst>
    <p:sldId id="260" r:id="rId2"/>
    <p:sldId id="261" r:id="rId3"/>
    <p:sldId id="256" r:id="rId4"/>
    <p:sldId id="257" r:id="rId5"/>
    <p:sldId id="258" r:id="rId6"/>
    <p:sldId id="259" r:id="rId7"/>
    <p:sldId id="262" r:id="rId8"/>
    <p:sldId id="263" r:id="rId9"/>
    <p:sldId id="264" r:id="rId10"/>
    <p:sldId id="265" r:id="rId11"/>
    <p:sldId id="267" r:id="rId12"/>
    <p:sldId id="268" r:id="rId13"/>
    <p:sldId id="270" r:id="rId14"/>
    <p:sldId id="269" r:id="rId15"/>
    <p:sldId id="271" r:id="rId16"/>
    <p:sldId id="266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43" d="100"/>
          <a:sy n="43" d="100"/>
        </p:scale>
        <p:origin x="-870" y="-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82483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177633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9430519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9251954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85195823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8941949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47803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43072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3666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03679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5596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3506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97626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10316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43235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71267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4C608-40B1-4030-A28D-5B74BC98ADCE}" type="datetimeFigureOut">
              <a:rPr lang="en-US" smtClean="0"/>
              <a:pPr/>
              <a:t>11/30/2019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6298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  <p:sldLayoutId id="2147483965" r:id="rId12"/>
    <p:sldLayoutId id="2147483966" r:id="rId13"/>
    <p:sldLayoutId id="2147483967" r:id="rId14"/>
    <p:sldLayoutId id="2147483968" r:id="rId15"/>
    <p:sldLayoutId id="2147483969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NUL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8246" y="2697719"/>
            <a:ext cx="11120678" cy="290591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  Помочь </a:t>
            </a:r>
            <a:r>
              <a:rPr lang="ru-RU" sz="4800" b="1" dirty="0">
                <a:solidFill>
                  <a:schemeClr val="tx1"/>
                </a:solidFill>
              </a:rPr>
              <a:t>человеку просто – </a:t>
            </a:r>
            <a:r>
              <a:rPr lang="ru-RU" sz="4800" b="1" dirty="0" smtClean="0">
                <a:solidFill>
                  <a:schemeClr val="tx1"/>
                </a:solidFill>
              </a:rPr>
              <a:t/>
            </a:r>
            <a:br>
              <a:rPr lang="ru-RU" sz="4800" b="1" dirty="0" smtClean="0">
                <a:solidFill>
                  <a:schemeClr val="tx1"/>
                </a:solidFill>
              </a:rPr>
            </a:br>
            <a:r>
              <a:rPr lang="ru-RU" sz="4800" b="1" dirty="0" smtClean="0">
                <a:solidFill>
                  <a:schemeClr val="tx1"/>
                </a:solidFill>
              </a:rPr>
              <a:t>                                       протяни руку</a:t>
            </a:r>
            <a:br>
              <a:rPr lang="ru-RU" sz="4800" b="1" dirty="0" smtClean="0">
                <a:solidFill>
                  <a:schemeClr val="tx1"/>
                </a:solidFill>
              </a:rPr>
            </a:br>
            <a:r>
              <a:rPr lang="ru-RU" sz="4800" b="1" dirty="0" smtClean="0">
                <a:solidFill>
                  <a:schemeClr val="tx1"/>
                </a:solidFill>
              </a:rPr>
              <a:t>                           </a:t>
            </a:r>
            <a:r>
              <a:rPr lang="ru-RU" sz="4000" b="1" dirty="0" smtClean="0">
                <a:solidFill>
                  <a:schemeClr val="tx1"/>
                </a:solidFill>
              </a:rPr>
              <a:t>(Путь </a:t>
            </a:r>
            <a:r>
              <a:rPr lang="ru-RU" sz="4000" b="1" dirty="0">
                <a:solidFill>
                  <a:schemeClr val="tx1"/>
                </a:solidFill>
              </a:rPr>
              <a:t>донора… и </a:t>
            </a:r>
            <a:r>
              <a:rPr lang="ru-RU" sz="4000" b="1" dirty="0" smtClean="0">
                <a:solidFill>
                  <a:schemeClr val="tx1"/>
                </a:solidFill>
              </a:rPr>
              <a:t>крови</a:t>
            </a:r>
            <a:r>
              <a:rPr lang="ru-RU" sz="4000" b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23673" y="5731717"/>
            <a:ext cx="8915399" cy="1126283"/>
          </a:xfrm>
        </p:spPr>
        <p:txBody>
          <a:bodyPr>
            <a:normAutofit/>
          </a:bodyPr>
          <a:lstStyle/>
          <a:p>
            <a:pPr algn="r"/>
            <a:r>
              <a:rPr lang="ru-RU" sz="2800" b="1" i="1" dirty="0" smtClean="0">
                <a:solidFill>
                  <a:schemeClr val="tx1"/>
                </a:solidFill>
              </a:rPr>
              <a:t>Подготовила волонтер Службы крови РМ Фирсова Полина</a:t>
            </a:r>
            <a:endParaRPr lang="ru-RU" sz="2800" b="1" i="1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888777" y="543239"/>
            <a:ext cx="2560147" cy="15514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9097"/>
            <a:ext cx="5111262" cy="34075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4142" y="401963"/>
            <a:ext cx="2025860" cy="2167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2068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3970" y="175846"/>
            <a:ext cx="9640642" cy="1729154"/>
          </a:xfrm>
        </p:spPr>
        <p:txBody>
          <a:bodyPr>
            <a:normAutofit/>
          </a:bodyPr>
          <a:lstStyle/>
          <a:p>
            <a:r>
              <a:rPr lang="ru-RU" sz="1800" b="1" dirty="0"/>
              <a:t>Пробирки с кровью отправляются на анализ. Содержимое каждый пробирки подвергается десяткам тестов: определяется её принадлежность к определенной группе крови и резус-фактор, биохимические показатели, а также исследуется на инфекции.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1869" y="2516141"/>
            <a:ext cx="4039373" cy="26929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33898" y="1500553"/>
            <a:ext cx="7658102" cy="5105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29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6950" y="182048"/>
            <a:ext cx="6176836" cy="873029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Когда результаты получены, пакеты, пригодные для транспортировки, помечаются и направляются на хранение. </a:t>
            </a:r>
            <a:br>
              <a:rPr lang="ru-RU" sz="1800" b="1" dirty="0">
                <a:solidFill>
                  <a:schemeClr val="tx1"/>
                </a:solidFill>
              </a:rPr>
            </a:b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6538717" y="1263332"/>
            <a:ext cx="6582166" cy="4419600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1991" y="1485573"/>
            <a:ext cx="4683027" cy="32153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3723" y="4900246"/>
            <a:ext cx="66352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/>
              <a:t>Компоненты крови, приготовленные из эритроцитов, могут храниться до 42 дней. В течение этого периода контейнер с компонентом будет отправлен в больницу как только поступит запрос на данную группу крови и резус-фактор.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5848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0247" y="178632"/>
            <a:ext cx="5919130" cy="2154259"/>
          </a:xfrm>
        </p:spPr>
        <p:txBody>
          <a:bodyPr>
            <a:noAutofit/>
          </a:bodyPr>
          <a:lstStyle/>
          <a:p>
            <a:r>
              <a:rPr lang="ru-RU" sz="1800" b="1" dirty="0"/>
              <a:t>Плазма сразу после её выделения из цельной крови закладывается на хранение — </a:t>
            </a:r>
            <a:r>
              <a:rPr lang="ru-RU" sz="1800" b="1" dirty="0" err="1"/>
              <a:t>карантинизацию</a:t>
            </a:r>
            <a:r>
              <a:rPr lang="ru-RU" sz="1800" b="1" dirty="0"/>
              <a:t>. По истечении не менее 6 месяцев донор должен пройти ещё одно обследование, чтобы врачи смогли убедиться в полной безопасности дозы плазмы, заготовленной ранее. </a:t>
            </a:r>
            <a:r>
              <a:rPr lang="ru-RU" sz="1800" b="1" dirty="0" smtClean="0"/>
              <a:t>Плазма </a:t>
            </a:r>
            <a:r>
              <a:rPr lang="ru-RU" sz="1800" b="1" dirty="0"/>
              <a:t>доноров, </a:t>
            </a:r>
            <a:r>
              <a:rPr lang="ru-RU" sz="1800" b="1" dirty="0" smtClean="0"/>
              <a:t>прошедших </a:t>
            </a:r>
            <a:r>
              <a:rPr lang="ru-RU" sz="1800" b="1" dirty="0"/>
              <a:t>такое </a:t>
            </a:r>
            <a:r>
              <a:rPr lang="ru-RU" sz="1800" b="1" dirty="0" smtClean="0"/>
              <a:t>обследование</a:t>
            </a:r>
            <a:r>
              <a:rPr lang="ru-RU" sz="1800" b="1" dirty="0"/>
              <a:t>, может быть выдана в лечебные учреждения для переливания нуждающимся в ней людям.</a:t>
            </a:r>
            <a:br>
              <a:rPr lang="ru-RU" sz="1800" b="1" dirty="0"/>
            </a:br>
            <a:endParaRPr lang="ru-RU" sz="1800" b="1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6619621" y="1168387"/>
            <a:ext cx="6362843" cy="4383331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98763" y="3516312"/>
            <a:ext cx="4407875" cy="32244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656223" y="3165771"/>
            <a:ext cx="2953154" cy="2740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345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554" y="471710"/>
            <a:ext cx="4232029" cy="3361736"/>
          </a:xfrm>
        </p:spPr>
        <p:txBody>
          <a:bodyPr>
            <a:noAutofit/>
          </a:bodyPr>
          <a:lstStyle/>
          <a:p>
            <a:pPr algn="r"/>
            <a:r>
              <a:rPr lang="ru-RU" sz="1800" b="1" dirty="0"/>
              <a:t>В связи с растущей потребностью в переливании крови появились методы, позволяющие сохранить жизнеспособность эритроцитов в течение более длительного времени. Эритроциты могут храниться сколь угодно долго при температуре от –20 до –197° С.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49817" y="117231"/>
            <a:ext cx="6142892" cy="412335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359876" y="4240581"/>
            <a:ext cx="4372707" cy="24898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22643" y="4976115"/>
            <a:ext cx="51144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Кровь, бывшую в заморозке, успешно применяют для переливания. Заморозка позволяет не только создавать запасы обычной крови, но и собирать и хранить в специальных банках (хранилищах) крови редкие ее группы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3724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7848" y="354479"/>
            <a:ext cx="4709088" cy="1280890"/>
          </a:xfrm>
        </p:spPr>
        <p:txBody>
          <a:bodyPr>
            <a:normAutofit fontScale="90000"/>
          </a:bodyPr>
          <a:lstStyle/>
          <a:p>
            <a:r>
              <a:rPr lang="ru-RU" sz="2000" b="1" dirty="0"/>
              <a:t>На станции переливания крови я познакомилась с Почетным донором республики Татьяной Ивановной. Она является не просто донором крови, а донором тромбоцитов. Эта ее уже 43 </a:t>
            </a:r>
            <a:r>
              <a:rPr lang="ru-RU" sz="2000" b="1" dirty="0" err="1"/>
              <a:t>донация</a:t>
            </a:r>
            <a:r>
              <a:rPr lang="ru-RU" sz="2000" b="1" dirty="0"/>
              <a:t>. Старший сын Татьяны Ивановны тоже является донором.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46936" y="147513"/>
            <a:ext cx="5841022" cy="4084517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262" y="3200401"/>
            <a:ext cx="5142767" cy="34879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31876" y="4501661"/>
            <a:ext cx="46950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Здесь я познакомилась с двумя девочками: Люда (18 лет) и Даша (18 лет). Они первый раз пришли сдавать кровь, но пообещали, что это будет не последний. </a:t>
            </a:r>
          </a:p>
        </p:txBody>
      </p:sp>
      <p:pic>
        <p:nvPicPr>
          <p:cNvPr id="7" name="Рисунок 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26969" y="4501661"/>
            <a:ext cx="1371600" cy="1715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062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8907" y="524334"/>
            <a:ext cx="5551185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                </a:t>
            </a:r>
            <a:r>
              <a:rPr lang="ru-RU" b="1" u="sng" dirty="0" smtClean="0"/>
              <a:t>Вывод</a:t>
            </a:r>
            <a:endParaRPr lang="ru-RU" b="1" u="sng" dirty="0"/>
          </a:p>
          <a:p>
            <a:pPr algn="just"/>
            <a:r>
              <a:rPr lang="ru-RU" b="1" dirty="0" smtClean="0"/>
              <a:t>        Донорская </a:t>
            </a:r>
            <a:r>
              <a:rPr lang="ru-RU" b="1" dirty="0"/>
              <a:t>кровь является единственным лечебным средством, которое на сегодняшний день невозможно заменить другими лекарственными препаратами. Становясь донором, человек отдает не только свою кровь, помогая другим выжить, но и отдает часть своей доброй, светлой и щедрой души. </a:t>
            </a:r>
          </a:p>
          <a:p>
            <a:pPr algn="just"/>
            <a:r>
              <a:rPr lang="ru-RU" b="1" dirty="0" smtClean="0"/>
              <a:t>       Познакомившись </a:t>
            </a:r>
            <a:r>
              <a:rPr lang="ru-RU" b="1" dirty="0"/>
              <a:t>поближе с некоторыми донорами я увидела насколько это скромные и бескорыстные люди. Я поняла, что с одной стороны, стать донором может абсолютно любой здоровый гражданин Российской Федерации, если он старше 18 лет, не имеет противопоказаний к донорству, а его вес больше 50 кг. С другой стороны, стать донором крови может только Человек с большой буквы. Человек, который готов встать пораньше, потратить свое время, чтобы спасти чью-то жизнь. </a:t>
            </a:r>
          </a:p>
          <a:p>
            <a:pPr algn="just"/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6246843" y="1279099"/>
            <a:ext cx="6694681" cy="446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3005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622125" y="208085"/>
            <a:ext cx="4345392" cy="31402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2125" y="3703202"/>
            <a:ext cx="4345392" cy="28969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7881" y="3703202"/>
            <a:ext cx="4308089" cy="2872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485631" y="372208"/>
            <a:ext cx="584981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/>
              <a:t>На мой взгляд, нет ничего проще, чем подарить шанс на жизнь тем, для кого донорская кровь – это единственная надежда на выздоровление, единственная возможность выжить! Сейчас я еще не могу стать донором, но меня приняли в ряды волонтеров Службы крови Мордовии. Пока я не могу сдавать кровь, но я могу объяснить взрослым, как важно и необходимо, если ты здоров, быть донором!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8892" y="3212123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/>
              <a:t>Помочь человеку </a:t>
            </a:r>
            <a:r>
              <a:rPr lang="ru-RU" sz="3200" b="1" u="sng" dirty="0"/>
              <a:t>просто – протяни руку!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48091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7920" y="867507"/>
            <a:ext cx="6226541" cy="3777622"/>
          </a:xfrm>
        </p:spPr>
        <p:txBody>
          <a:bodyPr>
            <a:noAutofit/>
          </a:bodyPr>
          <a:lstStyle/>
          <a:p>
            <a:pPr algn="just"/>
            <a:r>
              <a:rPr lang="ru-RU" b="1" dirty="0">
                <a:solidFill>
                  <a:schemeClr val="tx1"/>
                </a:solidFill>
              </a:rPr>
              <a:t>Каждый из нас нередко слышал выражение «протянуть руку помощи». И все понимают смысл этого высказывания – помочь словом, делом, оказать финансовую поддержку человеку, который попал в беду. Но среди нас есть люди, которые действительно оказывают помощь протянув свою руку. </a:t>
            </a:r>
            <a:endParaRPr lang="en-US" b="1" dirty="0" smtClean="0">
              <a:solidFill>
                <a:schemeClr val="tx1"/>
              </a:solidFill>
            </a:endParaRPr>
          </a:p>
          <a:p>
            <a:pPr algn="just"/>
            <a:endParaRPr lang="en-US" b="1" dirty="0">
              <a:solidFill>
                <a:schemeClr val="tx1"/>
              </a:solidFill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Донорство </a:t>
            </a:r>
            <a:r>
              <a:rPr lang="ru-RU" b="1" dirty="0">
                <a:solidFill>
                  <a:schemeClr val="tx1"/>
                </a:solidFill>
              </a:rPr>
              <a:t>крови – добровольное жертвование собственной крови или её компонентов для последующего переливания нуждающимся больным или получения медицинских препаратов. Слово донор происходит от латинского "</a:t>
            </a:r>
            <a:r>
              <a:rPr lang="ru-RU" b="1" dirty="0" err="1">
                <a:solidFill>
                  <a:schemeClr val="tx1"/>
                </a:solidFill>
              </a:rPr>
              <a:t>donare</a:t>
            </a:r>
            <a:r>
              <a:rPr lang="ru-RU" b="1" dirty="0">
                <a:solidFill>
                  <a:schemeClr val="tx1"/>
                </a:solidFill>
              </a:rPr>
              <a:t>" - "дарить". </a:t>
            </a:r>
          </a:p>
          <a:p>
            <a:pPr algn="just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7142286" y="1261624"/>
            <a:ext cx="5679831" cy="3810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963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5385" y="273422"/>
            <a:ext cx="8911687" cy="1280890"/>
          </a:xfrm>
        </p:spPr>
        <p:txBody>
          <a:bodyPr>
            <a:normAutofit/>
          </a:bodyPr>
          <a:lstStyle/>
          <a:p>
            <a:r>
              <a:rPr lang="ru-RU" b="1" dirty="0" smtClean="0"/>
              <a:t>Шаг </a:t>
            </a:r>
            <a:r>
              <a:rPr lang="ru-RU" b="1" dirty="0"/>
              <a:t>первый – Регистратура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660992" y="5507748"/>
            <a:ext cx="5976938" cy="1127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ru-RU" b="1" dirty="0">
                <a:solidFill>
                  <a:schemeClr val="tx1"/>
                </a:solidFill>
              </a:rPr>
              <a:t>Здесь донор заполняет анкету, в которой указывает необходимые сведения о состоянии своего здоровья и образе жизни.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85968" y="1554312"/>
            <a:ext cx="6533497" cy="3953436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7922" y="3141843"/>
            <a:ext cx="3496236" cy="23659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6200000">
            <a:off x="7218829" y="1871382"/>
            <a:ext cx="5755342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7105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7742" y="140015"/>
            <a:ext cx="9393424" cy="128089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Шаг второй</a:t>
            </a:r>
            <a:br>
              <a:rPr lang="ru-RU" b="1" dirty="0"/>
            </a:br>
            <a:r>
              <a:rPr lang="ru-RU" b="1" dirty="0"/>
              <a:t>Медицинское обследование. Анализ крови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7117" y="1663456"/>
            <a:ext cx="6147337" cy="4303590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943456" y="2015801"/>
            <a:ext cx="511342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После донор сдает анализ крови из пальца в лаборатории, это необходимо чтобы определить уровень гемоглобина донора, а также другие факторы крови. От результатов этого анализа зависит, сможет ли человек в этот день стать донором.</a:t>
            </a: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007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3612" y="180358"/>
            <a:ext cx="9501000" cy="128089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Шаг третий</a:t>
            </a:r>
            <a:br>
              <a:rPr lang="ru-RU" b="1" dirty="0"/>
            </a:br>
            <a:r>
              <a:rPr lang="ru-RU" b="1" dirty="0"/>
              <a:t>Медицинское обследование. Прием врача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75230" y="2133600"/>
            <a:ext cx="4529381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Далее донор отправляется к врачу, который осматривает донора, изучает анкету, задает дополнительные вопросы о его здоровье, образе жизни и привычках.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Врач соблюдает правила врачебной этики, на полученную от донора информацию распространяется сила врачебной тайны.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Врач принимает решение о допуске к сдаче крови.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0335" y="2057818"/>
            <a:ext cx="5893777" cy="3929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2666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2588" y="272418"/>
            <a:ext cx="9622024" cy="128089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Шаг четвертый</a:t>
            </a:r>
            <a:br>
              <a:rPr lang="ru-RU" b="1" dirty="0"/>
            </a:br>
            <a:r>
              <a:rPr lang="ru-RU" b="1" dirty="0"/>
              <a:t>Процедура сдачи крови или ее компонентов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476" y="1728836"/>
            <a:ext cx="5152539" cy="129571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b="1" dirty="0">
                <a:solidFill>
                  <a:schemeClr val="tx1"/>
                </a:solidFill>
              </a:rPr>
              <a:t>Процедура осуществляется в максимально комфортных для донора условиях, в специальном донорском кресле.</a:t>
            </a:r>
          </a:p>
          <a:p>
            <a:pPr algn="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7045" y="3533904"/>
            <a:ext cx="4557969" cy="303864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58485" y="1412313"/>
            <a:ext cx="6199053" cy="41327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758485" y="5732585"/>
            <a:ext cx="6199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Врач-</a:t>
            </a:r>
            <a:r>
              <a:rPr lang="ru-RU" b="1" dirty="0" err="1" smtClean="0"/>
              <a:t>трансфузиолог</a:t>
            </a:r>
            <a:r>
              <a:rPr lang="ru-RU" b="1" dirty="0" smtClean="0"/>
              <a:t> </a:t>
            </a:r>
            <a:r>
              <a:rPr lang="ru-RU" b="1" dirty="0" err="1" smtClean="0"/>
              <a:t>Клюков</a:t>
            </a:r>
            <a:r>
              <a:rPr lang="ru-RU" b="1" dirty="0" smtClean="0"/>
              <a:t> Дмитрий Михайлович</a:t>
            </a:r>
          </a:p>
          <a:p>
            <a:r>
              <a:rPr lang="ru-RU" b="1" dirty="0" smtClean="0"/>
              <a:t>Почетный донор – Татьяна Ивановна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68735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Шаг пятый</a:t>
            </a:r>
            <a:br>
              <a:rPr lang="ru-RU" b="1" dirty="0"/>
            </a:br>
            <a:r>
              <a:rPr lang="ru-RU" b="1" dirty="0"/>
              <a:t>Пункт выдачи справок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900" y="1682263"/>
            <a:ext cx="6128238" cy="40854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603291" y="2362200"/>
            <a:ext cx="477048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b="1" dirty="0" err="1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донации</a:t>
            </a:r>
            <a:r>
              <a:rPr lang="ru-RU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каждому донору выдается справка, которая дает право на два оплаченных дня отдыха. Также донор получает компенсацию на питание — после сдачи крови или ее компонентов необходимо восстановить силы.</a:t>
            </a:r>
            <a:endParaRPr lang="ru-RU" sz="14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48154" y="5838092"/>
            <a:ext cx="102928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Здесь путь донора заканчивается, а кровь или ее компоненты, которые он оставил продолжают свой путь.</a:t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05799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6493" y="1267804"/>
            <a:ext cx="5416062" cy="1488830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/>
              <a:t>Далее заведующая отделом заготовки крови </a:t>
            </a:r>
            <a:r>
              <a:rPr lang="ru-RU" sz="1800" b="1" dirty="0" err="1"/>
              <a:t>Самосудова</a:t>
            </a:r>
            <a:r>
              <a:rPr lang="ru-RU" sz="1800" b="1" dirty="0"/>
              <a:t> Ольга Николаевна подробно мне рассказала и показала дальнейший путь крови и ее компонентов.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7207" y="750277"/>
            <a:ext cx="5843223" cy="389548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1708" y="3025261"/>
            <a:ext cx="5590847" cy="372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8307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5385" y="565495"/>
            <a:ext cx="5241815" cy="1280890"/>
          </a:xfrm>
        </p:spPr>
        <p:txBody>
          <a:bodyPr>
            <a:noAutofit/>
          </a:bodyPr>
          <a:lstStyle/>
          <a:p>
            <a:pPr algn="r"/>
            <a:r>
              <a:rPr lang="ru-RU" sz="1800" b="1" dirty="0"/>
              <a:t>Донор сдает 450 мл крови плюс отдельные образцы крови на анализ. Пакет с кровью, пробирки с кровью на анализ и документы донора маркируются одинаковыми </a:t>
            </a:r>
            <a:r>
              <a:rPr lang="ru-RU" sz="1800" b="1" dirty="0" err="1"/>
              <a:t>стикерами</a:t>
            </a:r>
            <a:r>
              <a:rPr lang="ru-RU" sz="1800" b="1" dirty="0"/>
              <a:t>, с целью исключить утрату или потерю. Параметры сданной крови вносятся в базу данных.</a:t>
            </a:r>
            <a:br>
              <a:rPr lang="ru-RU" sz="1800" b="1" dirty="0"/>
            </a:br>
            <a:endParaRPr lang="ru-RU" sz="1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22131" y="3221315"/>
            <a:ext cx="5377962" cy="35853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707200" y="307587"/>
            <a:ext cx="5260464" cy="48705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22124" y="5334000"/>
            <a:ext cx="5251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Большая часть крови отправляется в центрифугу с целью разделения на компоненты – эритроциты, тромбоциты и плазму.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7542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491</TotalTime>
  <Words>862</Words>
  <Application>Microsoft Office PowerPoint</Application>
  <PresentationFormat>Произвольный</PresentationFormat>
  <Paragraphs>36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Легкий дым</vt:lpstr>
      <vt:lpstr>  Помочь человеку просто –                                         протяни руку                            (Путь донора… и крови)</vt:lpstr>
      <vt:lpstr>Слайд 2</vt:lpstr>
      <vt:lpstr>Шаг первый – Регистратура</vt:lpstr>
      <vt:lpstr>Шаг второй Медицинское обследование. Анализ крови</vt:lpstr>
      <vt:lpstr>Шаг третий Медицинское обследование. Прием врача </vt:lpstr>
      <vt:lpstr>Шаг четвертый Процедура сдачи крови или ее компонентов </vt:lpstr>
      <vt:lpstr>Шаг пятый Пункт выдачи справок </vt:lpstr>
      <vt:lpstr>Далее заведующая отделом заготовки крови Самосудова Ольга Николаевна подробно мне рассказала и показала дальнейший путь крови и ее компонентов.</vt:lpstr>
      <vt:lpstr>Донор сдает 450 мл крови плюс отдельные образцы крови на анализ. Пакет с кровью, пробирки с кровью на анализ и документы донора маркируются одинаковыми стикерами, с целью исключить утрату или потерю. Параметры сданной крови вносятся в базу данных. </vt:lpstr>
      <vt:lpstr>Пробирки с кровью отправляются на анализ. Содержимое каждый пробирки подвергается десяткам тестов: определяется её принадлежность к определенной группе крови и резус-фактор, биохимические показатели, а также исследуется на инфекции.</vt:lpstr>
      <vt:lpstr>Когда результаты получены, пакеты, пригодные для транспортировки, помечаются и направляются на хранение.  </vt:lpstr>
      <vt:lpstr>Плазма сразу после её выделения из цельной крови закладывается на хранение — карантинизацию. По истечении не менее 6 месяцев донор должен пройти ещё одно обследование, чтобы врачи смогли убедиться в полной безопасности дозы плазмы, заготовленной ранее. Плазма доноров, прошедших такое обследование, может быть выдана в лечебные учреждения для переливания нуждающимся в ней людям. </vt:lpstr>
      <vt:lpstr>В связи с растущей потребностью в переливании крови появились методы, позволяющие сохранить жизнеспособность эритроцитов в течение более длительного времени. Эритроциты могут храниться сколь угодно долго при температуре от –20 до –197° С. </vt:lpstr>
      <vt:lpstr>На станции переливания крови я познакомилась с Почетным донором республики Татьяной Ивановной. Она является не просто донором крови, а донором тромбоцитов. Эта ее уже 43 донация. Старший сын Татьяны Ивановны тоже является донором.  </vt:lpstr>
      <vt:lpstr>Слайд 15</vt:lpstr>
      <vt:lpstr>Слайд 16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Шаг первый – Регистратура</dc:title>
  <dc:creator>Павел Фирсов</dc:creator>
  <cp:lastModifiedBy>user</cp:lastModifiedBy>
  <cp:revision>32</cp:revision>
  <dcterms:created xsi:type="dcterms:W3CDTF">2017-10-24T18:01:07Z</dcterms:created>
  <dcterms:modified xsi:type="dcterms:W3CDTF">2019-11-30T12:31:11Z</dcterms:modified>
</cp:coreProperties>
</file>