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1" r:id="rId2"/>
    <p:sldId id="264" r:id="rId3"/>
    <p:sldId id="265" r:id="rId4"/>
    <p:sldId id="258" r:id="rId5"/>
    <p:sldId id="259" r:id="rId6"/>
    <p:sldId id="270" r:id="rId7"/>
    <p:sldId id="271" r:id="rId8"/>
    <p:sldId id="266" r:id="rId9"/>
    <p:sldId id="272" r:id="rId10"/>
    <p:sldId id="273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03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6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1052736"/>
            <a:ext cx="4680520" cy="2736304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</a:rPr>
              <a:t>Пальчиковая гимнастика</a:t>
            </a:r>
            <a:endParaRPr lang="ru-RU" sz="4800" dirty="0">
              <a:solidFill>
                <a:srgbClr val="FFFF00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3" r="4313"/>
          <a:stretch>
            <a:fillRect/>
          </a:stretch>
        </p:blipFill>
        <p:spPr>
          <a:xfrm>
            <a:off x="827088" y="1412875"/>
            <a:ext cx="3567112" cy="2925763"/>
          </a:xfrm>
        </p:spPr>
      </p:pic>
    </p:spTree>
    <p:extLst>
      <p:ext uri="{BB962C8B-B14F-4D97-AF65-F5344CB8AC3E}">
        <p14:creationId xmlns:p14="http://schemas.microsoft.com/office/powerpoint/2010/main" val="960835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-218152"/>
            <a:ext cx="7776864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r>
              <a:rPr lang="ru-RU" sz="2000" b="1" dirty="0" smtClean="0">
                <a:solidFill>
                  <a:srgbClr val="FF0000"/>
                </a:solidFill>
              </a:rPr>
              <a:t>Основные </a:t>
            </a:r>
            <a:r>
              <a:rPr lang="ru-RU" sz="2000" b="1" dirty="0">
                <a:solidFill>
                  <a:srgbClr val="FF0000"/>
                </a:solidFill>
              </a:rPr>
              <a:t>правила пальчиковых игр:</a:t>
            </a:r>
            <a:endParaRPr lang="ru-RU" sz="200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Нужно подбирать игры, которые окажутся по силам ребенка. Сначала покажите все действия с пальчиками, потом попросите повторить. Помогайте ребенку делать все правильно. Если игра пока слишком сложна для малыша – упростите ее.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Сопровождать игры стихами и </a:t>
            </a:r>
            <a:r>
              <a:rPr lang="ru-RU" sz="2000" dirty="0" err="1"/>
              <a:t>потешками</a:t>
            </a:r>
            <a:r>
              <a:rPr lang="ru-RU" sz="2000" dirty="0"/>
              <a:t>. Их легко сочинить на ходу, сопровождая действия, или придумать движения на подходящие стихи. Нужно побуждайте ребенка повторять за взрослым отдельные слова, а затем и весь текст.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В игре обязательно должен поучаствовать каждый пальчик ребенка.</a:t>
            </a:r>
          </a:p>
          <a:p>
            <a:r>
              <a:rPr lang="ru-RU" sz="2000" dirty="0"/>
              <a:t>Каждый пальчик ребенка должен уметь двигаться не только вместе с другими, но и изолированно сам по себе.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Подбирать игры, нужно чередуя расслабление, сжатие и растяжение кисти.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Чередовать симметричные и несимметричные движения рук. Игры, где правая рука делает одно действие, а левая – другое, вводите к 5 годам.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Обязательно нужно играть в пальчиковые игры часто, но понемногу.</a:t>
            </a:r>
          </a:p>
        </p:txBody>
      </p:sp>
    </p:spTree>
    <p:extLst>
      <p:ext uri="{BB962C8B-B14F-4D97-AF65-F5344CB8AC3E}">
        <p14:creationId xmlns:p14="http://schemas.microsoft.com/office/powerpoint/2010/main" val="106732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548681"/>
            <a:ext cx="792088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Умелыми пальчики становятся не сразу. Поэтому игры, упражнения, пальчиковые разминки необходимо проводить ежедневно, в детском саду и дома, во дворе, во время выездов на природу. Во время занятий учитывайте индивидуальные особенности вашего ребенка, его возраст, настроение, желания и возможности. То, что кажется простым для нас, взрослых, очень сложно и трудно выполнить детям. </a:t>
            </a:r>
            <a:endParaRPr lang="ru-RU" sz="2000" dirty="0" smtClean="0"/>
          </a:p>
          <a:p>
            <a:endParaRPr lang="ru-RU" sz="2000" dirty="0"/>
          </a:p>
          <a:p>
            <a:r>
              <a:rPr lang="ru-RU" sz="2000" dirty="0" smtClean="0">
                <a:solidFill>
                  <a:srgbClr val="FF0000"/>
                </a:solidFill>
              </a:rPr>
              <a:t>Ниже приведены несколько примеров пальчиковой гимнастики:</a:t>
            </a:r>
          </a:p>
          <a:p>
            <a:r>
              <a:rPr lang="ru-RU" sz="2000" b="1" dirty="0"/>
              <a:t>Оса</a:t>
            </a:r>
          </a:p>
          <a:p>
            <a:r>
              <a:rPr lang="ru-RU" sz="2000" dirty="0"/>
              <a:t>Оса села на цветок.  </a:t>
            </a:r>
            <a:br>
              <a:rPr lang="ru-RU" sz="2000" dirty="0"/>
            </a:br>
            <a:r>
              <a:rPr lang="ru-RU" sz="2000" dirty="0"/>
              <a:t>Пьет она душистый сок. </a:t>
            </a:r>
            <a:br>
              <a:rPr lang="ru-RU" sz="2000" dirty="0"/>
            </a:br>
            <a:r>
              <a:rPr lang="ru-RU" sz="2000" dirty="0"/>
              <a:t>Вытянуть указательный палец правой руки и вращать им, затем то же самое — пальцем левой руки. </a:t>
            </a:r>
            <a:br>
              <a:rPr lang="ru-RU" sz="2000" dirty="0"/>
            </a:br>
            <a:r>
              <a:rPr lang="ru-RU" sz="2000" dirty="0"/>
              <a:t> Большой братец  </a:t>
            </a:r>
            <a:br>
              <a:rPr lang="ru-RU" sz="2000" dirty="0"/>
            </a:br>
            <a:r>
              <a:rPr lang="ru-RU" sz="2000" dirty="0"/>
              <a:t>Покажи уменье другу,  </a:t>
            </a:r>
            <a:br>
              <a:rPr lang="ru-RU" sz="2000" dirty="0"/>
            </a:br>
            <a:r>
              <a:rPr lang="ru-RU" sz="2000" dirty="0"/>
              <a:t>Покружись-ка ты по кругу! </a:t>
            </a:r>
            <a:br>
              <a:rPr lang="ru-RU" sz="2000" dirty="0"/>
            </a:br>
            <a:r>
              <a:rPr lang="ru-RU" sz="2000" dirty="0"/>
              <a:t>Четыре пальца правой руки (кроме большого) сжать в кулак. Большой палец поднять вверх и выполнять круговые движения.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42361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16632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/>
            </a:r>
            <a:br>
              <a:rPr lang="ru-RU" sz="2400" b="1" i="1" dirty="0"/>
            </a:b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97346"/>
            <a:ext cx="6624735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i="1" dirty="0" smtClean="0"/>
          </a:p>
          <a:p>
            <a:r>
              <a:rPr lang="ru-RU" sz="2000" b="1" i="1" dirty="0" smtClean="0"/>
              <a:t>Гости</a:t>
            </a:r>
            <a:endParaRPr lang="ru-RU" sz="2000" dirty="0"/>
          </a:p>
          <a:p>
            <a:r>
              <a:rPr lang="ru-RU" sz="2000" dirty="0"/>
              <a:t>К Кате гости прибежали, </a:t>
            </a:r>
            <a:br>
              <a:rPr lang="ru-RU" sz="2000" dirty="0"/>
            </a:br>
            <a:r>
              <a:rPr lang="ru-RU" sz="2000" dirty="0"/>
              <a:t>(бежим пальчиками по столу или по полу)</a:t>
            </a:r>
            <a:br>
              <a:rPr lang="ru-RU" sz="2000" dirty="0"/>
            </a:br>
            <a:r>
              <a:rPr lang="ru-RU" sz="2000" dirty="0"/>
              <a:t>Все друг другу руки жали.</a:t>
            </a:r>
            <a:br>
              <a:rPr lang="ru-RU" sz="2000" dirty="0"/>
            </a:br>
            <a:r>
              <a:rPr lang="ru-RU" sz="2000" dirty="0"/>
              <a:t>Здравствуй Жора, </a:t>
            </a:r>
            <a:br>
              <a:rPr lang="ru-RU" sz="2000" dirty="0"/>
            </a:br>
            <a:r>
              <a:rPr lang="ru-RU" sz="2000" dirty="0"/>
              <a:t>(соединяем большой и указательные пальчики)</a:t>
            </a:r>
            <a:br>
              <a:rPr lang="ru-RU" sz="2000" dirty="0"/>
            </a:br>
            <a:r>
              <a:rPr lang="ru-RU" sz="2000" dirty="0"/>
              <a:t>Здравствуй Жанна,(большой и средний)</a:t>
            </a:r>
            <a:br>
              <a:rPr lang="ru-RU" sz="2000" dirty="0"/>
            </a:br>
            <a:r>
              <a:rPr lang="ru-RU" sz="2000" dirty="0"/>
              <a:t>Рад Серёжа,(большой и безымянный)</a:t>
            </a:r>
            <a:br>
              <a:rPr lang="ru-RU" sz="2000" dirty="0"/>
            </a:br>
            <a:r>
              <a:rPr lang="ru-RU" sz="2000" dirty="0"/>
              <a:t>Рад Снежана (большой и мизинец)</a:t>
            </a:r>
            <a:br>
              <a:rPr lang="ru-RU" sz="2000" dirty="0"/>
            </a:br>
            <a:r>
              <a:rPr lang="ru-RU" sz="2000" dirty="0"/>
              <a:t>Не хотите ль пирожок? ( ладошки складываем вместе)</a:t>
            </a:r>
            <a:br>
              <a:rPr lang="ru-RU" sz="2000" dirty="0"/>
            </a:br>
            <a:r>
              <a:rPr lang="ru-RU" sz="2000" dirty="0"/>
              <a:t>Может коржик (показываем 2 открытые ладошки)</a:t>
            </a:r>
            <a:br>
              <a:rPr lang="ru-RU" sz="2000" dirty="0"/>
            </a:br>
            <a:r>
              <a:rPr lang="ru-RU" sz="2000" dirty="0"/>
              <a:t>Иль рожок(2 кулачка ставим друг на дружку)</a:t>
            </a:r>
            <a:br>
              <a:rPr lang="ru-RU" sz="2000" dirty="0"/>
            </a:br>
            <a:r>
              <a:rPr lang="ru-RU" sz="2000" dirty="0"/>
              <a:t>Вот драже вам на дорожку</a:t>
            </a:r>
            <a:br>
              <a:rPr lang="ru-RU" sz="2000" dirty="0"/>
            </a:br>
            <a:r>
              <a:rPr lang="ru-RU" sz="2000" dirty="0"/>
              <a:t>(пальчиком тычем в открытую ладошку)</a:t>
            </a:r>
            <a:br>
              <a:rPr lang="ru-RU" sz="2000" dirty="0"/>
            </a:br>
            <a:r>
              <a:rPr lang="ru-RU" sz="2000" dirty="0"/>
              <a:t>Вы берите понемножку</a:t>
            </a:r>
            <a:br>
              <a:rPr lang="ru-RU" sz="2000" dirty="0"/>
            </a:br>
            <a:r>
              <a:rPr lang="ru-RU" sz="2000" dirty="0"/>
              <a:t>(несколько раз сгибаем ладошки в кулачки)</a:t>
            </a:r>
            <a:br>
              <a:rPr lang="ru-RU" sz="2000" dirty="0"/>
            </a:br>
            <a:r>
              <a:rPr lang="ru-RU" sz="2000" dirty="0"/>
              <a:t>Все стряхнули быстро крошки</a:t>
            </a:r>
            <a:br>
              <a:rPr lang="ru-RU" sz="2000" dirty="0"/>
            </a:br>
            <a:r>
              <a:rPr lang="ru-RU" sz="2000" dirty="0"/>
              <a:t>И захлопали в ладошки!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6769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97346"/>
            <a:ext cx="799288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Гости</a:t>
            </a:r>
            <a:endParaRPr lang="ru-RU" sz="2400" dirty="0"/>
          </a:p>
          <a:p>
            <a:r>
              <a:rPr lang="ru-RU" sz="2400" dirty="0"/>
              <a:t>К Кате гости прибежали, </a:t>
            </a:r>
            <a:br>
              <a:rPr lang="ru-RU" sz="2400" dirty="0"/>
            </a:br>
            <a:r>
              <a:rPr lang="ru-RU" sz="2400" dirty="0"/>
              <a:t>(бежим пальчиками по столу или по полу)</a:t>
            </a:r>
            <a:br>
              <a:rPr lang="ru-RU" sz="2400" dirty="0"/>
            </a:br>
            <a:r>
              <a:rPr lang="ru-RU" sz="2400" dirty="0"/>
              <a:t>Все друг другу руки жали.</a:t>
            </a:r>
            <a:br>
              <a:rPr lang="ru-RU" sz="2400" dirty="0"/>
            </a:br>
            <a:r>
              <a:rPr lang="ru-RU" sz="2400" dirty="0"/>
              <a:t>Здравствуй Жора, </a:t>
            </a:r>
            <a:br>
              <a:rPr lang="ru-RU" sz="2400" dirty="0"/>
            </a:br>
            <a:r>
              <a:rPr lang="ru-RU" sz="2400" dirty="0"/>
              <a:t>(соединяем большой и указательные пальчики)</a:t>
            </a:r>
            <a:br>
              <a:rPr lang="ru-RU" sz="2400" dirty="0"/>
            </a:br>
            <a:r>
              <a:rPr lang="ru-RU" sz="2400" dirty="0"/>
              <a:t>Здравствуй Жанна,(большой и средний)</a:t>
            </a:r>
            <a:br>
              <a:rPr lang="ru-RU" sz="2400" dirty="0"/>
            </a:br>
            <a:r>
              <a:rPr lang="ru-RU" sz="2400" dirty="0"/>
              <a:t>Рад Серёжа,(большой и безымянный)</a:t>
            </a:r>
            <a:br>
              <a:rPr lang="ru-RU" sz="2400" dirty="0"/>
            </a:br>
            <a:r>
              <a:rPr lang="ru-RU" sz="2400" dirty="0"/>
              <a:t>Рад Снежана (большой и мизинец)</a:t>
            </a:r>
            <a:br>
              <a:rPr lang="ru-RU" sz="2400" dirty="0"/>
            </a:br>
            <a:r>
              <a:rPr lang="ru-RU" sz="2400" dirty="0"/>
              <a:t>Не хотите ль пирожок? ( ладошки складываем вместе)</a:t>
            </a:r>
            <a:br>
              <a:rPr lang="ru-RU" sz="2400" dirty="0"/>
            </a:br>
            <a:r>
              <a:rPr lang="ru-RU" sz="2400" dirty="0"/>
              <a:t>Может коржик (показываем 2 открытые ладошки)</a:t>
            </a:r>
            <a:br>
              <a:rPr lang="ru-RU" sz="2400" dirty="0"/>
            </a:br>
            <a:r>
              <a:rPr lang="ru-RU" sz="2400" dirty="0"/>
              <a:t>Иль рожок(2 кулачка ставим друг на дружку)</a:t>
            </a:r>
            <a:br>
              <a:rPr lang="ru-RU" sz="2400" dirty="0"/>
            </a:br>
            <a:r>
              <a:rPr lang="ru-RU" sz="2400" dirty="0"/>
              <a:t>Вот драже вам на дорожку</a:t>
            </a:r>
            <a:br>
              <a:rPr lang="ru-RU" sz="2400" dirty="0"/>
            </a:br>
            <a:r>
              <a:rPr lang="ru-RU" sz="2400" dirty="0"/>
              <a:t>(пальчиком тычем в открытую ладошку)</a:t>
            </a:r>
            <a:br>
              <a:rPr lang="ru-RU" sz="2400" dirty="0"/>
            </a:br>
            <a:r>
              <a:rPr lang="ru-RU" sz="2400" dirty="0"/>
              <a:t>Вы берите понемножку</a:t>
            </a:r>
            <a:br>
              <a:rPr lang="ru-RU" sz="2400" dirty="0"/>
            </a:br>
            <a:r>
              <a:rPr lang="ru-RU" sz="2400" dirty="0"/>
              <a:t>(несколько раз сгибаем ладошки в кулачки)</a:t>
            </a:r>
            <a:br>
              <a:rPr lang="ru-RU" sz="2400" dirty="0"/>
            </a:br>
            <a:r>
              <a:rPr lang="ru-RU" sz="2400" dirty="0"/>
              <a:t>Все стряхнули быстро крошки</a:t>
            </a:r>
            <a:br>
              <a:rPr lang="ru-RU" sz="2400" dirty="0"/>
            </a:br>
            <a:r>
              <a:rPr lang="ru-RU" sz="2400" dirty="0"/>
              <a:t>И захлопали в ладошки!</a:t>
            </a:r>
          </a:p>
        </p:txBody>
      </p:sp>
    </p:spTree>
    <p:extLst>
      <p:ext uri="{BB962C8B-B14F-4D97-AF65-F5344CB8AC3E}">
        <p14:creationId xmlns:p14="http://schemas.microsoft.com/office/powerpoint/2010/main" val="1522136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889844"/>
            <a:ext cx="777686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Актуальность.</a:t>
            </a:r>
            <a:r>
              <a:rPr lang="ru-RU" sz="2000" dirty="0"/>
              <a:t> Движение пальцев и кистей рук имеют особое, развивающее воздействие. На ладони и на стопе находится около 1000 важных, биологически активных точек. Воздействуя на них, можно регулировать функционирование внутренних органов организма. Так, массируя мизинец, можно активизировать работу сердца, безымянный палец - печени, средний - кишечника, указательный - желудка, большой - головы. Влияние воздействия руки на мозг человека было известно еще до нашей эры. Специалисты восточной медицины утверждают что игры с участием рук и пальцев приводят в гармоничное отношение тело и разум, поддерживая мозговые системы в отличном состоянии.</a:t>
            </a:r>
          </a:p>
        </p:txBody>
      </p:sp>
    </p:spTree>
    <p:extLst>
      <p:ext uri="{BB962C8B-B14F-4D97-AF65-F5344CB8AC3E}">
        <p14:creationId xmlns:p14="http://schemas.microsoft.com/office/powerpoint/2010/main" val="375279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939303"/>
            <a:ext cx="813690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 </a:t>
            </a:r>
            <a:r>
              <a:rPr lang="ru-RU" sz="2000" b="1" dirty="0">
                <a:solidFill>
                  <a:srgbClr val="FF0000"/>
                </a:solidFill>
              </a:rPr>
              <a:t>З</a:t>
            </a:r>
            <a:r>
              <a:rPr lang="ru-RU" sz="2000" b="1" dirty="0" smtClean="0">
                <a:solidFill>
                  <a:srgbClr val="FF0000"/>
                </a:solidFill>
              </a:rPr>
              <a:t>адачи</a:t>
            </a:r>
            <a:r>
              <a:rPr lang="ru-RU" sz="2000" dirty="0">
                <a:solidFill>
                  <a:srgbClr val="FF0000"/>
                </a:solidFill>
              </a:rPr>
              <a:t>:</a:t>
            </a:r>
          </a:p>
          <a:p>
            <a:r>
              <a:rPr lang="ru-RU" sz="2000" dirty="0" smtClean="0"/>
              <a:t>- повысить </a:t>
            </a:r>
            <a:r>
              <a:rPr lang="ru-RU" sz="2000" dirty="0"/>
              <a:t>речевую </a:t>
            </a:r>
            <a:r>
              <a:rPr lang="ru-RU" sz="2000" dirty="0" smtClean="0"/>
              <a:t>активность;  учить </a:t>
            </a:r>
            <a:r>
              <a:rPr lang="ru-RU" sz="2000" dirty="0"/>
              <a:t>слушать и понимать речь взрослого;</a:t>
            </a:r>
          </a:p>
          <a:p>
            <a:r>
              <a:rPr lang="ru-RU" sz="2000" dirty="0"/>
              <a:t>создать благоприятный эмоциональный фон</a:t>
            </a:r>
            <a:r>
              <a:rPr lang="ru-RU" sz="2000" dirty="0" smtClean="0"/>
              <a:t>;</a:t>
            </a:r>
          </a:p>
          <a:p>
            <a:endParaRPr lang="ru-RU" sz="2000" dirty="0"/>
          </a:p>
          <a:p>
            <a:r>
              <a:rPr lang="ru-RU" sz="2000" dirty="0" smtClean="0"/>
              <a:t>- развивать </a:t>
            </a:r>
            <a:r>
              <a:rPr lang="ru-RU" sz="2000" dirty="0"/>
              <a:t>умение подражать взрослому;</a:t>
            </a:r>
          </a:p>
          <a:p>
            <a:r>
              <a:rPr lang="ru-RU" sz="2000" dirty="0"/>
              <a:t>развивать воображение и память;</a:t>
            </a:r>
          </a:p>
          <a:p>
            <a:r>
              <a:rPr lang="ru-RU" sz="2000" dirty="0"/>
              <a:t>тренировать память ребенка</a:t>
            </a:r>
            <a:r>
              <a:rPr lang="ru-RU" sz="2000" dirty="0" smtClean="0"/>
              <a:t>.</a:t>
            </a:r>
          </a:p>
          <a:p>
            <a:endParaRPr lang="ru-RU" sz="2000" dirty="0" smtClean="0"/>
          </a:p>
          <a:p>
            <a:r>
              <a:rPr lang="ru-RU" sz="2000" dirty="0" smtClean="0"/>
              <a:t>- воспитывать интерес к данному виду гимнастики.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1325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80728"/>
            <a:ext cx="792088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/>
              <a:t>"</a:t>
            </a:r>
            <a:r>
              <a:rPr lang="ru-RU" sz="2000" b="1" i="1" dirty="0"/>
              <a:t>Пальчиковые игры</a:t>
            </a:r>
            <a:r>
              <a:rPr lang="ru-RU" sz="2000" i="1" dirty="0"/>
              <a:t>"</a:t>
            </a:r>
            <a:r>
              <a:rPr lang="ru-RU" sz="2000" dirty="0"/>
              <a:t> являются очень важной частью работы по развитию мелкой моторики. Игры эти очень эмоциональны, увлекательны. Они способствуют развитию речи, творческой деятельности. "</a:t>
            </a:r>
            <a:r>
              <a:rPr lang="ru-RU" sz="2000" b="1" dirty="0"/>
              <a:t>Пальчиковые игры</a:t>
            </a:r>
            <a:r>
              <a:rPr lang="ru-RU" sz="2000" dirty="0"/>
              <a:t>" как бы отображают реальность окружающего мира - предметы, животных, людей, их деятельность, явления природы. </a:t>
            </a:r>
            <a:r>
              <a:rPr lang="ru-RU" sz="2000" dirty="0" smtClean="0"/>
              <a:t>В </a:t>
            </a:r>
            <a:r>
              <a:rPr lang="ru-RU" sz="2000" dirty="0"/>
              <a:t>головном мозгу речевая область расположена рядом с двигательной областью, являясь ее </a:t>
            </a:r>
            <a:r>
              <a:rPr lang="ru-RU" sz="2000" dirty="0" smtClean="0"/>
              <a:t>частью.</a:t>
            </a:r>
            <a:r>
              <a:rPr lang="ru-RU" sz="2000" dirty="0"/>
              <a:t>  Речь совершенствуется под влиянием кинетических импульсов от рук, точнее, от пальцев. Обычно ребенок, имеющий высокий уровень развития мелкой моторики, умеет логически рассуждать, у него достаточно развиты память, внимание, связная речь.</a:t>
            </a:r>
          </a:p>
        </p:txBody>
      </p:sp>
    </p:spTree>
    <p:extLst>
      <p:ext uri="{BB962C8B-B14F-4D97-AF65-F5344CB8AC3E}">
        <p14:creationId xmlns:p14="http://schemas.microsoft.com/office/powerpoint/2010/main" val="3584743135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92695"/>
            <a:ext cx="727280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Педагоги </a:t>
            </a:r>
            <a:r>
              <a:rPr lang="ru-RU" sz="2000" dirty="0"/>
              <a:t>и врачи рекомендуют начинать подготавливать ребёнка к школе уже с трёхлетнего возраста. </a:t>
            </a:r>
            <a:endParaRPr lang="ru-RU" sz="2000" dirty="0" smtClean="0"/>
          </a:p>
          <a:p>
            <a:endParaRPr lang="ru-RU" sz="2000" dirty="0" smtClean="0"/>
          </a:p>
          <a:p>
            <a:r>
              <a:rPr lang="ru-RU" sz="2000" b="1" i="1" u="sng" dirty="0" smtClean="0">
                <a:solidFill>
                  <a:srgbClr val="FF0000"/>
                </a:solidFill>
              </a:rPr>
              <a:t>Что </a:t>
            </a:r>
            <a:r>
              <a:rPr lang="ru-RU" sz="2000" b="1" i="1" u="sng" dirty="0">
                <a:solidFill>
                  <a:srgbClr val="FF0000"/>
                </a:solidFill>
              </a:rPr>
              <a:t>дает пальчиковая гимнастика детям?</a:t>
            </a:r>
            <a:endParaRPr lang="ru-RU" sz="200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Способствует овладению навыками мелкой моторики.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Помогает развивать речь.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Повышает работоспособность коры головного мозга.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Развивает у ребенка психические процессы: мышление, внимание, память, воображение.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Снимает тревожность.</a:t>
            </a:r>
          </a:p>
        </p:txBody>
      </p:sp>
    </p:spTree>
    <p:extLst>
      <p:ext uri="{BB962C8B-B14F-4D97-AF65-F5344CB8AC3E}">
        <p14:creationId xmlns:p14="http://schemas.microsoft.com/office/powerpoint/2010/main" val="405003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-79653"/>
            <a:ext cx="8676456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Пальчиковые</a:t>
            </a:r>
            <a:r>
              <a:rPr lang="ru-RU" sz="2400" b="1" dirty="0">
                <a:solidFill>
                  <a:srgbClr val="FF0000"/>
                </a:solidFill>
              </a:rPr>
              <a:t> игры очень разнообразны, поэтому их можно классифицировать на несколько видов:</a:t>
            </a:r>
          </a:p>
          <a:p>
            <a:r>
              <a:rPr lang="ru-RU" sz="2400" dirty="0">
                <a:cs typeface="Times New Roman" panose="02020603050405020304" pitchFamily="18" charset="0"/>
              </a:rPr>
              <a:t>1</a:t>
            </a:r>
            <a:r>
              <a:rPr lang="ru-RU" sz="2000" dirty="0">
                <a:cs typeface="Times New Roman" panose="02020603050405020304" pitchFamily="18" charset="0"/>
              </a:rPr>
              <a:t>) Пальчиковые игры со стихотворным </a:t>
            </a:r>
            <a:r>
              <a:rPr lang="ru-RU" sz="2000" u="sng" dirty="0">
                <a:cs typeface="Times New Roman" panose="02020603050405020304" pitchFamily="18" charset="0"/>
              </a:rPr>
              <a:t>сопровождением</a:t>
            </a:r>
            <a:r>
              <a:rPr lang="ru-RU" sz="2000" dirty="0">
                <a:cs typeface="Times New Roman" panose="02020603050405020304" pitchFamily="18" charset="0"/>
              </a:rPr>
              <a:t>: они побуждают детей к творчеству, в стихотворной форме они запоминаются быстрее. Дети могут проговаривать и выполнять движения пальчиками как в свободное время, так и на прогулке. </a:t>
            </a:r>
          </a:p>
          <a:p>
            <a:r>
              <a:rPr lang="ru-RU" sz="2000" dirty="0">
                <a:cs typeface="Times New Roman" panose="02020603050405020304" pitchFamily="18" charset="0"/>
              </a:rPr>
              <a:t>2) Игры с предметами, которые всегда есть в </a:t>
            </a:r>
            <a:r>
              <a:rPr lang="ru-RU" sz="2000" u="sng" dirty="0">
                <a:cs typeface="Times New Roman" panose="02020603050405020304" pitchFamily="18" charset="0"/>
              </a:rPr>
              <a:t>обиходе</a:t>
            </a:r>
            <a:r>
              <a:rPr lang="ru-RU" sz="2000" dirty="0">
                <a:cs typeface="Times New Roman" panose="02020603050405020304" pitchFamily="18" charset="0"/>
              </a:rPr>
              <a:t>: с использованием карандаша с гранями, с прищепками, игры с пробками от бутылок, игры с сыпучими материалами </a:t>
            </a:r>
            <a:r>
              <a:rPr lang="ru-RU" sz="2000" i="1" dirty="0">
                <a:cs typeface="Times New Roman" panose="02020603050405020304" pitchFamily="18" charset="0"/>
              </a:rPr>
              <a:t>(горох, фасоль, рис, гречка, пшено)</a:t>
            </a:r>
            <a:r>
              <a:rPr lang="ru-RU" sz="2000" dirty="0">
                <a:cs typeface="Times New Roman" panose="02020603050405020304" pitchFamily="18" charset="0"/>
              </a:rPr>
              <a:t>. Такие игры легко </a:t>
            </a:r>
            <a:r>
              <a:rPr lang="ru-RU" sz="2000" i="1" dirty="0">
                <a:cs typeface="Times New Roman" panose="02020603050405020304" pitchFamily="18" charset="0"/>
              </a:rPr>
              <a:t>«укалывают»</a:t>
            </a:r>
            <a:r>
              <a:rPr lang="ru-RU" sz="2000" dirty="0">
                <a:cs typeface="Times New Roman" panose="02020603050405020304" pitchFamily="18" charset="0"/>
              </a:rPr>
              <a:t> ладони, активизируют нервные окончания, снимают напряжение. В играх с сыпучими материалами пальчики станут более гибкими, восприимчивыми к мелким деталям. </a:t>
            </a:r>
          </a:p>
          <a:p>
            <a:r>
              <a:rPr lang="ru-RU" sz="2000" dirty="0">
                <a:cs typeface="Times New Roman" panose="02020603050405020304" pitchFamily="18" charset="0"/>
              </a:rPr>
              <a:t>3) Игры </a:t>
            </a:r>
            <a:r>
              <a:rPr lang="ru-RU" sz="2000" u="sng" dirty="0">
                <a:cs typeface="Times New Roman" panose="02020603050405020304" pitchFamily="18" charset="0"/>
              </a:rPr>
              <a:t>манипуляции</a:t>
            </a:r>
            <a:r>
              <a:rPr lang="ru-RU" sz="2000" dirty="0">
                <a:cs typeface="Times New Roman" panose="02020603050405020304" pitchFamily="18" charset="0"/>
              </a:rPr>
              <a:t>: они развивают воображение- в каждом пальчике ребёнок видит тот или иной образ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/>
              <a:t>4)Пальчиковые игры на основе сказок-ещё один вид пальчиковых игр. Такие игры позволяют повысить общий тонус, развивают внимание, память, снимают психоэмоциональное напряжение. Можно использовать готовый пальчиковый театр, а можно нарисовать героев сказок на подушечках пальцев и проиграть в сказку с детьми. 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72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-5619631"/>
            <a:ext cx="8964488" cy="1175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err="1" smtClean="0"/>
              <a:t>Тантамарески</a:t>
            </a:r>
            <a:r>
              <a:rPr lang="ru-RU" sz="2000" dirty="0" smtClean="0"/>
              <a:t>-это фигурки людей или животных вырезанных из картона с вырезанными в них прорезями для пальчиков.</a:t>
            </a:r>
          </a:p>
          <a:p>
            <a:r>
              <a:rPr lang="ru-RU" sz="2000" dirty="0" smtClean="0"/>
              <a:t> </a:t>
            </a:r>
            <a:r>
              <a:rPr lang="ru-RU" sz="2000" i="1" dirty="0" smtClean="0"/>
              <a:t>5)</a:t>
            </a:r>
            <a:r>
              <a:rPr lang="ru-RU" sz="2000" dirty="0" smtClean="0"/>
              <a:t>Пальчиковые </a:t>
            </a:r>
            <a:r>
              <a:rPr lang="ru-RU" sz="2000" dirty="0" err="1" smtClean="0"/>
              <a:t>кинезиологические</a:t>
            </a:r>
            <a:r>
              <a:rPr lang="ru-RU" sz="2000" dirty="0" smtClean="0"/>
              <a:t> игры. Другими словами — это </a:t>
            </a:r>
            <a:r>
              <a:rPr lang="ru-RU" sz="2000" i="1" dirty="0" smtClean="0"/>
              <a:t>«гимнастика мозга»</a:t>
            </a:r>
            <a:r>
              <a:rPr lang="ru-RU" sz="2000" dirty="0" smtClean="0"/>
              <a:t>: такие игры позволяют активировать межполушарное взаимодействие, улучшают мыслительную деятельность, стрессоустойчивость, способствуют улучшению памяти и внимания. 6)Пальчиковые игры с элементами самомассажа кистей и </a:t>
            </a:r>
            <a:r>
              <a:rPr lang="ru-RU" sz="2000" u="sng" dirty="0" smtClean="0"/>
              <a:t>рук</a:t>
            </a:r>
            <a:r>
              <a:rPr lang="ru-RU" sz="2000" dirty="0" smtClean="0"/>
              <a:t>: эти игры позволяют активизировать и синхронизировать работу обоих полушарий мозга при поглаживании, растирании, пощипывании, похлопывании, сгибании, разгибании как всех пальчиков</a:t>
            </a:r>
            <a:r>
              <a:rPr lang="ru-RU" sz="2000" b="1" dirty="0" smtClean="0"/>
              <a:t>, </a:t>
            </a:r>
            <a:r>
              <a:rPr lang="ru-RU" sz="2000" dirty="0" smtClean="0"/>
              <a:t>так и поочерёдно</a:t>
            </a:r>
            <a:r>
              <a:rPr lang="ru-RU" sz="2000" b="1" dirty="0" smtClean="0"/>
              <a:t>. </a:t>
            </a:r>
            <a:r>
              <a:rPr lang="ru-RU" sz="2000" dirty="0" smtClean="0"/>
              <a:t>Пальчиковые игры с элементами самомассажа могут быть без предметов со стихотворным сопровождением и с предметами, такими как су-</a:t>
            </a:r>
            <a:r>
              <a:rPr lang="ru-RU" sz="2000" dirty="0" err="1" smtClean="0"/>
              <a:t>джок</a:t>
            </a:r>
            <a:r>
              <a:rPr lang="ru-RU" sz="2000" dirty="0" smtClean="0"/>
              <a:t> (мяч-ёжик, грецкими орехами, карандашами. </a:t>
            </a:r>
          </a:p>
          <a:p>
            <a:r>
              <a:rPr lang="ru-RU" sz="2000" dirty="0" smtClean="0"/>
              <a:t>7)игры с музыкальным сопровождением. Народные </a:t>
            </a:r>
            <a:r>
              <a:rPr lang="ru-RU" sz="2000" dirty="0" err="1" smtClean="0"/>
              <a:t>потешки</a:t>
            </a:r>
            <a:r>
              <a:rPr lang="ru-RU" sz="2000" dirty="0" smtClean="0"/>
              <a:t> и песенки очень нравятся детям. Кроме развития речи, памяти, мышления, игры способствуют развитию чувства ритма и музыкальной </a:t>
            </a:r>
            <a:r>
              <a:rPr lang="ru-RU" sz="2000" dirty="0" err="1" smtClean="0"/>
              <a:t>звуковысотности</a:t>
            </a:r>
            <a:r>
              <a:rPr lang="ru-RU" sz="2000" dirty="0" smtClean="0"/>
              <a:t>, а также дети приобщаются к фольклору.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6088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0"/>
            <a:ext cx="7776864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2400" dirty="0"/>
          </a:p>
          <a:p>
            <a:r>
              <a:rPr lang="ru-RU" sz="2000" b="1" dirty="0" smtClean="0">
                <a:solidFill>
                  <a:srgbClr val="FF0000"/>
                </a:solidFill>
              </a:rPr>
              <a:t>Для </a:t>
            </a:r>
            <a:r>
              <a:rPr lang="ru-RU" sz="2000" b="1" dirty="0">
                <a:solidFill>
                  <a:srgbClr val="FF0000"/>
                </a:solidFill>
              </a:rPr>
              <a:t>пальчиковых игр характерны следующие особенности</a:t>
            </a:r>
            <a:r>
              <a:rPr lang="ru-RU" sz="2000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ru-RU" sz="2000" dirty="0" smtClean="0"/>
              <a:t>    -универсальность </a:t>
            </a:r>
            <a:r>
              <a:rPr lang="ru-RU" sz="2000" dirty="0"/>
              <a:t>– можно играть в любом месте в любое время;</a:t>
            </a:r>
          </a:p>
          <a:p>
            <a:r>
              <a:rPr lang="ru-RU" sz="2000" dirty="0" smtClean="0"/>
              <a:t>   - </a:t>
            </a:r>
            <a:r>
              <a:rPr lang="ru-RU" sz="2000" dirty="0"/>
              <a:t>кратковременность – обычно не более 2-5 минут;</a:t>
            </a:r>
          </a:p>
          <a:p>
            <a:r>
              <a:rPr lang="ru-RU" sz="2000" dirty="0" smtClean="0"/>
              <a:t>   - </a:t>
            </a:r>
            <a:r>
              <a:rPr lang="ru-RU" sz="2000" dirty="0"/>
              <a:t>активный, но безопасный телесный контакт в парных и групповых играх;</a:t>
            </a:r>
          </a:p>
          <a:p>
            <a:r>
              <a:rPr lang="ru-RU" sz="2000" dirty="0" smtClean="0"/>
              <a:t>   - </a:t>
            </a:r>
            <a:r>
              <a:rPr lang="ru-RU" sz="2000" dirty="0"/>
              <a:t>невербальное общение в играх-«молчанках», использование языка жестов;</a:t>
            </a:r>
          </a:p>
          <a:p>
            <a:r>
              <a:rPr lang="ru-RU" sz="2000" dirty="0" smtClean="0"/>
              <a:t>    - </a:t>
            </a:r>
            <a:r>
              <a:rPr lang="ru-RU" sz="2000" dirty="0"/>
              <a:t>наличие множества вариантов одной и той же игры с изменяющимися правилами: постоянное усложнение как двигательных, так и мыслительных задач.</a:t>
            </a:r>
          </a:p>
        </p:txBody>
      </p:sp>
    </p:spTree>
    <p:extLst>
      <p:ext uri="{BB962C8B-B14F-4D97-AF65-F5344CB8AC3E}">
        <p14:creationId xmlns:p14="http://schemas.microsoft.com/office/powerpoint/2010/main" val="4111540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-4096137"/>
            <a:ext cx="8280920" cy="8802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sz="2000" b="1" dirty="0" smtClean="0">
              <a:solidFill>
                <a:srgbClr val="FF0000"/>
              </a:solidFill>
            </a:endParaRPr>
          </a:p>
          <a:p>
            <a:endParaRPr lang="ru-RU" sz="2000" b="1" dirty="0">
              <a:solidFill>
                <a:srgbClr val="FF0000"/>
              </a:solidFill>
            </a:endParaRPr>
          </a:p>
          <a:p>
            <a:r>
              <a:rPr lang="ru-RU" sz="2000" b="1" dirty="0" smtClean="0">
                <a:solidFill>
                  <a:srgbClr val="FF0000"/>
                </a:solidFill>
              </a:rPr>
              <a:t>Требования </a:t>
            </a:r>
            <a:r>
              <a:rPr lang="ru-RU" sz="2000" b="1" dirty="0">
                <a:solidFill>
                  <a:srgbClr val="FF0000"/>
                </a:solidFill>
              </a:rPr>
              <a:t>к проведению пальчиковых </a:t>
            </a:r>
            <a:r>
              <a:rPr lang="ru-RU" sz="2000" b="1" dirty="0" smtClean="0">
                <a:solidFill>
                  <a:srgbClr val="FF0000"/>
                </a:solidFill>
              </a:rPr>
              <a:t>игр:</a:t>
            </a:r>
          </a:p>
          <a:p>
            <a:endParaRPr lang="ru-RU" sz="2000" dirty="0">
              <a:solidFill>
                <a:srgbClr val="FF0000"/>
              </a:solidFill>
            </a:endParaRPr>
          </a:p>
          <a:p>
            <a:r>
              <a:rPr lang="ru-RU" sz="2000" dirty="0"/>
              <a:t>1. Для повышения эффективности воздействия при выполнении различных упражнений необходимо задействовать все пальцы руки.</a:t>
            </a:r>
          </a:p>
          <a:p>
            <a:r>
              <a:rPr lang="ru-RU" sz="2000" dirty="0"/>
              <a:t>2. Для повышения коэффициента полезного действия упражнения должны быть построены таким образом, чтобы сочетались сжатие, растяжение, расслабление кисти; использовались изолированные движения каждого пальца.</a:t>
            </a:r>
          </a:p>
          <a:p>
            <a:r>
              <a:rPr lang="ru-RU" sz="2000" dirty="0"/>
              <a:t>3. Подбор упражнений с учётом возрастных и индивидуальных возможностей детей.</a:t>
            </a:r>
          </a:p>
          <a:p>
            <a:r>
              <a:rPr lang="ru-RU" sz="2000" dirty="0"/>
              <a:t>4. Наличие познавательной направленности текстов к упражнениям</a:t>
            </a:r>
            <a:r>
              <a:rPr lang="ru-RU" sz="2000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735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310</TotalTime>
  <Words>480</Words>
  <Application>Microsoft Office PowerPoint</Application>
  <PresentationFormat>Экран (4:3)</PresentationFormat>
  <Paragraphs>105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Пальчиковая гимнастика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Пальчиковая гимнастика</dc:title>
  <dc:creator>Ольга</dc:creator>
  <cp:lastModifiedBy>Ольга</cp:lastModifiedBy>
  <cp:revision>21</cp:revision>
  <dcterms:created xsi:type="dcterms:W3CDTF">2018-02-01T16:17:36Z</dcterms:created>
  <dcterms:modified xsi:type="dcterms:W3CDTF">2018-02-12T06:54:31Z</dcterms:modified>
</cp:coreProperties>
</file>