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58" r:id="rId5"/>
    <p:sldId id="259" r:id="rId6"/>
    <p:sldId id="265" r:id="rId7"/>
    <p:sldId id="263" r:id="rId8"/>
    <p:sldId id="260" r:id="rId9"/>
    <p:sldId id="279" r:id="rId10"/>
    <p:sldId id="281" r:id="rId11"/>
    <p:sldId id="275" r:id="rId12"/>
    <p:sldId id="287" r:id="rId13"/>
    <p:sldId id="288" r:id="rId14"/>
    <p:sldId id="286" r:id="rId15"/>
    <p:sldId id="289" r:id="rId16"/>
    <p:sldId id="280" r:id="rId17"/>
    <p:sldId id="278" r:id="rId18"/>
    <p:sldId id="284" r:id="rId19"/>
    <p:sldId id="264" r:id="rId20"/>
    <p:sldId id="283" r:id="rId21"/>
    <p:sldId id="266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99"/>
    <a:srgbClr val="00FF00"/>
    <a:srgbClr val="FF0066"/>
    <a:srgbClr val="0000FF"/>
    <a:srgbClr val="9900FF"/>
    <a:srgbClr val="FFFF00"/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8088" autoAdjust="0"/>
    <p:restoredTop sz="94629" autoAdjust="0"/>
  </p:normalViewPr>
  <p:slideViewPr>
    <p:cSldViewPr>
      <p:cViewPr>
        <p:scale>
          <a:sx n="75" d="100"/>
          <a:sy n="75" d="100"/>
        </p:scale>
        <p:origin x="10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55D78-F3D0-4785-9111-C265AF66D276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F5C4F-06AB-4E80-861C-E4B88ECE75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F5C4F-06AB-4E80-861C-E4B88ECE75C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2FF4-B89B-453C-96B2-1FED57FF66F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84CDA-2D71-4361-9F16-01CD7BB4B6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5308C-5E25-4D46-BED2-495F3395630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C0B14-14F1-4EBC-A353-5F986840925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7E517-FCC1-43C6-9AFC-5C53EE64A96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566BD-39D7-45DE-A610-A012EA04880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63CE9-8028-4DA3-88ED-A6B27AF2D61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1150-0880-46B3-B2A9-FB60E49C51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2A989-6C37-425C-8B04-2FB5A4DBA7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DC778-0905-40B0-B689-8A456F850EB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A33E4-AA78-48AB-9C09-788135BADDB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EF03EA3-A311-4F27-AE07-F99F609223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57158" y="357166"/>
            <a:ext cx="8643998" cy="428628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/>
              <a:t>МУНИЦИПАЛЬНОЕ БЮДЖЕТНОЕ ДОШКОЛЬНОЕ  ОБЩЕОБРАЗОВАТЕЛЬНОЕ УЧРЕЖДЕНИЕ ДЕТСКИЙ САД №10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es-ES" sz="3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/>
              <a:t>Prezentacii.com</a:t>
            </a:r>
            <a:endParaRPr lang="ru-RU" sz="1800" dirty="0"/>
          </a:p>
        </p:txBody>
      </p:sp>
      <p:pic>
        <p:nvPicPr>
          <p:cNvPr id="13317" name="Picture 5" descr="f10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40650" y="5084763"/>
            <a:ext cx="609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500063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                                    ПРОЕКТ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b="1" i="1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ОСЕННЯЯ СКАЗКА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1285860"/>
            <a:ext cx="67866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 Вид проекта: познавательно исследовательский,                                      образовательный.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участников: групповой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 по продолжительности: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                                 краткосрочный (с 25.09.по 29.09. </a:t>
            </a:r>
            <a:r>
              <a:rPr lang="ru-RU" sz="1800" b="1" dirty="0" smtClean="0">
                <a:solidFill>
                  <a:schemeClr val="tx1"/>
                </a:solidFill>
              </a:rPr>
              <a:t>2019г</a:t>
            </a:r>
            <a:r>
              <a:rPr lang="ru-RU" sz="1800" b="1" dirty="0" smtClean="0">
                <a:solidFill>
                  <a:schemeClr val="tx1"/>
                </a:solidFill>
              </a:rPr>
              <a:t>.)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Заявитель: дети группы №2 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3000372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«Карапузики»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3643314"/>
            <a:ext cx="5072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Подготовили  воспитатели:               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</a:t>
            </a:r>
            <a:r>
              <a:rPr lang="ru-RU" sz="1800" b="1" dirty="0" smtClean="0">
                <a:solidFill>
                  <a:schemeClr val="tx1"/>
                </a:solidFill>
              </a:rPr>
              <a:t>С.И.Шавлова и Л.А.Шушура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6072206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г. Донецк Ростовской области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2019 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Методы работы с детьми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наблюдения за живыми и неживыми объектами;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подвижные и дидактические игры;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использование иллюстративно-наглядного материала;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чтение детской природоведческой и художественной литературы;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посильный труд в природе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Первый этап: подготовительный – постановка цели, задач, подбор методической литературы, подбор художественной литературы, обогащение развивающей среды, подбор игр и изготовление атрибутов, дидактических игр, анкетирование родителей по теме</a:t>
            </a:r>
            <a:r>
              <a:rPr lang="ru-RU" b="1" dirty="0" smtClean="0"/>
              <a:t>.</a:t>
            </a:r>
          </a:p>
          <a:p>
            <a:pPr>
              <a:buFontTx/>
              <a:buNone/>
            </a:pPr>
            <a:endParaRPr lang="ru-RU" dirty="0" smtClean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ПЕРВЫЙ ЭТАП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второй этап </a:t>
            </a:r>
            <a:endParaRPr lang="ru-RU" sz="3600" b="1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14422"/>
            <a:ext cx="8115328" cy="4929222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Второй этап: </a:t>
            </a:r>
          </a:p>
          <a:p>
            <a:pPr>
              <a:buNone/>
            </a:pPr>
            <a:r>
              <a:rPr lang="ru-RU" sz="1800" b="1" dirty="0" smtClean="0"/>
              <a:t>Реализация проекта</a:t>
            </a:r>
          </a:p>
          <a:p>
            <a:pPr lvl="0"/>
            <a:r>
              <a:rPr lang="ru-RU" sz="1800" b="1" dirty="0" smtClean="0"/>
              <a:t>Теоретическая часть: составление перспективного плана, разработка конспектов и сценариев мероприятий.</a:t>
            </a:r>
          </a:p>
          <a:p>
            <a:pPr lvl="0"/>
            <a:r>
              <a:rPr lang="ru-RU" sz="1800" b="1" dirty="0" smtClean="0"/>
              <a:t>Практическая часть: </a:t>
            </a:r>
          </a:p>
          <a:p>
            <a:r>
              <a:rPr lang="ru-RU" sz="1800" b="1" dirty="0" smtClean="0"/>
              <a:t>а) образовательная деятельность по экологическому воспитанию</a:t>
            </a:r>
          </a:p>
          <a:p>
            <a:r>
              <a:rPr lang="ru-RU" sz="1800" b="1" dirty="0" smtClean="0"/>
              <a:t>б) связь с другими видами деятельности:</a:t>
            </a:r>
          </a:p>
          <a:p>
            <a:pPr lvl="0"/>
            <a:r>
              <a:rPr lang="ru-RU" sz="1800" b="1" dirty="0" smtClean="0"/>
              <a:t>игровая;</a:t>
            </a:r>
          </a:p>
          <a:p>
            <a:pPr lvl="0"/>
            <a:r>
              <a:rPr lang="ru-RU" sz="1800" b="1" dirty="0" smtClean="0"/>
              <a:t>продуктивная (рисование, лепка);</a:t>
            </a:r>
          </a:p>
          <a:p>
            <a:pPr lvl="0"/>
            <a:r>
              <a:rPr lang="ru-RU" sz="1800" b="1" dirty="0" smtClean="0"/>
              <a:t>познавательно-исследовательская;</a:t>
            </a:r>
          </a:p>
          <a:p>
            <a:pPr lvl="0"/>
            <a:r>
              <a:rPr lang="ru-RU" sz="1800" b="1" dirty="0" smtClean="0"/>
              <a:t>коммуникативная (беседы, чтение художественной литературы, речевое развитие).</a:t>
            </a:r>
          </a:p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  <a:endParaRPr lang="ru-RU" sz="3200" b="1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115328" cy="1714497"/>
          </a:xfrm>
        </p:spPr>
        <p:txBody>
          <a:bodyPr/>
          <a:lstStyle/>
          <a:p>
            <a:pPr lvl="0"/>
            <a:r>
              <a:rPr lang="ru-RU" sz="1800" b="1" smtClean="0"/>
              <a:t>Фотовыставка «ОСЕННИЕ ВДОХНОВЕНИЕ» </a:t>
            </a:r>
            <a:r>
              <a:rPr lang="ru-RU" sz="1800" b="1" dirty="0" smtClean="0"/>
              <a:t>(родители </a:t>
            </a:r>
            <a:r>
              <a:rPr lang="ru-RU" sz="1800" b="1" smtClean="0"/>
              <a:t>и дети)</a:t>
            </a:r>
            <a:endParaRPr lang="ru-RU" sz="1800" b="1" dirty="0" smtClean="0"/>
          </a:p>
          <a:p>
            <a:pPr lvl="0"/>
            <a:r>
              <a:rPr lang="ru-RU" sz="1800" b="1" dirty="0" smtClean="0"/>
              <a:t>Экскурсия: «Осенний детский сад».</a:t>
            </a:r>
          </a:p>
          <a:p>
            <a:pPr lvl="0"/>
            <a:r>
              <a:rPr lang="ru-RU" sz="1800" b="1" dirty="0" smtClean="0"/>
              <a:t>Беседа: «Осень».</a:t>
            </a:r>
          </a:p>
          <a:p>
            <a:pPr lvl="0"/>
            <a:r>
              <a:rPr lang="ru-RU" sz="1800" b="1" dirty="0" smtClean="0"/>
              <a:t>Выставка поделок, выполненных родителями с детьми дома</a:t>
            </a:r>
            <a:r>
              <a:rPr lang="ru-RU" sz="1800" dirty="0" smtClean="0"/>
              <a:t>.</a:t>
            </a:r>
          </a:p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972452" cy="571480"/>
          </a:xfrm>
        </p:spPr>
        <p:txBody>
          <a:bodyPr/>
          <a:lstStyle/>
          <a:p>
            <a:r>
              <a:rPr lang="ru-RU" sz="1800" b="1" dirty="0" smtClean="0"/>
              <a:t>Тематическое планирование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1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258204" cy="4643470"/>
          </a:xfrm>
        </p:spPr>
        <p:txBody>
          <a:bodyPr/>
          <a:lstStyle/>
          <a:p>
            <a:endParaRPr lang="ru-RU" sz="20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404664"/>
          <a:ext cx="8715437" cy="514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5"/>
                <a:gridCol w="1298282"/>
                <a:gridCol w="1987866"/>
                <a:gridCol w="1214446"/>
                <a:gridCol w="4000528"/>
              </a:tblGrid>
              <a:tr h="2629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День недели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Деятельность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Тема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Цель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8477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Понедельник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1.Изобразительная деятельность-     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РИСОВАНИЕ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2.Логоритмическое упражнение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«Листопад»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Осень»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1.обучать умению рисовать листья,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примакивая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паролоновый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тампон к листу бумаги; познакомить детей с желтым цветом; формировать интерес к изобразительной деятельности.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2.Развивать ручную моторику и координацию речи с движениями. совершенствование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логоритмической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структуры слова</a:t>
                      </a:r>
                      <a:endParaRPr lang="ru-RU" sz="1200" dirty="0"/>
                    </a:p>
                  </a:txBody>
                  <a:tcPr/>
                </a:tc>
              </a:tr>
              <a:tr h="80812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Вторник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1.Наблюдение за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листопадо-</a:t>
                      </a:r>
                      <a:r>
                        <a:rPr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2.Дидактическая игра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1.«Листопад в нашем саду.»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2«Листочки»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1.Учить различать признаки осени. Развивать наблюдательность. Воспитывать умение радоваться красивому, бережно относиться к природе.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2.Разложить по цвету листочки, найти такой же лист.</a:t>
                      </a:r>
                      <a:endParaRPr lang="ru-RU" sz="1200" dirty="0"/>
                    </a:p>
                  </a:txBody>
                  <a:tcPr/>
                </a:tc>
              </a:tr>
              <a:tr h="2313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Среда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1.Изобразительная деятельность.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Лепка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2.Разучивание стихотворение- 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«Листочки»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«Листопад»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Учить детей отрывать маленькие кусочки пластилина, наносить тонким слоем на ограниченную контуром поверхность. Развивать внимание.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2.учить детей слушать стихотворение, запоминать, проговаривать слова. Развивать речь, память.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4000504"/>
          <a:ext cx="8715435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"/>
                <a:gridCol w="1285884"/>
                <a:gridCol w="2000264"/>
                <a:gridCol w="1214446"/>
                <a:gridCol w="4000527"/>
              </a:tblGrid>
              <a:tr h="1143008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Четверг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1.Подвижная игра </a:t>
                      </a:r>
                    </a:p>
                    <a:p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Речевое развитие </a:t>
                      </a:r>
                    </a:p>
                    <a:p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« У медведя во бору»</a:t>
                      </a:r>
                    </a:p>
                    <a:p>
                      <a:endParaRPr lang="ru-RU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«Рассматривание картины »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 Осень»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1.Развивать двигательную и речевую активность детей Умение соотносить свои действия со словами 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Быстро реагировать на словесный сигнал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Развивать выдержку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Воспитывать чувство коллективизма, умения сострадать героям сказки.</a:t>
                      </a:r>
                    </a:p>
                  </a:txBody>
                  <a:tcPr/>
                </a:tc>
              </a:tr>
              <a:tr h="153475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Пятница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Конструирование.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None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2.Трудовое воспитание.</a:t>
                      </a:r>
                    </a:p>
                    <a:p>
                      <a:pPr marL="228600" indent="-228600">
                        <a:buNone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None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None/>
                      </a:pP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None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Выставка поделок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«Дорожки»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«Осенние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листья»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200" b="0" dirty="0" smtClean="0"/>
                    </a:p>
                    <a:p>
                      <a:r>
                        <a:rPr lang="ru-RU" sz="1200" b="0" dirty="0" smtClean="0"/>
                        <a:t>«Родители</a:t>
                      </a:r>
                      <a:r>
                        <a:rPr lang="ru-RU" sz="1200" baseline="0" dirty="0" smtClean="0"/>
                        <a:t> и дети»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1.учить строить длинные и короткие дорожки, используя кирпичики и пластины. Закреплять цвет, понятие узкий, широкий.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2.Сбор осенних листьев на участке.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вовлечение родителей в 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воспитательно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12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образовательныйпроцесс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через совместное творчество с детьми и педагогами.</a:t>
                      </a:r>
                      <a:endParaRPr lang="ru-RU" sz="12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3600" b="1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audi\Desktop\папка\для фото гр\IMG_20141223_1956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500306"/>
            <a:ext cx="2103849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audi\Desktop\папка\для фото гр\IMG_20141229_0802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6" y="1928802"/>
            <a:ext cx="242889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1\Desktop\Фото Карапузики\DSC072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1357298"/>
            <a:ext cx="273250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2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«РАЗНОЦВЕТНЫЕ ЛИСТОЧКИ»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/>
          </a:p>
        </p:txBody>
      </p:sp>
      <p:pic>
        <p:nvPicPr>
          <p:cNvPr id="3074" name="Picture 2" descr="C:\Users\audi\Desktop\папка\для фото гр\IMG_20141229_1041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1142984"/>
            <a:ext cx="5072098" cy="3946886"/>
          </a:xfrm>
          <a:prstGeom prst="rect">
            <a:avLst/>
          </a:prstGeom>
          <a:noFill/>
        </p:spPr>
      </p:pic>
      <p:pic>
        <p:nvPicPr>
          <p:cNvPr id="3075" name="Picture 3" descr="C:\Users\audi\Desktop\папка\для фото гр\IMG_20141229_1040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3143248"/>
            <a:ext cx="2928958" cy="2196719"/>
          </a:xfrm>
          <a:prstGeom prst="rect">
            <a:avLst/>
          </a:prstGeom>
          <a:noFill/>
        </p:spPr>
      </p:pic>
      <p:pic>
        <p:nvPicPr>
          <p:cNvPr id="3076" name="Picture 4" descr="C:\Users\audi\Desktop\папка\для фото гр\IMG_20141223_1956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1142984"/>
            <a:ext cx="271464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901014" cy="868346"/>
          </a:xfrm>
          <a:solidFill>
            <a:schemeClr val="bg1"/>
          </a:solidFill>
        </p:spPr>
        <p:txBody>
          <a:bodyPr/>
          <a:lstStyle/>
          <a:p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1800" b="1" kern="1200" dirty="0" smtClean="0">
                <a:solidFill>
                  <a:schemeClr val="dk1"/>
                </a:solidFill>
              </a:rPr>
              <a:t/>
            </a:r>
            <a:br>
              <a:rPr lang="ru-RU" sz="1800" b="1" kern="1200" dirty="0" smtClean="0">
                <a:solidFill>
                  <a:schemeClr val="dk1"/>
                </a:solidFill>
              </a:rPr>
            </a:br>
            <a:endPara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Новая папка (8)\P_20171012_1019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928670"/>
            <a:ext cx="4143404" cy="2611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1\Desktop\Новая папка (8)\P_20171012_1029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857232"/>
            <a:ext cx="3810027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1\Desktop\Новая папка (8)\P_20171012_1049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48320" y="3071810"/>
            <a:ext cx="3048021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1\Desktop\Новая папка (8)\P_20171012_1049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85918" y="3714752"/>
            <a:ext cx="3357586" cy="1888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74638"/>
            <a:ext cx="8258204" cy="1154098"/>
          </a:xfrm>
        </p:spPr>
        <p:txBody>
          <a:bodyPr/>
          <a:lstStyle/>
          <a:p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КОНСТРУИРОВАНИЕ</a:t>
            </a:r>
            <a:b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«Дорожки»</a:t>
            </a:r>
            <a:r>
              <a:rPr lang="ru-RU" sz="32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3333FF"/>
                </a:solidFill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  <a:endParaRPr lang="ru-RU" sz="1800" dirty="0" smtClean="0">
              <a:solidFill>
                <a:srgbClr val="3333FF"/>
              </a:solidFill>
              <a:latin typeface="Times New Roman" pitchFamily="18" charset="0"/>
            </a:endParaRPr>
          </a:p>
        </p:txBody>
      </p:sp>
      <p:pic>
        <p:nvPicPr>
          <p:cNvPr id="2050" name="Picture 2" descr="C:\Users\audi\Desktop\группа3\image (7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285860"/>
            <a:ext cx="2500330" cy="1875248"/>
          </a:xfrm>
          <a:prstGeom prst="rect">
            <a:avLst/>
          </a:prstGeom>
          <a:noFill/>
        </p:spPr>
      </p:pic>
      <p:pic>
        <p:nvPicPr>
          <p:cNvPr id="2051" name="Picture 3" descr="C:\Users\audi\Desktop\группа3\image (7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857496"/>
            <a:ext cx="3429023" cy="2571768"/>
          </a:xfrm>
          <a:prstGeom prst="rect">
            <a:avLst/>
          </a:prstGeom>
          <a:noFill/>
        </p:spPr>
      </p:pic>
      <p:pic>
        <p:nvPicPr>
          <p:cNvPr id="2052" name="Picture 4" descr="C:\Users\audi\Desktop\группа3\image (68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1214422"/>
            <a:ext cx="2928926" cy="2196695"/>
          </a:xfrm>
          <a:prstGeom prst="rect">
            <a:avLst/>
          </a:prstGeom>
          <a:noFill/>
        </p:spPr>
      </p:pic>
      <p:pic>
        <p:nvPicPr>
          <p:cNvPr id="2053" name="Picture 5" descr="C:\Users\audi\Desktop\группа3\image (5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29256" y="2857496"/>
            <a:ext cx="3381356" cy="2536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ПОДЕЛКИ К ЭКОЛОГИЧЕСКОЙ НЕДЕЛИ </a:t>
            </a:r>
            <a:br>
              <a:rPr lang="ru-RU" sz="24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 ПРИРОДНОГО МАТЕРИАЛЛА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1\Desktop\Новая папка (10)\Новая папка (7)\DSC067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1214422"/>
            <a:ext cx="2690832" cy="2018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1\Desktop\Новая папка (10)\Новая папка (7)\DSC068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357562"/>
            <a:ext cx="2643206" cy="1982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1\Desktop\Новая папка (10)\Новая папка (7)\DSC068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214686"/>
            <a:ext cx="2428892" cy="1821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1\Desktop\Новая папка (10)\Новая папка (7)\DSC068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72330" y="3357562"/>
            <a:ext cx="1393005" cy="185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1\Desktop\Новая папка (10)\Новая папка (7)\DSC0681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00" y="1357298"/>
            <a:ext cx="2357454" cy="176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/>
              <a:t>   		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Человек стал человеком, когда услышал шепот листьев и песню кузнечика, журчание весеннего ручья и 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жизни».       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pPr algn="r" eaLnBrk="1" hangingPunct="1"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 А. Сухомлинский.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/>
              <a:t>Prezentacii.com</a:t>
            </a:r>
            <a:endParaRPr lang="ru-RU" sz="1800" dirty="0"/>
          </a:p>
        </p:txBody>
      </p:sp>
      <p:pic>
        <p:nvPicPr>
          <p:cNvPr id="14340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9622490">
            <a:off x="357157" y="357166"/>
            <a:ext cx="235745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i="1" dirty="0" smtClean="0">
                <a:solidFill>
                  <a:srgbClr val="E50073"/>
                </a:solidFill>
              </a:rPr>
              <a:t>   </a:t>
            </a:r>
            <a:r>
              <a:rPr lang="ru-RU" sz="3600" b="1" i="1" dirty="0" smtClean="0">
                <a:solidFill>
                  <a:srgbClr val="0000FF"/>
                </a:solidFill>
              </a:rPr>
              <a:t>Хочется верить, что любовь к природе останется в сердцах наших воспитанников на долгие годы и поможет им жить в гармонии с окружающим миром</a:t>
            </a:r>
            <a:r>
              <a:rPr lang="ru-RU" b="1" i="1" dirty="0" smtClean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3686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388" y="188913"/>
            <a:ext cx="8785225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.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928670"/>
            <a:ext cx="8126441" cy="4000518"/>
          </a:xfrm>
        </p:spPr>
        <p:txBody>
          <a:bodyPr/>
          <a:lstStyle/>
          <a:p>
            <a:r>
              <a:rPr lang="ru-RU" sz="1600" b="1" dirty="0" smtClean="0"/>
              <a:t>Экологические проблемы, связанные с разрушительной деятельностью человека, являются следствием не только каких-то механических действий (засорение, уничтожение), но, прежде всего, следствием разрушительного мышления, психической деятельности.</a:t>
            </a:r>
          </a:p>
          <a:p>
            <a:r>
              <a:rPr lang="ru-RU" sz="1600" b="1" dirty="0" smtClean="0"/>
              <a:t>Одним из направлений экологического воспитания и обучения является ознакомление детей с окружающей средой. У малышей формируются способности сосредоточивать внимание на предметах ближайшего окружения и явлениях окружающей действительности, умение сравнивать, анализировать, устанавливать простейшие причинно-следственные связи, выделять в предметах определенные свойства, группировать их.</a:t>
            </a:r>
          </a:p>
          <a:p>
            <a:r>
              <a:rPr lang="ru-RU" sz="1600" b="1" dirty="0" smtClean="0"/>
              <a:t>Экологическое воспитание дошкольников - это ознакомление детей с природой, в основу которого положен экологический подход, при котором педагогический процесс опирается на основополагающие идеи и понятия экологии. Существование мира животных, включая человека, было бы невозможно без растений, чем и определяется их особая роль в жизни нашей планеты</a:t>
            </a:r>
            <a:r>
              <a:rPr lang="ru-RU" sz="1800" b="1" dirty="0" smtClean="0"/>
              <a:t>.</a:t>
            </a:r>
          </a:p>
          <a:p>
            <a:pPr algn="ctr">
              <a:buFontTx/>
              <a:buNone/>
            </a:pPr>
            <a:endParaRPr lang="ru-RU" sz="1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57166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ПРОБЛЕМА</a:t>
            </a:r>
            <a:r>
              <a:rPr lang="ru-RU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21" y="338115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14422"/>
            <a:ext cx="8001056" cy="3786214"/>
          </a:xfrm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/>
              <a:t>В наше время,  все чаще ставится вопрос об охране окружающей среды, об охране природы, которая нас окружает.</a:t>
            </a:r>
          </a:p>
          <a:p>
            <a:r>
              <a:rPr lang="ru-RU" sz="1800" b="1" dirty="0" smtClean="0"/>
              <a:t>Одна из важнейших задач нашего общества прививать любовь и уважение к родной природе с самого раннего детства. Заложить любовь к Родине, к родному краю, к родной природе, к людям можно только в младшем возрасте. Потом поменять мировоззрение, изменить представления и взгляды человека на окружающее необычайно сложно. Именно поэтому важно своевременно развивать экологическое сознание маленькой личности.</a:t>
            </a:r>
          </a:p>
          <a:p>
            <a:r>
              <a:rPr lang="ru-RU" sz="1800" b="1" dirty="0" smtClean="0"/>
              <a:t>Поэтому мы, взрослые, должны помочь малышам увидеть мир природы, который нас окружает в жизни, и научить ребенка беречь </a:t>
            </a:r>
            <a:r>
              <a:rPr lang="ru-RU" sz="1800" dirty="0" smtClean="0"/>
              <a:t>его.</a:t>
            </a:r>
          </a:p>
          <a:p>
            <a:pPr algn="just">
              <a:buFontTx/>
              <a:buNone/>
            </a:pPr>
            <a:endParaRPr lang="ru-RU" sz="2800" b="1" dirty="0" smtClean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43000"/>
            <a:ext cx="8032777" cy="714364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800" b="1" dirty="0" smtClean="0"/>
              <a:t>знакомство с характерными особенностями осенних деревьев</a:t>
            </a:r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1285860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pic>
        <p:nvPicPr>
          <p:cNvPr id="1026" name="Picture 2" descr="C:\Users\1\Desktop\Фото Карапузики\DSC072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00024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7" y="285750"/>
            <a:ext cx="7943877" cy="428606"/>
          </a:xfrm>
        </p:spPr>
        <p:txBody>
          <a:bodyPr/>
          <a:lstStyle/>
          <a:p>
            <a:r>
              <a:rPr lang="ru-RU" sz="20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ЦЕЛЕВЫЕ ОРИЕНТИРЫ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571480"/>
            <a:ext cx="8643998" cy="6143668"/>
          </a:xfrm>
        </p:spPr>
        <p:txBody>
          <a:bodyPr/>
          <a:lstStyle/>
          <a:p>
            <a:r>
              <a:rPr lang="ru-RU" sz="1200" b="1" dirty="0" smtClean="0"/>
              <a:t>Целевые ориентиры включают в себя следующие характеристики:</a:t>
            </a:r>
          </a:p>
          <a:p>
            <a:r>
              <a:rPr lang="ru-RU" sz="1200" b="1" dirty="0" smtClean="0"/>
              <a:t>Инициативность и самостоятельность (ребенок способен выбирать себе род занятий, партнеров, умеет воплощать свои замыслы)</a:t>
            </a:r>
          </a:p>
          <a:p>
            <a:r>
              <a:rPr lang="ru-RU" sz="1200" b="1" dirty="0" smtClean="0"/>
              <a:t>Уверенность в своих силах, положительное отношение к себе и другим, внешнему миру (сопереживание, разрешение конфликтов)</a:t>
            </a:r>
          </a:p>
          <a:p>
            <a:r>
              <a:rPr lang="ru-RU" sz="1200" b="1" dirty="0" smtClean="0"/>
              <a:t>Умение подчиняться нормам и правилам, развитое воображение, творчество;</a:t>
            </a:r>
          </a:p>
          <a:p>
            <a:r>
              <a:rPr lang="ru-RU" sz="1200" b="1" dirty="0" smtClean="0"/>
              <a:t>Развитые творческие способности, развитая устная речь;</a:t>
            </a:r>
          </a:p>
          <a:p>
            <a:r>
              <a:rPr lang="ru-RU" sz="1200" b="1" dirty="0" smtClean="0"/>
              <a:t>Хорошо развита мелкая моторика;</a:t>
            </a:r>
          </a:p>
          <a:p>
            <a:r>
              <a:rPr lang="ru-RU" sz="1200" b="1" dirty="0" smtClean="0"/>
              <a:t>Способность к волевым усилиям в разных видах деятельности;</a:t>
            </a:r>
          </a:p>
          <a:p>
            <a:r>
              <a:rPr lang="ru-RU" sz="1200" b="1" dirty="0" smtClean="0"/>
              <a:t>Любознательность, склонность к экспериментированию и наблюдениям, способность к принятию решений.</a:t>
            </a:r>
          </a:p>
          <a:p>
            <a:r>
              <a:rPr lang="ru-RU" sz="1200" b="1" dirty="0" smtClean="0"/>
              <a:t>Данные целевые ориентиры являются основанием преемственности дошкольного и начального образования. При соблюдении требований к условиям реализации Программы настоящие ориентиры предполагают формирование у дошкольников предпосылок учебной деятельности на этапе завершения им дошкольного образования.</a:t>
            </a:r>
          </a:p>
          <a:p>
            <a:r>
              <a:rPr lang="ru-RU" sz="1200" b="1" dirty="0" smtClean="0"/>
              <a:t>Невозможно проследить в каком из видов деятельности и форм проведения НОД проявляется или прослеживается развитие этого или иного целевого ориентира дошкольника.</a:t>
            </a:r>
          </a:p>
          <a:p>
            <a:r>
              <a:rPr lang="ru-RU" sz="1200" b="1" dirty="0" smtClean="0"/>
              <a:t>Для развития целевых ориентиров свою работу стараюсь организовать так, чтобы каждый ребенок имел возможность свободно заниматься любимым делом. Для этого в группе создана насыщенная предметно – развивающая, образовательная среда, которая становится основой для организации увлекательной, содержательной жизни и разностороннего развития каждого ребенка. Размещение оборудования по уголкам позволяет детям объединяться подгруппами по общим интересам. Развивающие игры, технические устройства и игрушки, модели, предметы для опытно – поисковой работы, являются обязательными материалами в оборудовании, которые активизируют познавательную деятельность, большой выбор природных материалов для изучения, экспериментирования, составления коллекций. В нашей группе имеется большой выбор детских книг и энциклопедий, которые стимулируют развитие широких социальных интересов и познавательную активность детей. А также пробуждает стремление к овладению чтения. Каждый день в группе отводится время для «Минутки чтения», </a:t>
            </a:r>
            <a:r>
              <a:rPr lang="ru-RU" sz="1100" b="1" dirty="0" smtClean="0"/>
              <a:t>мы подчеркиваем роль книги как источника новых знаний </a:t>
            </a:r>
            <a:endParaRPr lang="ru-RU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32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Условия успешной реализации </a:t>
            </a:r>
            <a:r>
              <a:rPr lang="ru-RU" sz="3200" b="1" dirty="0" err="1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поекта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28736"/>
            <a:ext cx="8229600" cy="3500452"/>
          </a:xfrm>
        </p:spPr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1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Разработка мероприятий по проекту с учетом возрастных особенностей детей;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1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Приобщение детей к умению видеть и слышать природу;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1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Создание условий для творческой деятельности в рамках проекта детей, родителей, педагога;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spcBef>
                <a:spcPct val="0"/>
              </a:spcBef>
            </a:pPr>
            <a:r>
              <a:rPr lang="ru-RU" sz="18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Осуществление тесного взаимодействия между родителями и педагогами.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None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63"/>
            <a:ext cx="8229600" cy="71437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1600201"/>
            <a:ext cx="8043890" cy="1114420"/>
          </a:xfrm>
        </p:spPr>
        <p:txBody>
          <a:bodyPr/>
          <a:lstStyle/>
          <a:p>
            <a:pPr lvl="0"/>
            <a:r>
              <a:rPr lang="ru-RU" sz="1800" b="1" dirty="0" smtClean="0"/>
              <a:t>учить различать листья по цвету и размеру;</a:t>
            </a:r>
          </a:p>
          <a:p>
            <a:pPr lvl="0"/>
            <a:r>
              <a:rPr lang="ru-RU" sz="1800" b="1" dirty="0" smtClean="0"/>
              <a:t>знакомить с осенним явлением природы – листопадом;</a:t>
            </a:r>
          </a:p>
          <a:p>
            <a:pPr lvl="0"/>
            <a:r>
              <a:rPr lang="ru-RU" sz="1800" b="1" dirty="0" smtClean="0"/>
              <a:t>воспитывать любовь и бережное отношение к природе</a:t>
            </a:r>
            <a:r>
              <a:rPr lang="ru-RU" sz="1800" dirty="0" smtClean="0"/>
              <a:t>.</a:t>
            </a:r>
          </a:p>
          <a:p>
            <a:endParaRPr lang="ru-RU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652463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785794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Задачи: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7572375" cy="857250"/>
          </a:xfrm>
        </p:spPr>
        <p:txBody>
          <a:bodyPr/>
          <a:lstStyle/>
          <a:p>
            <a:pPr algn="ctr"/>
            <a:r>
              <a:rPr lang="ru-RU" sz="2800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Методы работы с родителями</a:t>
            </a:r>
            <a:r>
              <a:rPr lang="ru-RU" sz="2800" dirty="0" smtClean="0">
                <a:solidFill>
                  <a:srgbClr val="33CC33"/>
                </a:solidFill>
                <a:latin typeface="Times New Roman" pitchFamily="18" charset="0"/>
              </a:rPr>
              <a:t>:</a:t>
            </a:r>
            <a:endParaRPr lang="ru-RU" sz="2800" dirty="0" smtClean="0"/>
          </a:p>
        </p:txBody>
      </p:sp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8401080" cy="4691063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просьбы о помощи в оформлении и обогащении предметно-развивающей среды группы;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папки-передвижки.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7273</TotalTime>
  <Words>1097</Words>
  <Application>Microsoft Office PowerPoint</Application>
  <PresentationFormat>Экран (4:3)</PresentationFormat>
  <Paragraphs>157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Diseño predeterminado</vt:lpstr>
      <vt:lpstr>МУНИЦИПАЛЬНОЕ БЮДЖЕТНОЕ ДОШКОЛЬНОЕ  ОБЩЕОБРАЗОВАТЕЛЬНОЕ УЧРЕЖДЕНИЕ ДЕТСКИЙ САД №10 </vt:lpstr>
      <vt:lpstr>Слайд 2</vt:lpstr>
      <vt:lpstr>  .</vt:lpstr>
      <vt:lpstr>Актуальность проекта</vt:lpstr>
      <vt:lpstr>Цель  </vt:lpstr>
      <vt:lpstr>ЦЕЛЕВЫЕ ОРИЕНТИРЫ</vt:lpstr>
      <vt:lpstr>Условия успешной реализации поекта  </vt:lpstr>
      <vt:lpstr> </vt:lpstr>
      <vt:lpstr>   Методы работы с родителями:</vt:lpstr>
      <vt:lpstr> : Методы работы с детьми :</vt:lpstr>
      <vt:lpstr>ПЕРВЫЙ ЭТАП </vt:lpstr>
      <vt:lpstr>второй этап </vt:lpstr>
      <vt:lpstr>ЗАКЛЮЧИТЕЛЬНЫЙ ЭТАП </vt:lpstr>
      <vt:lpstr>Тематическое планирование </vt:lpstr>
      <vt:lpstr>Предметно-развивающая среда</vt:lpstr>
      <vt:lpstr> ДИДАКТИЧЕСКАЯ ИГРА  «РАЗНОЦВЕТНЫЕ ЛИСТОЧКИ» </vt:lpstr>
      <vt:lpstr>НАБЛЮДЕНИЕ  </vt:lpstr>
      <vt:lpstr>КОНСТРУИРОВАНИЕ «Дорожки»  .</vt:lpstr>
      <vt:lpstr>. ПОДЕЛКИ К ЭКОЛОГИЧЕСКОЙ НЕДЕЛИ  ИЗ ПРИРОДНОГО МАТЕРИАЛЛА</vt:lpstr>
      <vt:lpstr>Слайд 20</vt:lpstr>
      <vt:lpstr>Слайд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</cp:lastModifiedBy>
  <cp:revision>815</cp:revision>
  <dcterms:created xsi:type="dcterms:W3CDTF">2010-05-23T14:28:12Z</dcterms:created>
  <dcterms:modified xsi:type="dcterms:W3CDTF">2019-11-30T19:22:01Z</dcterms:modified>
</cp:coreProperties>
</file>