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79" r:id="rId5"/>
    <p:sldId id="281" r:id="rId6"/>
    <p:sldId id="282" r:id="rId7"/>
    <p:sldId id="302" r:id="rId8"/>
    <p:sldId id="298" r:id="rId9"/>
    <p:sldId id="258" r:id="rId10"/>
    <p:sldId id="290" r:id="rId11"/>
    <p:sldId id="292" r:id="rId12"/>
    <p:sldId id="293" r:id="rId13"/>
    <p:sldId id="285" r:id="rId14"/>
    <p:sldId id="301" r:id="rId15"/>
    <p:sldId id="286" r:id="rId16"/>
    <p:sldId id="267" r:id="rId17"/>
    <p:sldId id="268" r:id="rId18"/>
    <p:sldId id="274" r:id="rId1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06666"/>
    <a:srgbClr val="0099CC"/>
    <a:srgbClr val="111111"/>
    <a:srgbClr val="990000"/>
    <a:srgbClr val="333333"/>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16" autoAdjust="0"/>
    <p:restoredTop sz="94652" autoAdjust="0"/>
  </p:normalViewPr>
  <p:slideViewPr>
    <p:cSldViewPr>
      <p:cViewPr varScale="1">
        <p:scale>
          <a:sx n="69" d="100"/>
          <a:sy n="69" d="100"/>
        </p:scale>
        <p:origin x="-135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839A8ED-E78A-4889-B22C-EDE4E85B6E01}" type="slidenum">
              <a:rPr lang="es-ES"/>
              <a:pPr>
                <a:defRPr/>
              </a:pPr>
              <a:t>‹#›</a:t>
            </a:fld>
            <a:endParaRPr lang="es-E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F9DE4DD-0DA3-44EB-A2F0-DEA369E2FC89}" type="slidenum">
              <a:rPr lang="es-ES"/>
              <a:pPr>
                <a:defRPr/>
              </a:pPr>
              <a:t>‹#›</a:t>
            </a:fld>
            <a:endParaRPr lang="es-E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CEDFC9B-ECCC-41F7-9A72-1B9A893379AA}" type="slidenum">
              <a:rPr lang="es-ES"/>
              <a:pPr>
                <a:defRPr/>
              </a:pPr>
              <a:t>‹#›</a:t>
            </a:fld>
            <a:endParaRPr lang="es-E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0BDEE18-45B1-4927-8A3E-F839F8D84EA6}" type="slidenum">
              <a:rPr lang="es-ES"/>
              <a:pPr>
                <a:defRPr/>
              </a:pPr>
              <a:t>‹#›</a:t>
            </a:fld>
            <a:endParaRPr lang="es-E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671EABD-E9BF-4851-AC5B-29C63F4F140A}" type="slidenum">
              <a:rPr lang="es-ES"/>
              <a:pPr>
                <a:defRPr/>
              </a:pPr>
              <a:t>‹#›</a:t>
            </a:fld>
            <a:endParaRPr lang="es-E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90573F5-E2D9-404B-BD48-EAB54E348DE8}" type="slidenum">
              <a:rPr lang="es-ES"/>
              <a:pPr>
                <a:defRPr/>
              </a:pPr>
              <a:t>‹#›</a:t>
            </a:fld>
            <a:endParaRPr lang="es-E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90254409-163A-46B5-834A-790869F9C10A}" type="slidenum">
              <a:rPr lang="es-ES"/>
              <a:pPr>
                <a:defRPr/>
              </a:pPr>
              <a:t>‹#›</a:t>
            </a:fld>
            <a:endParaRPr lang="es-E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6EF2E46A-7D9F-4405-94F0-3B91FA773416}" type="slidenum">
              <a:rPr lang="es-ES"/>
              <a:pPr>
                <a:defRPr/>
              </a:pPr>
              <a:t>‹#›</a:t>
            </a:fld>
            <a:endParaRPr lang="es-E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F640CCF-379B-4071-96F1-F7505E8C9FD4}" type="slidenum">
              <a:rPr lang="es-ES"/>
              <a:pPr>
                <a:defRPr/>
              </a:pPr>
              <a:t>‹#›</a:t>
            </a:fld>
            <a:endParaRPr lang="es-E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26B283F-F756-432F-868E-3D978885F69D}" type="slidenum">
              <a:rPr lang="es-ES"/>
              <a:pPr>
                <a:defRPr/>
              </a:pPr>
              <a:t>‹#›</a:t>
            </a:fld>
            <a:endParaRPr lang="es-E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A014547-ACF3-4481-97E0-16493CBE694F}" type="slidenum">
              <a:rPr lang="es-ES"/>
              <a:pPr>
                <a:defRPr/>
              </a:pPr>
              <a:t>‹#›</a:t>
            </a:fld>
            <a:endParaRPr lang="es-ES"/>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9FC3C35-153E-433A-8436-849525966198}"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100sel.ru/files_share/img_9900_1.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elorodnoe.ru/pictures05.2014/2017.11.24_10-39-38107.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rkipedia.ru/sites/default/files/a94cadf7eb6343d7fab24777aff91999.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rkipedia.ru/sites/default/files/9de45638cc74c61c9b8611ca65314f87.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rkipedia.ru/sites/default/files/03e5680013a00d001f6f266edb7170ac.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0"/>
          <p:cNvSpPr>
            <a:spLocks noGrp="1" noChangeArrowheads="1"/>
          </p:cNvSpPr>
          <p:nvPr>
            <p:ph type="ctrTitle"/>
          </p:nvPr>
        </p:nvSpPr>
        <p:spPr>
          <a:xfrm>
            <a:off x="755650" y="4797425"/>
            <a:ext cx="7632700" cy="1368425"/>
          </a:xfrm>
        </p:spPr>
        <p:txBody>
          <a:bodyPr/>
          <a:lstStyle/>
          <a:p>
            <a:pPr algn="r" eaLnBrk="1" hangingPunct="1">
              <a:defRPr/>
            </a:pPr>
            <a:endParaRPr lang="es-ES" sz="4800" dirty="0" smtClean="0">
              <a:solidFill>
                <a:srgbClr val="990000"/>
              </a:solidFill>
              <a:effectLst>
                <a:outerShdw blurRad="38100" dist="38100" dir="2700000" algn="tl">
                  <a:srgbClr val="000000">
                    <a:alpha val="43137"/>
                  </a:srgbClr>
                </a:outerShdw>
              </a:effectLst>
            </a:endParaRPr>
          </a:p>
        </p:txBody>
      </p:sp>
      <p:sp>
        <p:nvSpPr>
          <p:cNvPr id="2051" name="Подзаголовок 5"/>
          <p:cNvSpPr>
            <a:spLocks noGrp="1"/>
          </p:cNvSpPr>
          <p:nvPr>
            <p:ph type="subTitle" idx="1"/>
          </p:nvPr>
        </p:nvSpPr>
        <p:spPr>
          <a:xfrm>
            <a:off x="539750" y="549275"/>
            <a:ext cx="8064500" cy="1223963"/>
          </a:xfrm>
        </p:spPr>
        <p:txBody>
          <a:bodyPr/>
          <a:lstStyle/>
          <a:p>
            <a:pPr eaLnBrk="1" hangingPunct="1"/>
            <a:endParaRPr lang="ru-RU" sz="3600" b="1" dirty="0" smtClean="0">
              <a:latin typeface="Monotype Corsiva" pitchFamily="66" charset="0"/>
            </a:endParaRPr>
          </a:p>
          <a:p>
            <a:pPr eaLnBrk="1" hangingPunct="1"/>
            <a:endParaRPr lang="ru-RU" sz="3600" b="1" dirty="0" smtClean="0">
              <a:latin typeface="Monotype Corsiva" pitchFamily="66" charset="0"/>
            </a:endParaRPr>
          </a:p>
          <a:p>
            <a:pPr eaLnBrk="1" hangingPunct="1"/>
            <a:r>
              <a:rPr lang="ru-RU" sz="6000" b="1" dirty="0" smtClean="0">
                <a:latin typeface="Monotype Corsiva" pitchFamily="66" charset="0"/>
              </a:rPr>
              <a:t>Сакральной </a:t>
            </a:r>
            <a:r>
              <a:rPr lang="ru-RU" sz="6000" b="1" dirty="0" smtClean="0">
                <a:latin typeface="Monotype Corsiva" pitchFamily="66" charset="0"/>
              </a:rPr>
              <a:t>России,</a:t>
            </a:r>
            <a:endParaRPr lang="ru-RU" sz="6000" b="1" dirty="0" smtClean="0">
              <a:latin typeface="Monotype Corsiva" pitchFamily="66" charset="0"/>
            </a:endParaRPr>
          </a:p>
          <a:p>
            <a:pPr eaLnBrk="1" hangingPunct="1"/>
            <a:r>
              <a:rPr lang="ru-RU" sz="6000" b="1" dirty="0" smtClean="0">
                <a:latin typeface="Monotype Corsiva" pitchFamily="66" charset="0"/>
              </a:rPr>
              <a:t>священный уголок</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nodePh="1">
                                  <p:stCondLst>
                                    <p:cond delay="0"/>
                                  </p:stCondLst>
                                  <p:endCondLst>
                                    <p:cond evt="begin" delay="0">
                                      <p:tn val="5"/>
                                    </p:cond>
                                  </p:endCondLst>
                                  <p:iterate type="lt">
                                    <p:tmPct val="10000"/>
                                  </p:iterate>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50"/>
                                        </p:tgtEl>
                                        <p:attrNameLst>
                                          <p:attrName>ppt_y</p:attrName>
                                        </p:attrNameLst>
                                      </p:cBhvr>
                                      <p:tavLst>
                                        <p:tav tm="0">
                                          <p:val>
                                            <p:strVal val="#ppt_y"/>
                                          </p:val>
                                        </p:tav>
                                        <p:tav tm="100000">
                                          <p:val>
                                            <p:strVal val="#ppt_y"/>
                                          </p:val>
                                        </p:tav>
                                      </p:tavLst>
                                    </p:anim>
                                    <p:anim calcmode="lin" valueType="num">
                                      <p:cBhvr>
                                        <p:cTn id="9" dur="500" fill="hold"/>
                                        <p:tgtEl>
                                          <p:spTgt spid="20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lang="ru-RU" smtClean="0"/>
              <a:t/>
            </a:r>
            <a:br>
              <a:rPr lang="ru-RU" smtClean="0"/>
            </a:br>
            <a:endParaRPr lang="ru-RU" smtClean="0"/>
          </a:p>
        </p:txBody>
      </p:sp>
      <p:sp>
        <p:nvSpPr>
          <p:cNvPr id="15363" name="Содержимое 2"/>
          <p:cNvSpPr>
            <a:spLocks noGrp="1"/>
          </p:cNvSpPr>
          <p:nvPr>
            <p:ph idx="1"/>
          </p:nvPr>
        </p:nvSpPr>
        <p:spPr/>
        <p:txBody>
          <a:bodyPr/>
          <a:lstStyle/>
          <a:p>
            <a:endParaRPr lang="ru-RU" dirty="0" smtClean="0"/>
          </a:p>
        </p:txBody>
      </p:sp>
      <p:pic>
        <p:nvPicPr>
          <p:cNvPr id="4" name="Рисунок 3" descr="https://www.100sel.ru/files_share/styles/spisok_sel_220/public/img_9900_1.jpg?itok=kGnqQXg6">
            <a:hlinkClick r:id="rId2" tooltip="&quot;&quot;"/>
          </p:cNvPr>
          <p:cNvPicPr/>
          <p:nvPr/>
        </p:nvPicPr>
        <p:blipFill>
          <a:blip r:embed="rId3" cstate="print"/>
          <a:srcRect/>
          <a:stretch>
            <a:fillRect/>
          </a:stretch>
        </p:blipFill>
        <p:spPr bwMode="auto">
          <a:xfrm>
            <a:off x="539552" y="548680"/>
            <a:ext cx="7992888" cy="568863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latin typeface="+mj-lt"/>
                <a:ea typeface="+mj-ea"/>
                <a:cs typeface="+mj-cs"/>
              </a:rPr>
              <a:t>«Ом мани </a:t>
            </a:r>
            <a:r>
              <a:rPr lang="ru-RU" dirty="0" err="1" smtClean="0">
                <a:solidFill>
                  <a:schemeClr val="tx1"/>
                </a:solidFill>
                <a:latin typeface="+mj-lt"/>
                <a:ea typeface="+mj-ea"/>
                <a:cs typeface="+mj-cs"/>
              </a:rPr>
              <a:t>падме</a:t>
            </a:r>
            <a:r>
              <a:rPr lang="ru-RU" dirty="0" smtClean="0">
                <a:solidFill>
                  <a:schemeClr val="tx1"/>
                </a:solidFill>
                <a:latin typeface="+mj-lt"/>
                <a:ea typeface="+mj-ea"/>
                <a:cs typeface="+mj-cs"/>
              </a:rPr>
              <a:t> </a:t>
            </a:r>
            <a:r>
              <a:rPr lang="ru-RU" dirty="0" err="1" smtClean="0">
                <a:solidFill>
                  <a:schemeClr val="tx1"/>
                </a:solidFill>
                <a:latin typeface="+mj-lt"/>
                <a:ea typeface="+mj-ea"/>
                <a:cs typeface="+mj-cs"/>
              </a:rPr>
              <a:t>хум</a:t>
            </a:r>
            <a:r>
              <a:rPr lang="ru-RU" dirty="0" smtClean="0">
                <a:solidFill>
                  <a:schemeClr val="tx1"/>
                </a:solidFill>
                <a:latin typeface="+mj-lt"/>
                <a:ea typeface="+mj-ea"/>
                <a:cs typeface="+mj-cs"/>
              </a:rPr>
              <a:t>»</a:t>
            </a:r>
            <a:endParaRPr lang="ru-RU" dirty="0"/>
          </a:p>
        </p:txBody>
      </p:sp>
      <p:sp>
        <p:nvSpPr>
          <p:cNvPr id="3" name="Содержимое 2"/>
          <p:cNvSpPr>
            <a:spLocks noGrp="1"/>
          </p:cNvSpPr>
          <p:nvPr>
            <p:ph idx="1"/>
          </p:nvPr>
        </p:nvSpPr>
        <p:spPr>
          <a:xfrm>
            <a:off x="457200" y="1124744"/>
            <a:ext cx="8229600" cy="5112568"/>
          </a:xfrm>
        </p:spPr>
        <p:txBody>
          <a:bodyPr/>
          <a:lstStyle/>
          <a:p>
            <a:pPr algn="just">
              <a:buNone/>
            </a:pPr>
            <a:r>
              <a:rPr lang="ru-RU" sz="2000" dirty="0" smtClean="0">
                <a:solidFill>
                  <a:schemeClr val="tx1"/>
                </a:solidFill>
                <a:latin typeface="+mn-lt"/>
                <a:ea typeface="+mn-ea"/>
                <a:cs typeface="+mn-cs"/>
              </a:rPr>
              <a:t>          </a:t>
            </a:r>
            <a:r>
              <a:rPr lang="ru-RU" sz="2000" dirty="0" err="1" smtClean="0">
                <a:solidFill>
                  <a:schemeClr val="tx1"/>
                </a:solidFill>
                <a:latin typeface="+mn-lt"/>
                <a:ea typeface="+mn-ea"/>
                <a:cs typeface="+mn-cs"/>
              </a:rPr>
              <a:t>Мантру</a:t>
            </a:r>
            <a:r>
              <a:rPr lang="ru-RU" sz="2000" dirty="0" smtClean="0">
                <a:solidFill>
                  <a:schemeClr val="tx1"/>
                </a:solidFill>
                <a:latin typeface="+mn-lt"/>
                <a:ea typeface="+mn-ea"/>
                <a:cs typeface="+mn-cs"/>
              </a:rPr>
              <a:t> «Ом мани </a:t>
            </a:r>
            <a:r>
              <a:rPr lang="ru-RU" sz="2000" dirty="0" err="1" smtClean="0">
                <a:solidFill>
                  <a:schemeClr val="tx1"/>
                </a:solidFill>
                <a:latin typeface="+mn-lt"/>
                <a:ea typeface="+mn-ea"/>
                <a:cs typeface="+mn-cs"/>
              </a:rPr>
              <a:t>падме</a:t>
            </a:r>
            <a:r>
              <a:rPr lang="ru-RU" sz="2000" dirty="0" smtClean="0">
                <a:solidFill>
                  <a:schemeClr val="tx1"/>
                </a:solidFill>
                <a:latin typeface="+mn-lt"/>
                <a:ea typeface="+mn-ea"/>
                <a:cs typeface="+mn-cs"/>
              </a:rPr>
              <a:t> </a:t>
            </a:r>
            <a:r>
              <a:rPr lang="ru-RU" sz="2000" dirty="0" err="1" smtClean="0">
                <a:solidFill>
                  <a:schemeClr val="tx1"/>
                </a:solidFill>
                <a:latin typeface="+mn-lt"/>
                <a:ea typeface="+mn-ea"/>
                <a:cs typeface="+mn-cs"/>
              </a:rPr>
              <a:t>хум</a:t>
            </a:r>
            <a:r>
              <a:rPr lang="ru-RU" sz="2000" dirty="0" smtClean="0">
                <a:solidFill>
                  <a:schemeClr val="tx1"/>
                </a:solidFill>
                <a:latin typeface="+mn-lt"/>
                <a:ea typeface="+mn-ea"/>
                <a:cs typeface="+mn-cs"/>
              </a:rPr>
              <a:t>» знает каждый, кто как-то соприкасался с буддийской философией и особенно с его </a:t>
            </a:r>
            <a:r>
              <a:rPr lang="ru-RU" sz="2000" dirty="0" err="1" smtClean="0">
                <a:latin typeface="+mn-lt"/>
                <a:ea typeface="+mn-ea"/>
                <a:cs typeface="+mn-cs"/>
              </a:rPr>
              <a:t>махаянским</a:t>
            </a:r>
            <a:r>
              <a:rPr lang="ru-RU" sz="2000" dirty="0" smtClean="0">
                <a:latin typeface="+mn-lt"/>
                <a:ea typeface="+mn-ea"/>
                <a:cs typeface="+mn-cs"/>
              </a:rPr>
              <a:t> направлением</a:t>
            </a:r>
            <a:r>
              <a:rPr lang="ru-RU" sz="2000" dirty="0" smtClean="0">
                <a:solidFill>
                  <a:schemeClr val="tx1"/>
                </a:solidFill>
                <a:latin typeface="+mn-lt"/>
                <a:ea typeface="+mn-ea"/>
                <a:cs typeface="+mn-cs"/>
              </a:rPr>
              <a:t>, которое также называют «Великой колесницей». Она зародилась в Индии и поется на санскрите. </a:t>
            </a:r>
            <a:r>
              <a:rPr lang="ru-RU" sz="2000" dirty="0" err="1" smtClean="0">
                <a:solidFill>
                  <a:schemeClr val="tx1"/>
                </a:solidFill>
                <a:latin typeface="+mn-lt"/>
                <a:ea typeface="+mn-ea"/>
                <a:cs typeface="+mn-cs"/>
              </a:rPr>
              <a:t>Мантра</a:t>
            </a:r>
            <a:r>
              <a:rPr lang="ru-RU" sz="2000" dirty="0" smtClean="0">
                <a:solidFill>
                  <a:schemeClr val="tx1"/>
                </a:solidFill>
                <a:latin typeface="+mn-lt"/>
                <a:ea typeface="+mn-ea"/>
                <a:cs typeface="+mn-cs"/>
              </a:rPr>
              <a:t> очень популярна среди выходцев с Тибета, а также в Монголии, где произносится несколько иначе: «Ом мани </a:t>
            </a:r>
            <a:r>
              <a:rPr lang="ru-RU" sz="2000" dirty="0" err="1" smtClean="0">
                <a:solidFill>
                  <a:schemeClr val="tx1"/>
                </a:solidFill>
                <a:latin typeface="+mn-lt"/>
                <a:ea typeface="+mn-ea"/>
                <a:cs typeface="+mn-cs"/>
              </a:rPr>
              <a:t>бадмэ</a:t>
            </a:r>
            <a:r>
              <a:rPr lang="ru-RU" sz="2000" dirty="0" smtClean="0">
                <a:solidFill>
                  <a:schemeClr val="tx1"/>
                </a:solidFill>
                <a:latin typeface="+mn-lt"/>
                <a:ea typeface="+mn-ea"/>
                <a:cs typeface="+mn-cs"/>
              </a:rPr>
              <a:t> </a:t>
            </a:r>
            <a:r>
              <a:rPr lang="ru-RU" sz="2000" dirty="0" err="1" smtClean="0">
                <a:solidFill>
                  <a:schemeClr val="tx1"/>
                </a:solidFill>
                <a:latin typeface="+mn-lt"/>
                <a:ea typeface="+mn-ea"/>
                <a:cs typeface="+mn-cs"/>
              </a:rPr>
              <a:t>хум</a:t>
            </a:r>
            <a:r>
              <a:rPr lang="ru-RU" sz="2000" dirty="0" smtClean="0">
                <a:solidFill>
                  <a:schemeClr val="tx1"/>
                </a:solidFill>
                <a:latin typeface="+mn-lt"/>
                <a:ea typeface="+mn-ea"/>
                <a:cs typeface="+mn-cs"/>
              </a:rPr>
              <a:t>».</a:t>
            </a:r>
          </a:p>
          <a:p>
            <a:pPr algn="just">
              <a:buNone/>
            </a:pPr>
            <a:r>
              <a:rPr lang="ru-RU" sz="2000" dirty="0" smtClean="0">
                <a:solidFill>
                  <a:schemeClr val="tx1"/>
                </a:solidFill>
                <a:latin typeface="+mn-lt"/>
                <a:ea typeface="+mn-ea"/>
                <a:cs typeface="+mn-cs"/>
              </a:rPr>
              <a:t>     На русском языке ее дословный перевод звучит приблизительно так:</a:t>
            </a:r>
          </a:p>
          <a:p>
            <a:pPr algn="just">
              <a:buNone/>
            </a:pPr>
            <a:r>
              <a:rPr lang="ru-RU" sz="2000" b="1" dirty="0" smtClean="0">
                <a:solidFill>
                  <a:schemeClr val="tx1"/>
                </a:solidFill>
                <a:latin typeface="+mn-lt"/>
                <a:ea typeface="+mn-ea"/>
                <a:cs typeface="+mn-cs"/>
              </a:rPr>
              <a:t>    Ом </a:t>
            </a:r>
            <a:r>
              <a:rPr lang="ru-RU" sz="2000" dirty="0" smtClean="0">
                <a:solidFill>
                  <a:schemeClr val="tx1"/>
                </a:solidFill>
                <a:latin typeface="+mn-lt"/>
                <a:ea typeface="+mn-ea"/>
                <a:cs typeface="+mn-cs"/>
              </a:rPr>
              <a:t>– первоочередной звук вселенной, восклицание «О!»;</a:t>
            </a:r>
          </a:p>
          <a:p>
            <a:pPr algn="just">
              <a:buNone/>
            </a:pPr>
            <a:r>
              <a:rPr lang="ru-RU" sz="2000" b="1" dirty="0" smtClean="0">
                <a:solidFill>
                  <a:schemeClr val="tx1"/>
                </a:solidFill>
                <a:latin typeface="+mn-lt"/>
                <a:ea typeface="+mn-ea"/>
                <a:cs typeface="+mn-cs"/>
              </a:rPr>
              <a:t>    Мани</a:t>
            </a:r>
            <a:r>
              <a:rPr lang="ru-RU" sz="2000" dirty="0" smtClean="0">
                <a:solidFill>
                  <a:schemeClr val="tx1"/>
                </a:solidFill>
                <a:latin typeface="+mn-lt"/>
                <a:ea typeface="+mn-ea"/>
                <a:cs typeface="+mn-cs"/>
              </a:rPr>
              <a:t> – «драгоценность», «жемчужина»;</a:t>
            </a:r>
          </a:p>
          <a:p>
            <a:pPr algn="just">
              <a:buNone/>
            </a:pPr>
            <a:r>
              <a:rPr lang="ru-RU" sz="2000" b="1" dirty="0" smtClean="0">
                <a:solidFill>
                  <a:schemeClr val="tx1"/>
                </a:solidFill>
                <a:latin typeface="+mn-lt"/>
                <a:ea typeface="+mn-ea"/>
                <a:cs typeface="+mn-cs"/>
              </a:rPr>
              <a:t>    </a:t>
            </a:r>
            <a:r>
              <a:rPr lang="ru-RU" sz="2000" b="1" dirty="0" err="1" smtClean="0">
                <a:solidFill>
                  <a:schemeClr val="tx1"/>
                </a:solidFill>
                <a:latin typeface="+mn-lt"/>
                <a:ea typeface="+mn-ea"/>
                <a:cs typeface="+mn-cs"/>
              </a:rPr>
              <a:t>Падме</a:t>
            </a:r>
            <a:r>
              <a:rPr lang="ru-RU" sz="2000" dirty="0" smtClean="0">
                <a:solidFill>
                  <a:schemeClr val="tx1"/>
                </a:solidFill>
                <a:latin typeface="+mn-lt"/>
                <a:ea typeface="+mn-ea"/>
                <a:cs typeface="+mn-cs"/>
              </a:rPr>
              <a:t> – «</a:t>
            </a:r>
            <a:r>
              <a:rPr lang="ru-RU" sz="2000" dirty="0" smtClean="0">
                <a:latin typeface="+mn-lt"/>
                <a:ea typeface="+mn-ea"/>
                <a:cs typeface="+mn-cs"/>
              </a:rPr>
              <a:t>лотос</a:t>
            </a:r>
            <a:r>
              <a:rPr lang="ru-RU" sz="2000" dirty="0" smtClean="0">
                <a:solidFill>
                  <a:schemeClr val="tx1"/>
                </a:solidFill>
                <a:latin typeface="+mn-lt"/>
                <a:ea typeface="+mn-ea"/>
                <a:cs typeface="+mn-cs"/>
              </a:rPr>
              <a:t>»;</a:t>
            </a:r>
          </a:p>
          <a:p>
            <a:pPr algn="just">
              <a:buNone/>
            </a:pPr>
            <a:r>
              <a:rPr lang="ru-RU" sz="2000" b="1" dirty="0" smtClean="0">
                <a:solidFill>
                  <a:schemeClr val="tx1"/>
                </a:solidFill>
                <a:latin typeface="+mn-lt"/>
                <a:ea typeface="+mn-ea"/>
                <a:cs typeface="+mn-cs"/>
              </a:rPr>
              <a:t>    </a:t>
            </a:r>
            <a:r>
              <a:rPr lang="ru-RU" sz="2000" b="1" dirty="0" err="1" smtClean="0">
                <a:solidFill>
                  <a:schemeClr val="tx1"/>
                </a:solidFill>
                <a:latin typeface="+mn-lt"/>
                <a:ea typeface="+mn-ea"/>
                <a:cs typeface="+mn-cs"/>
              </a:rPr>
              <a:t>Хум</a:t>
            </a:r>
            <a:r>
              <a:rPr lang="ru-RU" sz="2000" dirty="0" smtClean="0">
                <a:solidFill>
                  <a:schemeClr val="tx1"/>
                </a:solidFill>
                <a:latin typeface="+mn-lt"/>
                <a:ea typeface="+mn-ea"/>
                <a:cs typeface="+mn-cs"/>
              </a:rPr>
              <a:t> – «сердце», в этом случае «мудрость».</a:t>
            </a:r>
          </a:p>
          <a:p>
            <a:pPr algn="just">
              <a:buNone/>
            </a:pPr>
            <a:r>
              <a:rPr lang="ru-RU" sz="2000" dirty="0" smtClean="0">
                <a:solidFill>
                  <a:schemeClr val="tx1"/>
                </a:solidFill>
                <a:latin typeface="+mn-lt"/>
                <a:ea typeface="+mn-ea"/>
                <a:cs typeface="+mn-cs"/>
              </a:rPr>
              <a:t>Нехитрым сложением переведенных слов можно получить главную мысль: </a:t>
            </a:r>
            <a:r>
              <a:rPr lang="ru-RU" sz="2000" b="1" dirty="0" smtClean="0">
                <a:solidFill>
                  <a:schemeClr val="tx1"/>
                </a:solidFill>
                <a:latin typeface="+mn-lt"/>
                <a:ea typeface="+mn-ea"/>
                <a:cs typeface="+mn-cs"/>
              </a:rPr>
              <a:t>«О, драгоценность, в самом сердце бутона лотоса».</a:t>
            </a:r>
          </a:p>
          <a:p>
            <a:endParaRPr lang="ru-RU"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sz="2000" dirty="0" smtClean="0"/>
              <a:t/>
            </a:r>
            <a:br>
              <a:rPr lang="ru-RU" sz="2000" dirty="0" smtClean="0"/>
            </a:br>
            <a:r>
              <a:rPr lang="ru-RU" sz="2000" dirty="0" smtClean="0"/>
              <a:t/>
            </a:r>
            <a:br>
              <a:rPr lang="ru-RU" sz="2000" dirty="0" smtClean="0"/>
            </a:br>
            <a:r>
              <a:rPr lang="ru-RU" sz="2000" b="1" dirty="0" smtClean="0"/>
              <a:t>Существуют и другие толкования священной </a:t>
            </a:r>
            <a:r>
              <a:rPr lang="ru-RU" sz="2000" b="1" dirty="0" err="1" smtClean="0"/>
              <a:t>мантры</a:t>
            </a:r>
            <a:r>
              <a:rPr lang="ru-RU" sz="2000" b="1" dirty="0" smtClean="0"/>
              <a:t>:</a:t>
            </a:r>
            <a:r>
              <a:rPr lang="ru-RU" b="1" dirty="0" smtClean="0"/>
              <a:t/>
            </a:r>
            <a:br>
              <a:rPr lang="ru-RU" b="1" dirty="0" smtClean="0"/>
            </a:br>
            <a:endParaRPr lang="ru-RU" b="1" dirty="0"/>
          </a:p>
        </p:txBody>
      </p:sp>
      <p:sp>
        <p:nvSpPr>
          <p:cNvPr id="6" name="Содержимое 5"/>
          <p:cNvSpPr>
            <a:spLocks noGrp="1"/>
          </p:cNvSpPr>
          <p:nvPr>
            <p:ph sz="half" idx="1"/>
          </p:nvPr>
        </p:nvSpPr>
        <p:spPr/>
        <p:txBody>
          <a:bodyPr/>
          <a:lstStyle/>
          <a:p>
            <a:endParaRPr lang="ru-RU"/>
          </a:p>
        </p:txBody>
      </p:sp>
      <p:sp>
        <p:nvSpPr>
          <p:cNvPr id="7" name="Содержимое 6"/>
          <p:cNvSpPr>
            <a:spLocks noGrp="1"/>
          </p:cNvSpPr>
          <p:nvPr>
            <p:ph sz="half" idx="2"/>
          </p:nvPr>
        </p:nvSpPr>
        <p:spPr/>
        <p:txBody>
          <a:bodyPr/>
          <a:lstStyle/>
          <a:p>
            <a:r>
              <a:rPr lang="ru-RU" sz="2000" b="1" dirty="0" smtClean="0"/>
              <a:t>Все ценности цветут у меня, открытого сердцем;</a:t>
            </a:r>
          </a:p>
          <a:p>
            <a:endParaRPr lang="ru-RU" sz="2000" b="1" dirty="0" smtClean="0"/>
          </a:p>
          <a:p>
            <a:r>
              <a:rPr lang="ru-RU" sz="2000" b="1" dirty="0" smtClean="0"/>
              <a:t>Вселенная дарит процветание мне, у которого сердце открыто;</a:t>
            </a:r>
          </a:p>
          <a:p>
            <a:endParaRPr lang="ru-RU" sz="2000" b="1" dirty="0" smtClean="0"/>
          </a:p>
          <a:p>
            <a:r>
              <a:rPr lang="ru-RU" sz="2000" b="1" dirty="0" smtClean="0"/>
              <a:t>Абсолют во всех проявлениях приходит к тому, кто открыт душой;</a:t>
            </a:r>
          </a:p>
          <a:p>
            <a:endParaRPr lang="ru-RU" sz="2000" b="1" dirty="0" smtClean="0"/>
          </a:p>
          <a:p>
            <a:r>
              <a:rPr lang="ru-RU" sz="2000" b="1" dirty="0" smtClean="0"/>
              <a:t>Драгоценностью наполняется мое сердце.</a:t>
            </a:r>
          </a:p>
          <a:p>
            <a:endParaRPr lang="ru-RU" sz="2000" dirty="0"/>
          </a:p>
        </p:txBody>
      </p:sp>
      <p:pic>
        <p:nvPicPr>
          <p:cNvPr id="40962" name="Picture 2" descr="цветок"/>
          <p:cNvPicPr>
            <a:picLocks noChangeAspect="1" noChangeArrowheads="1"/>
          </p:cNvPicPr>
          <p:nvPr/>
        </p:nvPicPr>
        <p:blipFill>
          <a:blip r:embed="rId2" cstate="print"/>
          <a:srcRect/>
          <a:stretch>
            <a:fillRect/>
          </a:stretch>
        </p:blipFill>
        <p:spPr bwMode="auto">
          <a:xfrm>
            <a:off x="611560" y="1340768"/>
            <a:ext cx="3960440" cy="4968552"/>
          </a:xfrm>
          <a:prstGeom prst="rect">
            <a:avLst/>
          </a:prstGeom>
          <a:noFill/>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a:t>
            </a:r>
            <a:r>
              <a:rPr lang="ru-RU" b="1" dirty="0" err="1" smtClean="0"/>
              <a:t>Арья-Баала</a:t>
            </a:r>
            <a:r>
              <a:rPr lang="ru-RU" b="1" dirty="0" smtClean="0"/>
              <a:t> </a:t>
            </a:r>
            <a:r>
              <a:rPr lang="ru-RU" b="1" dirty="0" err="1" smtClean="0"/>
              <a:t>Ранжун</a:t>
            </a:r>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683568" y="1196752"/>
            <a:ext cx="7704856" cy="4401205"/>
          </a:xfrm>
          <a:prstGeom prst="rect">
            <a:avLst/>
          </a:prstGeom>
        </p:spPr>
        <p:txBody>
          <a:bodyPr wrap="square">
            <a:spAutoFit/>
          </a:bodyPr>
          <a:lstStyle/>
          <a:p>
            <a:r>
              <a:rPr lang="ru-RU" sz="2000" b="1" dirty="0" smtClean="0"/>
              <a:t>Буддийская святыня в </a:t>
            </a:r>
            <a:r>
              <a:rPr lang="ru-RU" sz="2000" b="1" dirty="0" err="1" smtClean="0"/>
              <a:t>Кяхтинском</a:t>
            </a:r>
            <a:r>
              <a:rPr lang="ru-RU" sz="2000" b="1" dirty="0" smtClean="0"/>
              <a:t> районе, в Мурочах, священная скала, известная </a:t>
            </a:r>
            <a:r>
              <a:rPr lang="ru-RU" sz="2000" b="1" dirty="0" err="1" smtClean="0"/>
              <a:t>самопроявленными</a:t>
            </a:r>
            <a:r>
              <a:rPr lang="ru-RU" sz="2000" b="1" dirty="0" smtClean="0"/>
              <a:t> слогами </a:t>
            </a:r>
            <a:r>
              <a:rPr lang="ru-RU" sz="2000" b="1" dirty="0" err="1" smtClean="0"/>
              <a:t>мантры</a:t>
            </a:r>
            <a:r>
              <a:rPr lang="ru-RU" sz="2000" b="1" dirty="0" smtClean="0"/>
              <a:t> </a:t>
            </a:r>
            <a:r>
              <a:rPr lang="ru-RU" sz="2000" b="1" dirty="0" err="1" smtClean="0"/>
              <a:t>Авалокитешвары</a:t>
            </a:r>
            <a:r>
              <a:rPr lang="ru-RU" sz="2000" b="1" dirty="0" smtClean="0"/>
              <a:t> в камне "Ом мани </a:t>
            </a:r>
            <a:r>
              <a:rPr lang="ru-RU" sz="2000" b="1" dirty="0" err="1" smtClean="0"/>
              <a:t>падме</a:t>
            </a:r>
            <a:r>
              <a:rPr lang="ru-RU" sz="2000" b="1" dirty="0" smtClean="0"/>
              <a:t> </a:t>
            </a:r>
            <a:r>
              <a:rPr lang="ru-RU" sz="2000" b="1" dirty="0" err="1" smtClean="0"/>
              <a:t>хум</a:t>
            </a:r>
            <a:r>
              <a:rPr lang="ru-RU" sz="2000" b="1" dirty="0" smtClean="0"/>
              <a:t>" (местность </a:t>
            </a:r>
            <a:r>
              <a:rPr lang="ru-RU" sz="2000" b="1" dirty="0" err="1" smtClean="0"/>
              <a:t>Арья-Баала</a:t>
            </a:r>
            <a:r>
              <a:rPr lang="ru-RU" sz="2000" b="1" dirty="0" smtClean="0"/>
              <a:t> </a:t>
            </a:r>
            <a:r>
              <a:rPr lang="ru-RU" sz="2000" b="1" dirty="0" err="1" smtClean="0"/>
              <a:t>Ранжун</a:t>
            </a:r>
            <a:r>
              <a:rPr lang="ru-RU" sz="2000" b="1" dirty="0" smtClean="0"/>
              <a:t>), очень почитаемая достопримечательность всеми буддистами, аналогичная наскальная надпись есть в Гималаях, стоит только задуматься - сама природа проявила главные буддийские </a:t>
            </a:r>
            <a:r>
              <a:rPr lang="ru-RU" sz="2000" b="1" dirty="0" err="1" smtClean="0"/>
              <a:t>мантры</a:t>
            </a:r>
            <a:r>
              <a:rPr lang="ru-RU" sz="2000" b="1" dirty="0" smtClean="0"/>
              <a:t>.</a:t>
            </a:r>
            <a:br>
              <a:rPr lang="ru-RU" sz="2000" b="1" dirty="0" smtClean="0"/>
            </a:br>
            <a:r>
              <a:rPr lang="ru-RU" sz="2000" b="1" dirty="0" smtClean="0"/>
              <a:t/>
            </a:r>
            <a:br>
              <a:rPr lang="ru-RU" sz="2000" b="1" dirty="0" smtClean="0"/>
            </a:br>
            <a:r>
              <a:rPr lang="ru-RU" sz="2000" b="1" dirty="0" smtClean="0"/>
              <a:t>Это </a:t>
            </a:r>
            <a:r>
              <a:rPr lang="ru-RU" sz="2000" b="1" dirty="0" err="1" smtClean="0"/>
              <a:t>мантра</a:t>
            </a:r>
            <a:r>
              <a:rPr lang="ru-RU" sz="2000" b="1" dirty="0" smtClean="0"/>
              <a:t> способствует спасению всех живых существ. По другой версии чтение этой </a:t>
            </a:r>
            <a:r>
              <a:rPr lang="ru-RU" sz="2000" b="1" dirty="0" err="1" smtClean="0"/>
              <a:t>мантры</a:t>
            </a:r>
            <a:r>
              <a:rPr lang="ru-RU" sz="2000" b="1" dirty="0" smtClean="0"/>
              <a:t> дарует процветание и изобилие. Скорее, как следствие того, что мы стремимся к духовному пробуждению, состраданию и любви ко всему живому, а нам в награду блага.</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r>
              <a:rPr lang="ru-RU" dirty="0" smtClean="0"/>
              <a:t>Священная скала</a:t>
            </a:r>
          </a:p>
        </p:txBody>
      </p:sp>
      <p:pic>
        <p:nvPicPr>
          <p:cNvPr id="14339" name="Содержимое 4" descr="http://mywildsiberia.ru/wp-content/uploads/2017/08/svshhennaya-skala-e1501599236699.jpg"/>
          <p:cNvPicPr>
            <a:picLocks noGrp="1"/>
          </p:cNvPicPr>
          <p:nvPr>
            <p:ph idx="1"/>
          </p:nvPr>
        </p:nvPicPr>
        <p:blipFill>
          <a:blip r:embed="rId2" cstate="print"/>
          <a:srcRect/>
          <a:stretch>
            <a:fillRect/>
          </a:stretch>
        </p:blipFill>
        <p:spPr>
          <a:xfrm>
            <a:off x="539750" y="1340769"/>
            <a:ext cx="3744218" cy="4896520"/>
          </a:xfrm>
        </p:spPr>
      </p:pic>
      <p:sp>
        <p:nvSpPr>
          <p:cNvPr id="14340" name="Прямоугольник 5"/>
          <p:cNvSpPr>
            <a:spLocks noChangeArrowheads="1"/>
          </p:cNvSpPr>
          <p:nvPr/>
        </p:nvSpPr>
        <p:spPr bwMode="auto">
          <a:xfrm>
            <a:off x="4356100" y="1484313"/>
            <a:ext cx="4032250" cy="4524315"/>
          </a:xfrm>
          <a:prstGeom prst="rect">
            <a:avLst/>
          </a:prstGeom>
          <a:noFill/>
          <a:ln w="9525">
            <a:noFill/>
            <a:miter lim="800000"/>
            <a:headEnd/>
            <a:tailEnd/>
          </a:ln>
        </p:spPr>
        <p:txBody>
          <a:bodyPr>
            <a:spAutoFit/>
          </a:bodyPr>
          <a:lstStyle/>
          <a:p>
            <a:r>
              <a:rPr lang="ru-RU" dirty="0"/>
              <a:t>"</a:t>
            </a:r>
            <a:r>
              <a:rPr lang="ru-RU" sz="2400" b="1" dirty="0"/>
              <a:t>Ом мани </a:t>
            </a:r>
            <a:r>
              <a:rPr lang="ru-RU" sz="2400" b="1" dirty="0" err="1"/>
              <a:t>падме</a:t>
            </a:r>
            <a:r>
              <a:rPr lang="ru-RU" sz="2400" b="1" dirty="0"/>
              <a:t> </a:t>
            </a:r>
            <a:r>
              <a:rPr lang="ru-RU" sz="2400" b="1" dirty="0" err="1"/>
              <a:t>хум</a:t>
            </a:r>
            <a:r>
              <a:rPr lang="ru-RU" sz="2400" b="1" dirty="0"/>
              <a:t>".</a:t>
            </a:r>
          </a:p>
          <a:p>
            <a:r>
              <a:rPr lang="ru-RU" sz="2400" b="1" dirty="0"/>
              <a:t> </a:t>
            </a:r>
            <a:r>
              <a:rPr lang="ru-RU" sz="2400" b="1" dirty="0" err="1"/>
              <a:t>Мантра</a:t>
            </a:r>
            <a:r>
              <a:rPr lang="ru-RU" sz="2400" b="1" dirty="0"/>
              <a:t>, олицетворяющая собой чистоту тела, речи и ума Будды,  чудесным образом проступила на священной скале в близ села Мурочи. Впервые она была обнаружена более 200 лет назад первым </a:t>
            </a:r>
            <a:r>
              <a:rPr lang="ru-RU" sz="2400" b="1" dirty="0" err="1"/>
              <a:t>хамбо-ламой</a:t>
            </a:r>
            <a:r>
              <a:rPr lang="ru-RU" sz="2400" b="1" dirty="0"/>
              <a:t> Дамбой  </a:t>
            </a:r>
            <a:r>
              <a:rPr lang="ru-RU" sz="2400" b="1" dirty="0" err="1"/>
              <a:t>Заяевым</a:t>
            </a:r>
            <a:r>
              <a:rPr lang="ru-RU" sz="2400" b="1" dirty="0"/>
              <a:t>.</a:t>
            </a: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4" name="Содержимое 3" descr="Фото дня: Сакральная Бурятия, Кяхтинский район">
            <a:hlinkClick r:id="rId2"/>
          </p:cNvPr>
          <p:cNvPicPr>
            <a:picLocks noGrp="1"/>
          </p:cNvPicPr>
          <p:nvPr>
            <p:ph idx="1"/>
          </p:nvPr>
        </p:nvPicPr>
        <p:blipFill>
          <a:blip r:embed="rId3" cstate="print"/>
          <a:srcRect/>
          <a:stretch>
            <a:fillRect/>
          </a:stretch>
        </p:blipFill>
        <p:spPr>
          <a:xfrm>
            <a:off x="539750" y="549275"/>
            <a:ext cx="7993063" cy="5576888"/>
          </a:xfrm>
        </p:spPr>
      </p:pic>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endParaRPr lang="ru-RU" smtClean="0"/>
          </a:p>
        </p:txBody>
      </p:sp>
      <p:pic>
        <p:nvPicPr>
          <p:cNvPr id="12291" name="Содержимое 4" descr="http://mywildsiberia.ru/wp-content/uploads/2017/08/Ranzhun-e1501598946120.jpg"/>
          <p:cNvPicPr>
            <a:picLocks noGrp="1"/>
          </p:cNvPicPr>
          <p:nvPr>
            <p:ph idx="1"/>
          </p:nvPr>
        </p:nvPicPr>
        <p:blipFill>
          <a:blip r:embed="rId2" cstate="print"/>
          <a:srcRect/>
          <a:stretch>
            <a:fillRect/>
          </a:stretch>
        </p:blipFill>
        <p:spPr>
          <a:xfrm>
            <a:off x="611560" y="620688"/>
            <a:ext cx="8064896" cy="5616624"/>
          </a:xfrm>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endParaRPr lang="ru-RU" smtClean="0"/>
          </a:p>
        </p:txBody>
      </p:sp>
      <p:pic>
        <p:nvPicPr>
          <p:cNvPr id="13315" name="Содержимое 4" descr="http://mywildsiberia.ru/wp-content/uploads/2017/08/SHHit-u-ranzhun-e1501599091892.jpg"/>
          <p:cNvPicPr>
            <a:picLocks noGrp="1"/>
          </p:cNvPicPr>
          <p:nvPr>
            <p:ph idx="1"/>
          </p:nvPr>
        </p:nvPicPr>
        <p:blipFill>
          <a:blip r:embed="rId2" cstate="print"/>
          <a:srcRect/>
          <a:stretch>
            <a:fillRect/>
          </a:stretch>
        </p:blipFill>
        <p:spPr>
          <a:xfrm>
            <a:off x="611560" y="620688"/>
            <a:ext cx="7920880" cy="5616623"/>
          </a:xfrm>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p:txBody>
          <a:bodyPr/>
          <a:lstStyle/>
          <a:p>
            <a:endParaRPr lang="ru-RU" smtClean="0"/>
          </a:p>
        </p:txBody>
      </p:sp>
      <p:sp>
        <p:nvSpPr>
          <p:cNvPr id="28675" name="Содержимое 2"/>
          <p:cNvSpPr>
            <a:spLocks noGrp="1"/>
          </p:cNvSpPr>
          <p:nvPr>
            <p:ph idx="1"/>
          </p:nvPr>
        </p:nvSpPr>
        <p:spPr>
          <a:xfrm>
            <a:off x="395288" y="1412875"/>
            <a:ext cx="8229600" cy="4525963"/>
          </a:xfrm>
        </p:spPr>
        <p:txBody>
          <a:bodyPr/>
          <a:lstStyle/>
          <a:p>
            <a:endParaRPr lang="ru-RU" smtClean="0"/>
          </a:p>
        </p:txBody>
      </p:sp>
      <p:sp>
        <p:nvSpPr>
          <p:cNvPr id="4" name="Прямоугольник 3"/>
          <p:cNvSpPr/>
          <p:nvPr/>
        </p:nvSpPr>
        <p:spPr>
          <a:xfrm>
            <a:off x="611560" y="2780928"/>
            <a:ext cx="7875297" cy="923330"/>
          </a:xfrm>
          <a:prstGeom prst="rect">
            <a:avLst/>
          </a:prstGeom>
          <a:noFill/>
          <a:effectLst>
            <a:outerShdw blurRad="50800" dist="38100" dir="5400000" algn="t" rotWithShape="0">
              <a:prstClr val="black">
                <a:alpha val="40000"/>
              </a:prstClr>
            </a:outerShdw>
          </a:effectLst>
        </p:spPr>
        <p:txBody>
          <a:bodyPr wrap="none">
            <a:spAutoFit/>
          </a:bodyPr>
          <a:lstStyle/>
          <a:p>
            <a:pPr algn="ctr">
              <a:defRPr/>
            </a:pP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внимание!</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95288" y="188913"/>
            <a:ext cx="8229600" cy="981075"/>
          </a:xfrm>
        </p:spPr>
        <p:txBody>
          <a:bodyPr/>
          <a:lstStyle/>
          <a:p>
            <a:pPr eaLnBrk="1" hangingPunct="1"/>
            <a:endParaRPr lang="ru-RU" smtClean="0">
              <a:solidFill>
                <a:schemeClr val="tx1"/>
              </a:solidFill>
            </a:endParaRPr>
          </a:p>
        </p:txBody>
      </p:sp>
      <p:sp>
        <p:nvSpPr>
          <p:cNvPr id="106499" name="Rectangle 3"/>
          <p:cNvSpPr>
            <a:spLocks noGrp="1" noChangeArrowheads="1"/>
          </p:cNvSpPr>
          <p:nvPr>
            <p:ph type="body" idx="1"/>
          </p:nvPr>
        </p:nvSpPr>
        <p:spPr>
          <a:xfrm>
            <a:off x="395288" y="1557338"/>
            <a:ext cx="8229600" cy="4525962"/>
          </a:xfrm>
        </p:spPr>
        <p:txBody>
          <a:bodyPr/>
          <a:lstStyle/>
          <a:p>
            <a:pPr eaLnBrk="1" hangingPunct="1">
              <a:buFontTx/>
              <a:buNone/>
              <a:defRPr/>
            </a:pPr>
            <a:r>
              <a:rPr lang="ru-RU" i="1" dirty="0" smtClean="0">
                <a:effectLst>
                  <a:outerShdw blurRad="38100" dist="38100" dir="2700000" algn="tl">
                    <a:srgbClr val="000000">
                      <a:alpha val="43137"/>
                    </a:srgbClr>
                  </a:outerShdw>
                </a:effectLst>
                <a:latin typeface="Bookman Old Style" pitchFamily="18" charset="0"/>
              </a:rPr>
              <a:t>   «Весь  Дальний Восток  обязан   Индии  буддизмом,   который   способствовал  формированию своеобразных культур  Китая, Кореи, Японии и Тибета».</a:t>
            </a:r>
          </a:p>
          <a:p>
            <a:pPr eaLnBrk="1" hangingPunct="1">
              <a:buFontTx/>
              <a:buNone/>
              <a:defRPr/>
            </a:pPr>
            <a:endParaRPr lang="ru-RU" i="1" dirty="0" smtClean="0">
              <a:effectLst>
                <a:outerShdw blurRad="38100" dist="38100" dir="2700000" algn="tl">
                  <a:srgbClr val="000000">
                    <a:alpha val="43137"/>
                  </a:srgbClr>
                </a:outerShdw>
              </a:effectLst>
              <a:latin typeface="Bookman Old Style" pitchFamily="18" charset="0"/>
            </a:endParaRPr>
          </a:p>
          <a:p>
            <a:pPr eaLnBrk="1" hangingPunct="1">
              <a:buFontTx/>
              <a:buNone/>
              <a:defRPr/>
            </a:pPr>
            <a:r>
              <a:rPr lang="ru-RU" dirty="0" smtClean="0"/>
              <a:t>                                           </a:t>
            </a:r>
            <a:r>
              <a:rPr lang="ru-RU" i="1" dirty="0" smtClean="0">
                <a:latin typeface="Book Antiqua" pitchFamily="18" charset="0"/>
              </a:rPr>
              <a:t>В.С.  Поликарпов</a:t>
            </a:r>
            <a:endParaRPr lang="ru-RU" i="1" dirty="0" smtClean="0">
              <a:effectLst>
                <a:outerShdw blurRad="38100" dist="38100" dir="2700000" algn="tl">
                  <a:srgbClr val="000000">
                    <a:alpha val="43137"/>
                  </a:srgbClr>
                </a:outerShdw>
              </a:effectLst>
              <a:latin typeface="Book Antiqua" pitchFamily="18" charset="0"/>
            </a:endParaRPr>
          </a:p>
          <a:p>
            <a:pPr eaLnBrk="1" hangingPunct="1">
              <a:buFontTx/>
              <a:buNone/>
              <a:defRPr/>
            </a:pPr>
            <a:endParaRPr lang="ru-RU" i="1" dirty="0" smtClean="0">
              <a:effectLst>
                <a:outerShdw blurRad="38100" dist="38100" dir="2700000" algn="tl">
                  <a:srgbClr val="000000">
                    <a:alpha val="43137"/>
                  </a:srgbClr>
                </a:outerShdw>
              </a:effectLst>
              <a:latin typeface="Bookman Old Style" pitchFamily="18"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6499">
                                            <p:txEl>
                                              <p:pRg st="0" end="0"/>
                                            </p:txEl>
                                          </p:spTgt>
                                        </p:tgtEl>
                                        <p:attrNameLst>
                                          <p:attrName>style.visibility</p:attrName>
                                        </p:attrNameLst>
                                      </p:cBhvr>
                                      <p:to>
                                        <p:strVal val="visible"/>
                                      </p:to>
                                    </p:set>
                                    <p:anim calcmode="discrete" valueType="clr">
                                      <p:cBhvr override="childStyle">
                                        <p:cTn id="7" dur="80"/>
                                        <p:tgtEl>
                                          <p:spTgt spid="10649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649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06499">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06499">
                                            <p:txEl>
                                              <p:pRg st="2" end="2"/>
                                            </p:txEl>
                                          </p:spTgt>
                                        </p:tgtEl>
                                        <p:attrNameLst>
                                          <p:attrName>style.visibility</p:attrName>
                                        </p:attrNameLst>
                                      </p:cBhvr>
                                      <p:to>
                                        <p:strVal val="visible"/>
                                      </p:to>
                                    </p:set>
                                    <p:anim calcmode="discrete" valueType="clr">
                                      <p:cBhvr override="childStyle">
                                        <p:cTn id="14" dur="80"/>
                                        <p:tgtEl>
                                          <p:spTgt spid="10649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06499">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106499">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r>
              <a:rPr lang="ru-RU" sz="2800" b="1" smtClean="0"/>
              <a:t/>
            </a:r>
            <a:br>
              <a:rPr lang="ru-RU" sz="2800" b="1" smtClean="0"/>
            </a:br>
            <a:r>
              <a:rPr lang="ru-RU" sz="2800" b="1" smtClean="0"/>
              <a:t/>
            </a:r>
            <a:br>
              <a:rPr lang="ru-RU" sz="2800" b="1" smtClean="0"/>
            </a:br>
            <a:r>
              <a:rPr lang="ru-RU" sz="2800" b="1" smtClean="0"/>
              <a:t>Цонгольский дацан "Балдан Брэйбун"</a:t>
            </a:r>
            <a:r>
              <a:rPr lang="ru-RU" smtClean="0"/>
              <a:t/>
            </a:r>
            <a:br>
              <a:rPr lang="ru-RU" smtClean="0"/>
            </a:br>
            <a:endParaRPr lang="ru-RU" smtClean="0"/>
          </a:p>
        </p:txBody>
      </p:sp>
      <p:pic>
        <p:nvPicPr>
          <p:cNvPr id="4099" name="Содержимое 3" descr="http://irkipedia.ru/sites/default/files/styles/thumb_lenta/public/a94cadf7eb6343d7fab24777aff91999.jpg?itok=nA-LH6m6">
            <a:hlinkClick r:id="rId2" tooltip="&quot;&quot;"/>
          </p:cNvPr>
          <p:cNvPicPr>
            <a:picLocks noGrp="1"/>
          </p:cNvPicPr>
          <p:nvPr>
            <p:ph idx="1"/>
          </p:nvPr>
        </p:nvPicPr>
        <p:blipFill>
          <a:blip r:embed="rId3" cstate="print"/>
          <a:srcRect/>
          <a:stretch>
            <a:fillRect/>
          </a:stretch>
        </p:blipFill>
        <p:spPr>
          <a:xfrm>
            <a:off x="755650" y="1268413"/>
            <a:ext cx="7632700" cy="4824412"/>
          </a:xfrm>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Цонгольский дацан «Балдан Брэйбун» - это первый стационарный буддийский монастырь, официально разрешенный губернской администрацией. Это старейший и первый по важности центр буддизма в Западном Забайкалье, расположен на территории современного Кяхтинского района Республики Бурятия.</a:t>
            </a:r>
            <a:r>
              <a:rPr lang="ru-RU" sz="1000" smtClean="0"/>
              <a:t/>
            </a:r>
            <a:br>
              <a:rPr lang="ru-RU" sz="1000" smtClean="0"/>
            </a:br>
            <a:endParaRPr lang="ru-RU" sz="1000" smtClean="0"/>
          </a:p>
        </p:txBody>
      </p:sp>
      <p:pic>
        <p:nvPicPr>
          <p:cNvPr id="5123" name="Содержимое 3" descr="http://irkipedia.ru/sites/default/files/styles/thumb_lenta/public/9de45638cc74c61c9b8611ca65314f87.jpg?itok=WqYfwqYY">
            <a:hlinkClick r:id="rId2" tooltip="&quot;&quot;"/>
          </p:cNvPr>
          <p:cNvPicPr>
            <a:picLocks noGrp="1"/>
          </p:cNvPicPr>
          <p:nvPr>
            <p:ph idx="1"/>
          </p:nvPr>
        </p:nvPicPr>
        <p:blipFill>
          <a:blip r:embed="rId3" cstate="print"/>
          <a:srcRect/>
          <a:stretch>
            <a:fillRect/>
          </a:stretch>
        </p:blipFill>
        <p:spPr>
          <a:xfrm>
            <a:off x="684213" y="2492375"/>
            <a:ext cx="7848600" cy="3600450"/>
          </a:xfrm>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57200" y="274638"/>
            <a:ext cx="8229600" cy="922337"/>
          </a:xfrm>
        </p:spPr>
        <p:txBody>
          <a:bodyPr/>
          <a:lstStyle/>
          <a:p>
            <a:r>
              <a:rPr lang="ru-RU" sz="3600" b="1" smtClean="0"/>
              <a:t>История возникновения дацана</a:t>
            </a:r>
          </a:p>
        </p:txBody>
      </p:sp>
      <p:sp>
        <p:nvSpPr>
          <p:cNvPr id="6147" name="Содержимое 2"/>
          <p:cNvSpPr>
            <a:spLocks noGrp="1"/>
          </p:cNvSpPr>
          <p:nvPr>
            <p:ph idx="1"/>
          </p:nvPr>
        </p:nvSpPr>
        <p:spPr>
          <a:xfrm>
            <a:off x="457200" y="1125538"/>
            <a:ext cx="8229600" cy="5000625"/>
          </a:xfrm>
        </p:spPr>
        <p:txBody>
          <a:bodyPr/>
          <a:lstStyle/>
          <a:p>
            <a:r>
              <a:rPr lang="ru-RU" sz="1200" smtClean="0"/>
              <a:t>В середине XVIII в., по одним источникам - в 1738 г., по - другим - в 1741 г., в местности Хилгантуй сначала установили огромную войлочную юрту, в которой стали проводится первые буддийские службы.</a:t>
            </a:r>
          </a:p>
          <a:p>
            <a:r>
              <a:rPr lang="ru-RU" sz="1200" smtClean="0"/>
              <a:t>История Цонгольского дацана тесно связана с именем Дамбы-Доржая Заяева - первого бурятского ученого-монаха, получившего полное классическое буддийское образование в крупнейшем буддийском монастыре-унивеситете "Балдан Брэйбунлинг" в Тибете, и полномочия распространять Дхарму лично от Далай ламы.</a:t>
            </a:r>
          </a:p>
          <a:p>
            <a:r>
              <a:rPr lang="ru-RU" sz="1200" smtClean="0"/>
              <a:t>Дамба-Даржай Заяев, вернувшись на родину, приложил немало усилий для распространения буддизма в Ара-Монгол, постепенно добиваясь разрешения на легальную деятельность дацанов у российских властей.</a:t>
            </a:r>
          </a:p>
          <a:p>
            <a:r>
              <a:rPr lang="ru-RU" sz="1200" smtClean="0"/>
              <a:t>В 1741 г. он смог добиться аудиенции императрицы Елизаветы Петровны, которая благосклонно отнеслась к его просьбе разрешить сводобно распространять буддизм среди бурятских племен. В том же году Елизавета Петровна узаконила 10 имевшихся дацанов и 150 лам  и хувараков, находившихся при них. С них были сняты повинности и налоги. Им разрешалось обучать буддизму местных кочевников. Это был первый важный шаг на пути признания буддизма в России.</a:t>
            </a:r>
          </a:p>
          <a:p>
            <a:r>
              <a:rPr lang="ru-RU" sz="1200" smtClean="0"/>
              <a:t>Следующим шагом, который замыслил Лама Заяев, было создание большого монастырско-университетского комплекса, дацана, какие существовали в Монголии и Тибете, который стал бы центром развития буддизма у бурят.</a:t>
            </a:r>
          </a:p>
          <a:p>
            <a:r>
              <a:rPr lang="ru-RU" sz="1200" smtClean="0"/>
              <a:t>5 марта 1741 г. с разрешения коллегии иностранных дел первый войлочный Хилгантуйский, или иначе Цонгольский дацан был установлен "главной за Байкалом кумирней".  В 1746 г. на берегу Чикоя был построен деревянный дацан, а его первым настоятелем был утвержден лама из тибетского монастыря Чжонэ - Агван-Пунцок.</a:t>
            </a:r>
          </a:p>
          <a:p>
            <a:r>
              <a:rPr lang="ru-RU" sz="1200" smtClean="0"/>
              <a:t>По данным "Путевых заметок", "в 1753 г., все, и ламы, и миряне, обратились к вышестоящим властям с просьбой назначить Дамбу-Даржая Заяева настоятелем-ширетуем монастыря, на что через контору селенгинского воеводы был получен приказ о назначении его ширетуем. Тем самым было положено начало назначения бурятских ширетуев". </a:t>
            </a:r>
          </a:p>
          <a:p>
            <a:endParaRPr lang="ru-RU" sz="1200" smtClean="0"/>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457200" y="274638"/>
            <a:ext cx="8229600" cy="201612"/>
          </a:xfrm>
        </p:spPr>
        <p:txBody>
          <a:bodyPr/>
          <a:lstStyle/>
          <a:p>
            <a:endParaRPr lang="ru-RU" smtClean="0"/>
          </a:p>
        </p:txBody>
      </p:sp>
      <p:sp>
        <p:nvSpPr>
          <p:cNvPr id="3" name="Содержимое 2"/>
          <p:cNvSpPr>
            <a:spLocks noGrp="1"/>
          </p:cNvSpPr>
          <p:nvPr>
            <p:ph idx="1"/>
          </p:nvPr>
        </p:nvSpPr>
        <p:spPr>
          <a:xfrm>
            <a:off x="457200" y="620713"/>
            <a:ext cx="8229600" cy="5505450"/>
          </a:xfrm>
        </p:spPr>
        <p:txBody>
          <a:bodyPr/>
          <a:lstStyle/>
          <a:p>
            <a:pPr>
              <a:defRPr/>
            </a:pPr>
            <a:r>
              <a:rPr lang="ru-RU" sz="1200" dirty="0" smtClean="0">
                <a:effectLst>
                  <a:outerShdw blurRad="38100" dist="38100" dir="2700000" algn="tl">
                    <a:srgbClr val="000000">
                      <a:alpha val="43137"/>
                    </a:srgbClr>
                  </a:outerShdw>
                </a:effectLst>
              </a:rPr>
              <a:t>Император Петр III, внук Петра I, за свое недолгое правление создал целый ряд важных и передовых для России того времени законов. В их числе он объявил свободу вероисповедания для всех своих подданных: "пусть они молятся, кому хотят, но - не иметь их в поругании или в проклятии". После того как число </a:t>
            </a:r>
            <a:r>
              <a:rPr lang="ru-RU" sz="1200" dirty="0" err="1" smtClean="0">
                <a:effectLst>
                  <a:outerShdw blurRad="38100" dist="38100" dir="2700000" algn="tl">
                    <a:srgbClr val="000000">
                      <a:alpha val="43137"/>
                    </a:srgbClr>
                  </a:outerShdw>
                </a:effectLst>
              </a:rPr>
              <a:t>хувараков</a:t>
            </a:r>
            <a:r>
              <a:rPr lang="ru-RU" sz="1200" dirty="0" smtClean="0">
                <a:effectLst>
                  <a:outerShdw blurRad="38100" dist="38100" dir="2700000" algn="tl">
                    <a:srgbClr val="000000">
                      <a:alpha val="43137"/>
                    </a:srgbClr>
                  </a:outerShdw>
                </a:effectLst>
              </a:rPr>
              <a:t> и монастырей в Бурятии увеличилось, в 1755 г. Его Высочество Петр III издал указ о том, чтобы все дацаны возглавлялись </a:t>
            </a:r>
            <a:r>
              <a:rPr lang="ru-RU" sz="1200" dirty="0" err="1" smtClean="0">
                <a:effectLst>
                  <a:outerShdw blurRad="38100" dist="38100" dir="2700000" algn="tl">
                    <a:srgbClr val="000000">
                      <a:alpha val="43137"/>
                    </a:srgbClr>
                  </a:outerShdw>
                </a:effectLst>
              </a:rPr>
              <a:t>ширетуем</a:t>
            </a:r>
            <a:r>
              <a:rPr lang="ru-RU" sz="1200" dirty="0" smtClean="0">
                <a:effectLst>
                  <a:outerShdw blurRad="38100" dist="38100" dir="2700000" algn="tl">
                    <a:srgbClr val="000000">
                      <a:alpha val="43137"/>
                    </a:srgbClr>
                  </a:outerShdw>
                </a:effectLst>
              </a:rPr>
              <a:t> [и] </a:t>
            </a:r>
            <a:r>
              <a:rPr lang="ru-RU" sz="1200" dirty="0" err="1" smtClean="0">
                <a:effectLst>
                  <a:outerShdw blurRad="38100" dist="38100" dir="2700000" algn="tl">
                    <a:srgbClr val="000000">
                      <a:alpha val="43137"/>
                    </a:srgbClr>
                  </a:outerShdw>
                </a:effectLst>
              </a:rPr>
              <a:t>цорджи</a:t>
            </a:r>
            <a:r>
              <a:rPr lang="ru-RU" sz="1200" dirty="0" smtClean="0">
                <a:effectLst>
                  <a:outerShdw blurRad="38100" dist="38100" dir="2700000" algn="tl">
                    <a:srgbClr val="000000">
                      <a:alpha val="43137"/>
                    </a:srgbClr>
                  </a:outerShdw>
                </a:effectLst>
              </a:rPr>
              <a:t>. В 1758 г. через канцелярию </a:t>
            </a:r>
            <a:r>
              <a:rPr lang="ru-RU" sz="1200" dirty="0" err="1" smtClean="0">
                <a:effectLst>
                  <a:outerShdw blurRad="38100" dist="38100" dir="2700000" algn="tl">
                    <a:srgbClr val="000000">
                      <a:alpha val="43137"/>
                    </a:srgbClr>
                  </a:outerShdw>
                </a:effectLst>
              </a:rPr>
              <a:t>селенгинского</a:t>
            </a:r>
            <a:r>
              <a:rPr lang="ru-RU" sz="1200" dirty="0" smtClean="0">
                <a:effectLst>
                  <a:outerShdw blurRad="38100" dist="38100" dir="2700000" algn="tl">
                    <a:srgbClr val="000000">
                      <a:alpha val="43137"/>
                    </a:srgbClr>
                  </a:outerShdw>
                </a:effectLst>
              </a:rPr>
              <a:t> воеводы было отправлено прошение о строительстве дацана, на которое был получен ответ Его Высочества, разрешающий возведение храма. Это был первый указ, разрешающий строительство дацанов в Бурятии. Дацан построили в местности </a:t>
            </a:r>
            <a:r>
              <a:rPr lang="ru-RU" sz="1200" dirty="0" err="1" smtClean="0">
                <a:effectLst>
                  <a:outerShdw blurRad="38100" dist="38100" dir="2700000" algn="tl">
                    <a:srgbClr val="000000">
                      <a:alpha val="43137"/>
                    </a:srgbClr>
                  </a:outerShdw>
                </a:effectLst>
              </a:rPr>
              <a:t>Хилагантуй</a:t>
            </a:r>
            <a:r>
              <a:rPr lang="ru-RU" sz="1200" dirty="0" smtClean="0">
                <a:effectLst>
                  <a:outerShdw blurRad="38100" dist="38100" dir="2700000" algn="tl">
                    <a:srgbClr val="000000">
                      <a:alpha val="43137"/>
                    </a:srgbClr>
                  </a:outerShdw>
                </a:effectLst>
              </a:rPr>
              <a:t>.</a:t>
            </a:r>
          </a:p>
          <a:p>
            <a:pPr>
              <a:defRPr/>
            </a:pPr>
            <a:r>
              <a:rPr lang="ru-RU" sz="1200" dirty="0" smtClean="0">
                <a:effectLst>
                  <a:outerShdw blurRad="38100" dist="38100" dir="2700000" algn="tl">
                    <a:srgbClr val="000000">
                      <a:alpha val="43137"/>
                    </a:srgbClr>
                  </a:outerShdw>
                </a:effectLst>
              </a:rPr>
              <a:t>Дамба </a:t>
            </a:r>
            <a:r>
              <a:rPr lang="ru-RU" sz="1200" dirty="0" err="1" smtClean="0">
                <a:effectLst>
                  <a:outerShdw blurRad="38100" dist="38100" dir="2700000" algn="tl">
                    <a:srgbClr val="000000">
                      <a:alpha val="43137"/>
                    </a:srgbClr>
                  </a:outerShdw>
                </a:effectLst>
              </a:rPr>
              <a:t>Доржи</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Заяев</a:t>
            </a:r>
            <a:r>
              <a:rPr lang="ru-RU" sz="1200" dirty="0" smtClean="0">
                <a:effectLst>
                  <a:outerShdw blurRad="38100" dist="38100" dir="2700000" algn="tl">
                    <a:srgbClr val="000000">
                      <a:alpha val="43137"/>
                    </a:srgbClr>
                  </a:outerShdw>
                </a:effectLst>
              </a:rPr>
              <a:t>, став настоятелем дацана, составил Устав, регламентировавший жизнь в монастыре, по примеру </a:t>
            </a:r>
            <a:r>
              <a:rPr lang="ru-RU" sz="1200" dirty="0" err="1" smtClean="0">
                <a:effectLst>
                  <a:outerShdw blurRad="38100" dist="38100" dir="2700000" algn="tl">
                    <a:srgbClr val="000000">
                      <a:alpha val="43137"/>
                    </a:srgbClr>
                  </a:outerShdw>
                </a:effectLst>
              </a:rPr>
              <a:t>Гоман</a:t>
            </a:r>
            <a:r>
              <a:rPr lang="ru-RU" sz="1200" dirty="0" smtClean="0">
                <a:effectLst>
                  <a:outerShdw blurRad="38100" dist="38100" dir="2700000" algn="tl">
                    <a:srgbClr val="000000">
                      <a:alpha val="43137"/>
                    </a:srgbClr>
                  </a:outerShdw>
                </a:effectLst>
              </a:rPr>
              <a:t> дацана в Тибете. В 1758 г. в </a:t>
            </a:r>
            <a:r>
              <a:rPr lang="ru-RU" sz="1200" dirty="0" err="1" smtClean="0">
                <a:effectLst>
                  <a:outerShdw blurRad="38100" dist="38100" dir="2700000" algn="tl">
                    <a:srgbClr val="000000">
                      <a:alpha val="43137"/>
                    </a:srgbClr>
                  </a:outerShdw>
                </a:effectLst>
              </a:rPr>
              <a:t>Цонгольском</a:t>
            </a:r>
            <a:r>
              <a:rPr lang="ru-RU" sz="1200" dirty="0" smtClean="0">
                <a:effectLst>
                  <a:outerShdw blurRad="38100" dist="38100" dir="2700000" algn="tl">
                    <a:srgbClr val="000000">
                      <a:alpha val="43137"/>
                    </a:srgbClr>
                  </a:outerShdw>
                </a:effectLst>
              </a:rPr>
              <a:t> дацане был построен деревянный главный храм </a:t>
            </a:r>
            <a:r>
              <a:rPr lang="ru-RU" sz="1200" dirty="0" err="1" smtClean="0">
                <a:effectLst>
                  <a:outerShdw blurRad="38100" dist="38100" dir="2700000" algn="tl">
                    <a:srgbClr val="000000">
                      <a:alpha val="43137"/>
                    </a:srgbClr>
                  </a:outerShdw>
                </a:effectLst>
              </a:rPr>
              <a:t>Цогчен-дуган</a:t>
            </a:r>
            <a:r>
              <a:rPr lang="ru-RU" sz="1200" dirty="0" smtClean="0">
                <a:effectLst>
                  <a:outerShdw blurRad="38100" dist="38100" dir="2700000" algn="tl">
                    <a:srgbClr val="000000">
                      <a:alpha val="43137"/>
                    </a:srgbClr>
                  </a:outerShdw>
                </a:effectLst>
              </a:rPr>
              <a:t>, и шесть малых храмов - </a:t>
            </a:r>
            <a:r>
              <a:rPr lang="ru-RU" sz="1200" dirty="0" err="1" smtClean="0">
                <a:effectLst>
                  <a:outerShdw blurRad="38100" dist="38100" dir="2700000" algn="tl">
                    <a:srgbClr val="000000">
                      <a:alpha val="43137"/>
                    </a:srgbClr>
                  </a:outerShdw>
                </a:effectLst>
              </a:rPr>
              <a:t>сумэ</a:t>
            </a:r>
            <a:r>
              <a:rPr lang="ru-RU" sz="1200" dirty="0" smtClean="0">
                <a:effectLst>
                  <a:outerShdw blurRad="38100" dist="38100" dir="2700000" algn="tl">
                    <a:srgbClr val="000000">
                      <a:alpha val="43137"/>
                    </a:srgbClr>
                  </a:outerShdw>
                </a:effectLst>
              </a:rPr>
              <a:t>.</a:t>
            </a:r>
          </a:p>
          <a:p>
            <a:pPr>
              <a:defRPr/>
            </a:pPr>
            <a:r>
              <a:rPr lang="ru-RU" sz="1200" dirty="0" smtClean="0">
                <a:effectLst>
                  <a:outerShdw blurRad="38100" dist="38100" dir="2700000" algn="tl">
                    <a:srgbClr val="000000">
                      <a:alpha val="43137"/>
                    </a:srgbClr>
                  </a:outerShdw>
                </a:effectLst>
              </a:rPr>
              <a:t>Дацан возводился по проекту </a:t>
            </a:r>
            <a:r>
              <a:rPr lang="ru-RU" sz="1200" dirty="0" err="1" smtClean="0">
                <a:effectLst>
                  <a:outerShdw blurRad="38100" dist="38100" dir="2700000" algn="tl">
                    <a:srgbClr val="000000">
                      <a:alpha val="43137"/>
                    </a:srgbClr>
                  </a:outerShdw>
                </a:effectLst>
              </a:rPr>
              <a:t>Хамбо-ламы</a:t>
            </a:r>
            <a:r>
              <a:rPr lang="ru-RU" sz="1200" dirty="0" smtClean="0">
                <a:effectLst>
                  <a:outerShdw blurRad="38100" dist="38100" dir="2700000" algn="tl">
                    <a:srgbClr val="000000">
                      <a:alpha val="43137"/>
                    </a:srgbClr>
                  </a:outerShdw>
                </a:effectLst>
              </a:rPr>
              <a:t>, храмы расписывали бурятские мастера, а строили  русские плотники.</a:t>
            </a:r>
          </a:p>
          <a:p>
            <a:pPr>
              <a:defRPr/>
            </a:pPr>
            <a:r>
              <a:rPr lang="ru-RU" sz="1200" dirty="0" smtClean="0">
                <a:effectLst>
                  <a:outerShdw blurRad="38100" dist="38100" dir="2700000" algn="tl">
                    <a:srgbClr val="000000">
                      <a:alpha val="43137"/>
                    </a:srgbClr>
                  </a:outerShdw>
                </a:effectLst>
              </a:rPr>
              <a:t>В 1760 г. был заложен фундамент каменного храма.</a:t>
            </a:r>
          </a:p>
          <a:p>
            <a:pPr>
              <a:defRPr/>
            </a:pPr>
            <a:r>
              <a:rPr lang="ru-RU" sz="1200" dirty="0" smtClean="0">
                <a:effectLst>
                  <a:outerShdw blurRad="38100" dist="38100" dir="2700000" algn="tl">
                    <a:srgbClr val="000000">
                      <a:alpha val="43137"/>
                    </a:srgbClr>
                  </a:outerShdw>
                </a:effectLst>
              </a:rPr>
              <a:t>Он стал первым значительным </a:t>
            </a:r>
            <a:r>
              <a:rPr lang="ru-RU" sz="1200" dirty="0" err="1" smtClean="0">
                <a:effectLst>
                  <a:outerShdw blurRad="38100" dist="38100" dir="2700000" algn="tl">
                    <a:srgbClr val="000000">
                      <a:alpha val="43137"/>
                    </a:srgbClr>
                  </a:outerShdw>
                </a:effectLst>
              </a:rPr>
              <a:t>монастырско-университетским</a:t>
            </a:r>
            <a:r>
              <a:rPr lang="ru-RU" sz="1200" dirty="0" smtClean="0">
                <a:effectLst>
                  <a:outerShdw blurRad="38100" dist="38100" dir="2700000" algn="tl">
                    <a:srgbClr val="000000">
                      <a:alpha val="43137"/>
                    </a:srgbClr>
                  </a:outerShdw>
                </a:effectLst>
              </a:rPr>
              <a:t> комплексом, назывался в честь тибетского монастыря, где учился </a:t>
            </a:r>
            <a:r>
              <a:rPr lang="ru-RU" sz="1200" dirty="0" err="1" smtClean="0">
                <a:effectLst>
                  <a:outerShdw blurRad="38100" dist="38100" dir="2700000" algn="tl">
                    <a:srgbClr val="000000">
                      <a:alpha val="43137"/>
                    </a:srgbClr>
                  </a:outerShdw>
                </a:effectLst>
              </a:rPr>
              <a:t>Заяев</a:t>
            </a:r>
            <a:r>
              <a:rPr lang="ru-RU" sz="1200" dirty="0" smtClean="0">
                <a:effectLst>
                  <a:outerShdw blurRad="38100" dist="38100" dir="2700000" algn="tl">
                    <a:srgbClr val="000000">
                      <a:alpha val="43137"/>
                    </a:srgbClr>
                  </a:outerShdw>
                </a:effectLst>
              </a:rPr>
              <a:t> -  "</a:t>
            </a:r>
            <a:r>
              <a:rPr lang="ru-RU" sz="1200" dirty="0" err="1" smtClean="0">
                <a:effectLst>
                  <a:outerShdw blurRad="38100" dist="38100" dir="2700000" algn="tl">
                    <a:srgbClr val="000000">
                      <a:alpha val="43137"/>
                    </a:srgbClr>
                  </a:outerShdw>
                </a:effectLst>
              </a:rPr>
              <a:t>Балдан</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Брэйбунглинг</a:t>
            </a:r>
            <a:r>
              <a:rPr lang="ru-RU" sz="1200" dirty="0" smtClean="0">
                <a:effectLst>
                  <a:outerShdw blurRad="38100" dist="38100" dir="2700000" algn="tl">
                    <a:srgbClr val="000000">
                      <a:alpha val="43137"/>
                    </a:srgbClr>
                  </a:outerShdw>
                </a:effectLst>
              </a:rPr>
              <a:t>", и был известен в народе также как </a:t>
            </a:r>
            <a:r>
              <a:rPr lang="ru-RU" sz="1200" dirty="0" err="1" smtClean="0">
                <a:effectLst>
                  <a:outerShdw blurRad="38100" dist="38100" dir="2700000" algn="tl">
                    <a:srgbClr val="000000">
                      <a:alpha val="43137"/>
                    </a:srgbClr>
                  </a:outerShdw>
                </a:effectLst>
              </a:rPr>
              <a:t>Хилгантуйский</a:t>
            </a:r>
            <a:r>
              <a:rPr lang="ru-RU" sz="1200" dirty="0" smtClean="0">
                <a:effectLst>
                  <a:outerShdw blurRad="38100" dist="38100" dir="2700000" algn="tl">
                    <a:srgbClr val="000000">
                      <a:alpha val="43137"/>
                    </a:srgbClr>
                  </a:outerShdw>
                </a:effectLst>
              </a:rPr>
              <a:t> дацан, в соответствии с местностью </a:t>
            </a:r>
            <a:r>
              <a:rPr lang="ru-RU" sz="1200" dirty="0" err="1" smtClean="0">
                <a:effectLst>
                  <a:outerShdw blurRad="38100" dist="38100" dir="2700000" algn="tl">
                    <a:srgbClr val="000000">
                      <a:alpha val="43137"/>
                    </a:srgbClr>
                  </a:outerShdw>
                </a:effectLst>
              </a:rPr>
              <a:t>Хилгантуй</a:t>
            </a:r>
            <a:r>
              <a:rPr lang="ru-RU" sz="1200" dirty="0" smtClean="0">
                <a:effectLst>
                  <a:outerShdw blurRad="38100" dist="38100" dir="2700000" algn="tl">
                    <a:srgbClr val="000000">
                      <a:alpha val="43137"/>
                    </a:srgbClr>
                  </a:outerShdw>
                </a:effectLst>
              </a:rPr>
              <a:t>. Он стал первым крупным центром буддизма в бурятских степях.</a:t>
            </a:r>
          </a:p>
          <a:p>
            <a:pPr>
              <a:defRPr/>
            </a:pPr>
            <a:r>
              <a:rPr lang="ru-RU" sz="1200" dirty="0" smtClean="0">
                <a:effectLst>
                  <a:outerShdw blurRad="38100" dist="38100" dir="2700000" algn="tl">
                    <a:srgbClr val="000000">
                      <a:alpha val="43137"/>
                    </a:srgbClr>
                  </a:outerShdw>
                </a:effectLst>
              </a:rPr>
              <a:t>Строительство нового храма было завершено на пятьдесят шестом году жизни святого ламы </a:t>
            </a:r>
            <a:r>
              <a:rPr lang="ru-RU" sz="1200" dirty="0" err="1" smtClean="0">
                <a:effectLst>
                  <a:outerShdw blurRad="38100" dist="38100" dir="2700000" algn="tl">
                    <a:srgbClr val="000000">
                      <a:alpha val="43137"/>
                    </a:srgbClr>
                  </a:outerShdw>
                </a:effectLst>
              </a:rPr>
              <a:t>Заяева</a:t>
            </a:r>
            <a:r>
              <a:rPr lang="ru-RU" sz="1200" dirty="0" smtClean="0">
                <a:effectLst>
                  <a:outerShdw blurRad="38100" dist="38100" dir="2700000" algn="tl">
                    <a:srgbClr val="000000">
                      <a:alpha val="43137"/>
                    </a:srgbClr>
                  </a:outerShdw>
                </a:effectLst>
              </a:rPr>
              <a:t> (1766 г.). 15-го числа шестого месяца того года было совершено освящение храма и пожаловано ему имя </a:t>
            </a:r>
            <a:r>
              <a:rPr lang="ru-RU" sz="1200" dirty="0" err="1" smtClean="0">
                <a:effectLst>
                  <a:outerShdw blurRad="38100" dist="38100" dir="2700000" algn="tl">
                    <a:srgbClr val="000000">
                      <a:alpha val="43137"/>
                    </a:srgbClr>
                  </a:outerShdw>
                </a:effectLst>
              </a:rPr>
              <a:t>Балдан</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Брайбунг-линг</a:t>
            </a:r>
            <a:r>
              <a:rPr lang="ru-RU" sz="1200" dirty="0" smtClean="0">
                <a:effectLst>
                  <a:outerShdw blurRad="38100" dist="38100" dir="2700000" algn="tl">
                    <a:srgbClr val="000000">
                      <a:alpha val="43137"/>
                    </a:srgbClr>
                  </a:outerShdw>
                </a:effectLst>
              </a:rPr>
              <a:t>.</a:t>
            </a:r>
          </a:p>
          <a:p>
            <a:pPr>
              <a:defRPr/>
            </a:pPr>
            <a:r>
              <a:rPr lang="ru-RU" sz="1200" dirty="0" smtClean="0">
                <a:effectLst>
                  <a:outerShdw blurRad="38100" dist="38100" dir="2700000" algn="tl">
                    <a:srgbClr val="000000">
                      <a:alpha val="43137"/>
                    </a:srgbClr>
                  </a:outerShdw>
                </a:effectLst>
              </a:rPr>
              <a:t>В Забайкалье формируется единая буддийская религиозная организация с самостоятельным управлением и собственной духовной властью. При правлении императрицы Екатерины II российским правительством был учрежден титул </a:t>
            </a:r>
            <a:r>
              <a:rPr lang="ru-RU" sz="1200" dirty="0" err="1" smtClean="0">
                <a:effectLst>
                  <a:outerShdw blurRad="38100" dist="38100" dir="2700000" algn="tl">
                    <a:srgbClr val="000000">
                      <a:alpha val="43137"/>
                    </a:srgbClr>
                  </a:outerShdw>
                </a:effectLst>
              </a:rPr>
              <a:t>Пандито</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Хамбо</a:t>
            </a:r>
            <a:r>
              <a:rPr lang="ru-RU" sz="1200" dirty="0" smtClean="0">
                <a:effectLst>
                  <a:outerShdw blurRad="38100" dist="38100" dir="2700000" algn="tl">
                    <a:srgbClr val="000000">
                      <a:alpha val="43137"/>
                    </a:srgbClr>
                  </a:outerShdw>
                </a:effectLst>
              </a:rPr>
              <a:t> ламы, заложивший начало иерархической системы бурятского буддийского духовенства - института </a:t>
            </a:r>
            <a:r>
              <a:rPr lang="ru-RU" sz="1200" dirty="0" err="1" smtClean="0">
                <a:effectLst>
                  <a:outerShdw blurRad="38100" dist="38100" dir="2700000" algn="tl">
                    <a:srgbClr val="000000">
                      <a:alpha val="43137"/>
                    </a:srgbClr>
                  </a:outerShdw>
                </a:effectLst>
              </a:rPr>
              <a:t>Пандито</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Хамбо</a:t>
            </a:r>
            <a:r>
              <a:rPr lang="ru-RU" sz="1200" dirty="0" smtClean="0">
                <a:effectLst>
                  <a:outerShdw blurRad="38100" dist="38100" dir="2700000" algn="tl">
                    <a:srgbClr val="000000">
                      <a:alpha val="43137"/>
                    </a:srgbClr>
                  </a:outerShdw>
                </a:effectLst>
              </a:rPr>
              <a:t> лам.</a:t>
            </a:r>
          </a:p>
          <a:p>
            <a:pPr>
              <a:defRPr/>
            </a:pPr>
            <a:r>
              <a:rPr lang="ru-RU" sz="1200" dirty="0" smtClean="0">
                <a:effectLst>
                  <a:outerShdw blurRad="38100" dist="38100" dir="2700000" algn="tl">
                    <a:srgbClr val="000000">
                      <a:alpha val="43137"/>
                    </a:srgbClr>
                  </a:outerShdw>
                </a:effectLst>
              </a:rPr>
              <a:t>22 июня 1764 г. за №610 по ходатайству нойонов </a:t>
            </a:r>
            <a:r>
              <a:rPr lang="ru-RU" sz="1200" dirty="0" err="1" smtClean="0">
                <a:effectLst>
                  <a:outerShdw blurRad="38100" dist="38100" dir="2700000" algn="tl">
                    <a:srgbClr val="000000">
                      <a:alpha val="43137"/>
                    </a:srgbClr>
                  </a:outerShdw>
                </a:effectLst>
              </a:rPr>
              <a:t>селенгинских</a:t>
            </a:r>
            <a:r>
              <a:rPr lang="ru-RU" sz="1200" dirty="0" smtClean="0">
                <a:effectLst>
                  <a:outerShdw blurRad="38100" dist="38100" dir="2700000" algn="tl">
                    <a:srgbClr val="000000">
                      <a:alpha val="43137"/>
                    </a:srgbClr>
                  </a:outerShdw>
                </a:effectLst>
              </a:rPr>
              <a:t> родов вышел указ Пограничной канцелярии об утверждении </a:t>
            </a:r>
            <a:r>
              <a:rPr lang="ru-RU" sz="1200" dirty="0" err="1" smtClean="0">
                <a:effectLst>
                  <a:outerShdw blurRad="38100" dist="38100" dir="2700000" algn="tl">
                    <a:srgbClr val="000000">
                      <a:alpha val="43137"/>
                    </a:srgbClr>
                  </a:outerShdw>
                </a:effectLst>
              </a:rPr>
              <a:t>Дамбы-Даржая</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Заяева</a:t>
            </a:r>
            <a:r>
              <a:rPr lang="ru-RU" sz="1200" dirty="0" smtClean="0">
                <a:effectLst>
                  <a:outerShdw blurRad="38100" dist="38100" dir="2700000" algn="tl">
                    <a:srgbClr val="000000">
                      <a:alpha val="43137"/>
                    </a:srgbClr>
                  </a:outerShdw>
                </a:effectLst>
              </a:rPr>
              <a:t> в должности "Главного </a:t>
            </a:r>
            <a:r>
              <a:rPr lang="ru-RU" sz="1200" dirty="0" err="1" smtClean="0">
                <a:effectLst>
                  <a:outerShdw blurRad="38100" dist="38100" dir="2700000" algn="tl">
                    <a:srgbClr val="000000">
                      <a:alpha val="43137"/>
                    </a:srgbClr>
                  </a:outerShdw>
                </a:effectLst>
              </a:rPr>
              <a:t>Пандито</a:t>
            </a:r>
            <a:r>
              <a:rPr lang="ru-RU" sz="1200" dirty="0" smtClean="0">
                <a:effectLst>
                  <a:outerShdw blurRad="38100" dist="38100" dir="2700000" algn="tl">
                    <a:srgbClr val="000000">
                      <a:alpha val="43137"/>
                    </a:srgbClr>
                  </a:outerShdw>
                </a:effectLst>
              </a:rPr>
              <a:t> </a:t>
            </a:r>
            <a:r>
              <a:rPr lang="ru-RU" sz="1200" dirty="0" err="1" smtClean="0">
                <a:effectLst>
                  <a:outerShdw blurRad="38100" dist="38100" dir="2700000" algn="tl">
                    <a:srgbClr val="000000">
                      <a:alpha val="43137"/>
                    </a:srgbClr>
                  </a:outerShdw>
                </a:effectLst>
              </a:rPr>
              <a:t>Хамбо</a:t>
            </a:r>
            <a:r>
              <a:rPr lang="ru-RU" sz="1200" dirty="0" smtClean="0">
                <a:effectLst>
                  <a:outerShdw blurRad="38100" dist="38100" dir="2700000" algn="tl">
                    <a:srgbClr val="000000">
                      <a:alpha val="43137"/>
                    </a:srgbClr>
                  </a:outerShdw>
                </a:effectLst>
              </a:rPr>
              <a:t> ламы всех буддистов, обитающих на южной стороне Байкала". </a:t>
            </a:r>
          </a:p>
          <a:p>
            <a:pPr>
              <a:defRPr/>
            </a:pPr>
            <a:endParaRPr lang="ru-RU" sz="1100" dirty="0">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457200" y="274638"/>
            <a:ext cx="8229600" cy="777875"/>
          </a:xfrm>
        </p:spPr>
        <p:txBody>
          <a:bodyPr/>
          <a:lstStyle/>
          <a:p>
            <a:r>
              <a:rPr lang="ru-RU" b="1" smtClean="0"/>
              <a:t/>
            </a:r>
            <a:br>
              <a:rPr lang="ru-RU" b="1" smtClean="0"/>
            </a:br>
            <a:r>
              <a:rPr lang="ru-RU" b="1" smtClean="0"/>
              <a:t/>
            </a:r>
            <a:br>
              <a:rPr lang="ru-RU" b="1" smtClean="0"/>
            </a:br>
            <a:r>
              <a:rPr lang="ru-RU" b="1" smtClean="0"/>
              <a:t>Архитектура дацана</a:t>
            </a:r>
            <a:r>
              <a:rPr lang="ru-RU" smtClean="0"/>
              <a:t/>
            </a:r>
            <a:br>
              <a:rPr lang="ru-RU" smtClean="0"/>
            </a:br>
            <a:endParaRPr lang="ru-RU" smtClean="0"/>
          </a:p>
        </p:txBody>
      </p:sp>
      <p:sp>
        <p:nvSpPr>
          <p:cNvPr id="9219" name="Содержимое 2"/>
          <p:cNvSpPr>
            <a:spLocks noGrp="1"/>
          </p:cNvSpPr>
          <p:nvPr>
            <p:ph idx="1"/>
          </p:nvPr>
        </p:nvSpPr>
        <p:spPr>
          <a:xfrm>
            <a:off x="457200" y="1268413"/>
            <a:ext cx="8229600" cy="4857750"/>
          </a:xfrm>
        </p:spPr>
        <p:txBody>
          <a:bodyPr/>
          <a:lstStyle/>
          <a:p>
            <a:pPr>
              <a:buFontTx/>
              <a:buNone/>
            </a:pPr>
            <a:r>
              <a:rPr lang="ru-RU" sz="1200" smtClean="0"/>
              <a:t>             На раннюю бурятскую архитектуру оказала влияние русская храмовая традиция, поскольку в строительстве первых дацанов принимали участие русские архитекторы и плотники. Поэтому первый Цогчен-дуган дацана был крестообразный в плане. Крыши шатрового типа, как в русских шатровых церквях. Углы крыш прямые. Многоглавость: на гравюре вид Цонгольского дацана с востока, на крышах видны отдельные башенки, как в русских многоглавых церквях. В храме было 20 стен, основной объем 8х8 саженей. Вокруг здания располагалась открытая галерея для ритуального обхода. В монгольских и тибетских монастырях такой не было.</a:t>
            </a:r>
          </a:p>
          <a:p>
            <a:pPr>
              <a:buFontTx/>
              <a:buNone/>
            </a:pPr>
            <a:r>
              <a:rPr lang="ru-RU" sz="1200" smtClean="0"/>
              <a:t>                   В 1908 г. на съезде родовой знати было решено возвести новое каменное здание на новом месте, поскольку прежнее часто затапливали паводковые воды. Были перенесены несколько зданий старого дацана. Новый храмовый комплекс стал еще более масштебнее, крупнее и богаче прежнего.</a:t>
            </a:r>
          </a:p>
          <a:p>
            <a:pPr>
              <a:buFontTx/>
              <a:buNone/>
            </a:pPr>
            <a:r>
              <a:rPr lang="ru-RU" sz="1200" smtClean="0"/>
              <a:t>                   Главный храм - Цогчен-дуган был построен из камня, имел  три этажа и располагался в центре храмового комплекса, в окружении семи сумэ. К нему в соответствии с архитектурным каноном от ворот вела дорога "священный путь". От подножия горы Хумунэ-Убур в дацан был проведен деревянный водопровод.</a:t>
            </a:r>
          </a:p>
          <a:p>
            <a:pPr>
              <a:buFontTx/>
              <a:buNone/>
            </a:pPr>
            <a:r>
              <a:rPr lang="ru-RU" sz="1200" smtClean="0"/>
              <a:t>                   Здесь проходили массовые хуралы - буддийские службы, на которые съезжались многие буддисты из разных мест, чаще из Селенгинского, Бичурского районов соседней Читинской области. Жители окрестных русских сел обращались к эмчи (врачам тибетской медицины) для излечения различных болезней.</a:t>
            </a:r>
          </a:p>
          <a:p>
            <a:pPr>
              <a:buFontTx/>
              <a:buNone/>
            </a:pPr>
            <a:r>
              <a:rPr lang="ru-RU" sz="1200" smtClean="0"/>
              <a:t>Дацан был центром развития буддизма, его ламы способствовали распространению Учения Будды  в Бурятии. </a:t>
            </a:r>
            <a:endParaRPr lang="ru-RU" smtClean="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Содержимое 3" descr="http://irkipedia.ru/sites/default/files/styles/thumb_lenta/public/03e5680013a00d001f6f266edb7170ac.jpg?itok=Xk7OIA32">
            <a:hlinkClick r:id="rId2" tooltip="&quot;&quot;"/>
          </p:cNvPr>
          <p:cNvPicPr>
            <a:picLocks/>
          </p:cNvPicPr>
          <p:nvPr/>
        </p:nvPicPr>
        <p:blipFill>
          <a:blip r:embed="rId3" cstate="print"/>
          <a:srcRect/>
          <a:stretch>
            <a:fillRect/>
          </a:stretch>
        </p:blipFill>
        <p:spPr bwMode="auto">
          <a:xfrm>
            <a:off x="684213" y="692150"/>
            <a:ext cx="7775575" cy="54737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404813"/>
            <a:ext cx="8229600" cy="981075"/>
          </a:xfrm>
        </p:spPr>
        <p:txBody>
          <a:bodyPr/>
          <a:lstStyle/>
          <a:p>
            <a:pPr eaLnBrk="1" hangingPunct="1"/>
            <a:r>
              <a:rPr lang="ru-RU" dirty="0" smtClean="0"/>
              <a:t>Современный вид дацана</a:t>
            </a:r>
            <a:endParaRPr lang="ru-RU" dirty="0" smtClean="0">
              <a:solidFill>
                <a:schemeClr val="tx1"/>
              </a:solidFill>
            </a:endParaRPr>
          </a:p>
        </p:txBody>
      </p:sp>
      <p:sp>
        <p:nvSpPr>
          <p:cNvPr id="10243" name="Rectangle 3"/>
          <p:cNvSpPr>
            <a:spLocks noGrp="1" noChangeArrowheads="1"/>
          </p:cNvSpPr>
          <p:nvPr>
            <p:ph type="body" idx="1"/>
          </p:nvPr>
        </p:nvSpPr>
        <p:spPr/>
        <p:txBody>
          <a:bodyPr/>
          <a:lstStyle/>
          <a:p>
            <a:pPr eaLnBrk="1" hangingPunct="1"/>
            <a:endParaRPr lang="ru-RU" smtClean="0"/>
          </a:p>
        </p:txBody>
      </p:sp>
      <p:pic>
        <p:nvPicPr>
          <p:cNvPr id="10244" name="Рисунок 5" descr="http://mywildsiberia.ru/wp-content/uploads/2017/08/murochinskij-datsan-e1501598222783.jpg"/>
          <p:cNvPicPr>
            <a:picLocks noChangeAspect="1" noChangeArrowheads="1"/>
          </p:cNvPicPr>
          <p:nvPr/>
        </p:nvPicPr>
        <p:blipFill>
          <a:blip r:embed="rId2" cstate="print"/>
          <a:srcRect/>
          <a:stretch>
            <a:fillRect/>
          </a:stretch>
        </p:blipFill>
        <p:spPr bwMode="auto">
          <a:xfrm>
            <a:off x="755576" y="1556792"/>
            <a:ext cx="7488832" cy="4536504"/>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8"/>
                                        </p:tgtEl>
                                        <p:attrNameLst>
                                          <p:attrName>ppt_y</p:attrName>
                                        </p:attrNameLst>
                                      </p:cBhvr>
                                      <p:tavLst>
                                        <p:tav tm="0">
                                          <p:val>
                                            <p:strVal val="#ppt_y"/>
                                          </p:val>
                                        </p:tav>
                                        <p:tav tm="100000">
                                          <p:val>
                                            <p:strVal val="#ppt_y"/>
                                          </p:val>
                                        </p:tav>
                                      </p:tavLst>
                                    </p:anim>
                                    <p:anim calcmode="lin" valueType="num">
                                      <p:cBhvr>
                                        <p:cTn id="9" dur="500" fill="hold"/>
                                        <p:tgtEl>
                                          <p:spTgt spid="40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5180</TotalTime>
  <Words>543</Words>
  <Application>Microsoft Office PowerPoint</Application>
  <PresentationFormat>Экран (4:3)</PresentationFormat>
  <Paragraphs>55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Diseño predeterminado</vt:lpstr>
      <vt:lpstr>Слайд 1</vt:lpstr>
      <vt:lpstr>Слайд 2</vt:lpstr>
      <vt:lpstr>  Цонгольский дацан "Балдан Брэйбун" </vt:lpstr>
      <vt:lpstr>     Цонгольский дацан «Балдан Брэйбун» - это первый стационарный буддийский монастырь, официально разрешенный губернской администрацией. Это старейший и первый по важности центр буддизма в Западном Забайкалье, расположен на территории современного Кяхтинского района Республики Бурятия. </vt:lpstr>
      <vt:lpstr>История возникновения дацана</vt:lpstr>
      <vt:lpstr>Слайд 6</vt:lpstr>
      <vt:lpstr>  Архитектура дацана </vt:lpstr>
      <vt:lpstr>Слайд 8</vt:lpstr>
      <vt:lpstr>Современный вид дацана</vt:lpstr>
      <vt:lpstr> </vt:lpstr>
      <vt:lpstr>«Ом мани падме хум»</vt:lpstr>
      <vt:lpstr>  Существуют и другие толкования священной мантры: </vt:lpstr>
      <vt:lpstr> Арья-Баала Ранжун</vt:lpstr>
      <vt:lpstr>Священная скала</vt:lpstr>
      <vt:lpstr>Слайд 15</vt:lpstr>
      <vt:lpstr>Слайд 16</vt:lpstr>
      <vt:lpstr>Слайд 17</vt:lpstr>
      <vt:lpstr>Слайд 18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Гость</cp:lastModifiedBy>
  <cp:revision>692</cp:revision>
  <dcterms:created xsi:type="dcterms:W3CDTF">2010-05-23T14:28:12Z</dcterms:created>
  <dcterms:modified xsi:type="dcterms:W3CDTF">2019-11-23T08:36:47Z</dcterms:modified>
</cp:coreProperties>
</file>