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3" r:id="rId6"/>
    <p:sldId id="259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7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2" name="Picture 24" descr="http://borizzz.nichost.ru/ZEVS/image/centrtop_image.gif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2786050" y="4514358"/>
            <a:ext cx="5837867" cy="2071155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2294" name="Picture 6" descr="http://cs7001.vk.me/c7005/v7005923/25c4a/-CB45gxlq1I.jp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3045796" cy="4143380"/>
          </a:xfrm>
          <a:prstGeom prst="rect">
            <a:avLst/>
          </a:prstGeom>
          <a:noFill/>
        </p:spPr>
      </p:pic>
      <p:sp>
        <p:nvSpPr>
          <p:cNvPr id="12292" name="AutoShape 4" descr="http://i.%D1%81%D1%82%D0%B5%D0%BA%D0%BB%D0%BE-%D1%88%D1%83%D1%8F.%D1%80%D1%84/u/76/dcfda2e1166792f3e1e5d2d4638f20/+/eG4tLS0taXRicGVwb2huOGI2ZC54bi0tcDFhaQ==%21118756585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0" descr="http://content.foto.mail.ru/inbox/suxareva_mail.ru/_blogs/i-2474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27083" t="4662" r="16667"/>
          <a:stretch>
            <a:fillRect/>
          </a:stretch>
        </p:blipFill>
        <p:spPr bwMode="auto">
          <a:xfrm>
            <a:off x="357158" y="4000500"/>
            <a:ext cx="1714512" cy="2857499"/>
          </a:xfrm>
          <a:prstGeom prst="rect">
            <a:avLst/>
          </a:prstGeom>
          <a:noFill/>
        </p:spPr>
      </p:pic>
      <p:pic>
        <p:nvPicPr>
          <p:cNvPr id="8" name="Picture 30" descr="http://content.foto.mail.ru/inbox/suxareva_mail.ru/_blogs/i-2474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27083" t="4662" r="16667"/>
          <a:stretch>
            <a:fillRect/>
          </a:stretch>
        </p:blipFill>
        <p:spPr bwMode="auto">
          <a:xfrm flipH="1">
            <a:off x="7215206" y="4000504"/>
            <a:ext cx="1714510" cy="28574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6" descr="http://cs3.livemaster.ru/zhurnalfoto/f/2/1/141029133141.jpe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7285" flipH="1">
            <a:off x="7620786" y="147347"/>
            <a:ext cx="1537703" cy="3727765"/>
          </a:xfrm>
          <a:prstGeom prst="rect">
            <a:avLst/>
          </a:prstGeom>
          <a:noFill/>
        </p:spPr>
      </p:pic>
      <p:pic>
        <p:nvPicPr>
          <p:cNvPr id="10" name="Picture 26" descr="http://cs3.livemaster.ru/zhurnalfoto/f/2/1/141029133141.jpe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54600"/>
            <a:ext cx="1568902" cy="3803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cs7001.vk.me/c7005/v7005923/25c4a/-CB45gxlq1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14818"/>
            <a:ext cx="1680431" cy="2285992"/>
          </a:xfrm>
          <a:prstGeom prst="rect">
            <a:avLst/>
          </a:prstGeom>
          <a:noFill/>
        </p:spPr>
      </p:pic>
      <p:pic>
        <p:nvPicPr>
          <p:cNvPr id="9" name="Picture 6" descr="http://cs7001.vk.me/c7005/v7005923/25c4a/-CB45gxlq1I.jp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38739" y="4214818"/>
            <a:ext cx="1732945" cy="23574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4" descr="http://borizzz.nichost.ru/ZEVS/image/centrtop_image.gif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071942"/>
            <a:ext cx="4266231" cy="1513571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1" name="Picture 24" descr="http://borizzz.nichost.ru/ZEVS/image/centrtop_image.gif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8595" y="5072074"/>
            <a:ext cx="4266231" cy="1513571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eurotorg.com.ua/images/stories/virtuemart/product/bumaga-scrapbuking-nabor51-1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3316" name="AutoShape 4" descr="http://%D0%B0%D1%80%D1%82%D1%81%D1%82%D0%B5%D0%BD%D0%B0.%D1%80%D1%84/assets/galleries/1572/5785882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://%D0%B0%D1%80%D1%82%D1%81%D1%82%D0%B5%D0%BD%D0%B0.%D1%80%D1%84/assets/galleries/1572/5785882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http://%D0%B0%D1%80%D1%82%D1%81%D1%82%D0%B5%D0%BD%D0%B0.%D1%80%D1%84/assets/galleries/1572/5785882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9" name="Группа 18"/>
          <p:cNvGrpSpPr/>
          <p:nvPr userDrawn="1"/>
        </p:nvGrpSpPr>
        <p:grpSpPr>
          <a:xfrm>
            <a:off x="0" y="0"/>
            <a:ext cx="9144001" cy="610368"/>
            <a:chOff x="0" y="0"/>
            <a:chExt cx="9144001" cy="610368"/>
          </a:xfrm>
        </p:grpSpPr>
        <p:pic>
          <p:nvPicPr>
            <p:cNvPr id="12" name="Рисунок 1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44900" y="-444899"/>
              <a:ext cx="610367" cy="1500168"/>
            </a:xfrm>
            <a:prstGeom prst="rect">
              <a:avLst/>
            </a:prstGeom>
          </p:spPr>
        </p:pic>
        <p:pic>
          <p:nvPicPr>
            <p:cNvPr id="13" name="Рисунок 12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802191" y="-444900"/>
              <a:ext cx="610367" cy="1500168"/>
            </a:xfrm>
            <a:prstGeom prst="rect">
              <a:avLst/>
            </a:prstGeom>
          </p:spPr>
        </p:pic>
        <p:pic>
          <p:nvPicPr>
            <p:cNvPr id="14" name="Рисунок 13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159513" y="-444900"/>
              <a:ext cx="610367" cy="1500168"/>
            </a:xfrm>
            <a:prstGeom prst="rect">
              <a:avLst/>
            </a:prstGeom>
          </p:spPr>
        </p:pic>
        <p:pic>
          <p:nvPicPr>
            <p:cNvPr id="15" name="Рисунок 14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516835" y="-444900"/>
              <a:ext cx="610367" cy="1500168"/>
            </a:xfrm>
            <a:prstGeom prst="rect">
              <a:avLst/>
            </a:prstGeom>
          </p:spPr>
        </p:pic>
        <p:pic>
          <p:nvPicPr>
            <p:cNvPr id="16" name="Рисунок 15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874157" y="-444900"/>
              <a:ext cx="610367" cy="1500168"/>
            </a:xfrm>
            <a:prstGeom prst="rect">
              <a:avLst/>
            </a:prstGeom>
          </p:spPr>
        </p:pic>
        <p:pic>
          <p:nvPicPr>
            <p:cNvPr id="17" name="Рисунок 16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231479" y="-444900"/>
              <a:ext cx="610367" cy="1500168"/>
            </a:xfrm>
            <a:prstGeom prst="rect">
              <a:avLst/>
            </a:prstGeom>
          </p:spPr>
        </p:pic>
        <p:pic>
          <p:nvPicPr>
            <p:cNvPr id="18" name="Рисунок 17" descr="57858823.jpg"/>
            <p:cNvPicPr>
              <a:picLocks noChangeAspect="1"/>
            </p:cNvPicPr>
            <p:nvPr userDrawn="1"/>
          </p:nvPicPr>
          <p:blipFill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8303049" y="-230585"/>
              <a:ext cx="610366" cy="1071539"/>
            </a:xfrm>
            <a:prstGeom prst="rect">
              <a:avLst/>
            </a:prstGeom>
          </p:spPr>
        </p:pic>
      </p:grpSp>
      <p:grpSp>
        <p:nvGrpSpPr>
          <p:cNvPr id="20" name="Группа 19"/>
          <p:cNvGrpSpPr/>
          <p:nvPr userDrawn="1"/>
        </p:nvGrpSpPr>
        <p:grpSpPr>
          <a:xfrm>
            <a:off x="-1" y="6247632"/>
            <a:ext cx="9144001" cy="610368"/>
            <a:chOff x="0" y="0"/>
            <a:chExt cx="9144001" cy="610368"/>
          </a:xfrm>
        </p:grpSpPr>
        <p:pic>
          <p:nvPicPr>
            <p:cNvPr id="21" name="Рисунок 20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44900" y="-444899"/>
              <a:ext cx="610367" cy="1500168"/>
            </a:xfrm>
            <a:prstGeom prst="rect">
              <a:avLst/>
            </a:prstGeom>
          </p:spPr>
        </p:pic>
        <p:pic>
          <p:nvPicPr>
            <p:cNvPr id="22" name="Рисунок 2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802191" y="-444900"/>
              <a:ext cx="610367" cy="1500168"/>
            </a:xfrm>
            <a:prstGeom prst="rect">
              <a:avLst/>
            </a:prstGeom>
          </p:spPr>
        </p:pic>
        <p:pic>
          <p:nvPicPr>
            <p:cNvPr id="23" name="Рисунок 22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159513" y="-444900"/>
              <a:ext cx="610367" cy="1500168"/>
            </a:xfrm>
            <a:prstGeom prst="rect">
              <a:avLst/>
            </a:prstGeom>
          </p:spPr>
        </p:pic>
        <p:pic>
          <p:nvPicPr>
            <p:cNvPr id="24" name="Рисунок 23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516835" y="-444900"/>
              <a:ext cx="610367" cy="1500168"/>
            </a:xfrm>
            <a:prstGeom prst="rect">
              <a:avLst/>
            </a:prstGeom>
          </p:spPr>
        </p:pic>
        <p:pic>
          <p:nvPicPr>
            <p:cNvPr id="25" name="Рисунок 24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874157" y="-444900"/>
              <a:ext cx="610367" cy="1500168"/>
            </a:xfrm>
            <a:prstGeom prst="rect">
              <a:avLst/>
            </a:prstGeom>
          </p:spPr>
        </p:pic>
        <p:pic>
          <p:nvPicPr>
            <p:cNvPr id="26" name="Рисунок 25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231479" y="-444900"/>
              <a:ext cx="610367" cy="1500168"/>
            </a:xfrm>
            <a:prstGeom prst="rect">
              <a:avLst/>
            </a:prstGeom>
          </p:spPr>
        </p:pic>
        <p:pic>
          <p:nvPicPr>
            <p:cNvPr id="27" name="Рисунок 26" descr="57858823.jpg"/>
            <p:cNvPicPr>
              <a:picLocks noChangeAspect="1"/>
            </p:cNvPicPr>
            <p:nvPr userDrawn="1"/>
          </p:nvPicPr>
          <p:blipFill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8303049" y="-230585"/>
              <a:ext cx="610366" cy="1071539"/>
            </a:xfrm>
            <a:prstGeom prst="rect">
              <a:avLst/>
            </a:prstGeom>
          </p:spPr>
        </p:pic>
      </p:grpSp>
      <p:grpSp>
        <p:nvGrpSpPr>
          <p:cNvPr id="37" name="Группа 36"/>
          <p:cNvGrpSpPr/>
          <p:nvPr userDrawn="1"/>
        </p:nvGrpSpPr>
        <p:grpSpPr>
          <a:xfrm>
            <a:off x="0" y="428603"/>
            <a:ext cx="610368" cy="6072231"/>
            <a:chOff x="0" y="428603"/>
            <a:chExt cx="610368" cy="6072231"/>
          </a:xfrm>
        </p:grpSpPr>
        <p:pic>
          <p:nvPicPr>
            <p:cNvPr id="30" name="Рисунок 29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500569"/>
              <a:ext cx="610367" cy="1500168"/>
            </a:xfrm>
            <a:prstGeom prst="rect">
              <a:avLst/>
            </a:prstGeom>
          </p:spPr>
        </p:pic>
        <p:pic>
          <p:nvPicPr>
            <p:cNvPr id="31" name="Рисунок 30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3143247"/>
              <a:ext cx="610367" cy="1500168"/>
            </a:xfrm>
            <a:prstGeom prst="rect">
              <a:avLst/>
            </a:prstGeom>
          </p:spPr>
        </p:pic>
        <p:pic>
          <p:nvPicPr>
            <p:cNvPr id="32" name="Рисунок 3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1785925"/>
              <a:ext cx="610367" cy="1500168"/>
            </a:xfrm>
            <a:prstGeom prst="rect">
              <a:avLst/>
            </a:prstGeom>
          </p:spPr>
        </p:pic>
        <p:pic>
          <p:nvPicPr>
            <p:cNvPr id="33" name="Рисунок 32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28603"/>
              <a:ext cx="610367" cy="1500168"/>
            </a:xfrm>
            <a:prstGeom prst="rect">
              <a:avLst/>
            </a:prstGeom>
          </p:spPr>
        </p:pic>
        <p:pic>
          <p:nvPicPr>
            <p:cNvPr id="36" name="Рисунок 35" descr="57858823.jpg"/>
            <p:cNvPicPr>
              <a:picLocks noChangeAspect="1"/>
            </p:cNvPicPr>
            <p:nvPr userDrawn="1"/>
          </p:nvPicPr>
          <p:blipFill>
            <a:blip r:embed="rId1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715016"/>
              <a:ext cx="571472" cy="785818"/>
            </a:xfrm>
            <a:prstGeom prst="rect">
              <a:avLst/>
            </a:prstGeom>
          </p:spPr>
        </p:pic>
      </p:grpSp>
      <p:grpSp>
        <p:nvGrpSpPr>
          <p:cNvPr id="38" name="Группа 37"/>
          <p:cNvGrpSpPr/>
          <p:nvPr userDrawn="1"/>
        </p:nvGrpSpPr>
        <p:grpSpPr>
          <a:xfrm>
            <a:off x="8533632" y="285728"/>
            <a:ext cx="610368" cy="6072231"/>
            <a:chOff x="0" y="428603"/>
            <a:chExt cx="610368" cy="6072231"/>
          </a:xfrm>
        </p:grpSpPr>
        <p:pic>
          <p:nvPicPr>
            <p:cNvPr id="39" name="Рисунок 38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500569"/>
              <a:ext cx="610367" cy="1500168"/>
            </a:xfrm>
            <a:prstGeom prst="rect">
              <a:avLst/>
            </a:prstGeom>
          </p:spPr>
        </p:pic>
        <p:pic>
          <p:nvPicPr>
            <p:cNvPr id="40" name="Рисунок 39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3143247"/>
              <a:ext cx="610367" cy="1500168"/>
            </a:xfrm>
            <a:prstGeom prst="rect">
              <a:avLst/>
            </a:prstGeom>
          </p:spPr>
        </p:pic>
        <p:pic>
          <p:nvPicPr>
            <p:cNvPr id="41" name="Рисунок 40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1785925"/>
              <a:ext cx="610367" cy="1500168"/>
            </a:xfrm>
            <a:prstGeom prst="rect">
              <a:avLst/>
            </a:prstGeom>
          </p:spPr>
        </p:pic>
        <p:pic>
          <p:nvPicPr>
            <p:cNvPr id="42" name="Рисунок 4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28603"/>
              <a:ext cx="610367" cy="1500168"/>
            </a:xfrm>
            <a:prstGeom prst="rect">
              <a:avLst/>
            </a:prstGeom>
          </p:spPr>
        </p:pic>
        <p:pic>
          <p:nvPicPr>
            <p:cNvPr id="43" name="Рисунок 42" descr="57858823.jpg"/>
            <p:cNvPicPr>
              <a:picLocks noChangeAspect="1"/>
            </p:cNvPicPr>
            <p:nvPr userDrawn="1"/>
          </p:nvPicPr>
          <p:blipFill>
            <a:blip r:embed="rId1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715016"/>
              <a:ext cx="571472" cy="7858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9376" y="764704"/>
            <a:ext cx="81369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rgbClr val="0000CC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СУДЖАНСКАЯ  </a:t>
            </a:r>
            <a:r>
              <a:rPr lang="ru-RU" sz="3200" b="1" dirty="0">
                <a:ln w="19050">
                  <a:solidFill>
                    <a:srgbClr val="0000CC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ГЛИНЯНАЯ  ИГРУШКА – </a:t>
            </a:r>
          </a:p>
          <a:p>
            <a:pPr algn="ctr"/>
            <a:r>
              <a:rPr lang="ru-RU" sz="3200" b="1" dirty="0">
                <a:ln w="19050">
                  <a:solidFill>
                    <a:srgbClr val="0000CC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ВОЗРОЖДЁННОЕ  ИСКУССТВО  КУРСКОГО  КРАЯ </a:t>
            </a:r>
          </a:p>
          <a:p>
            <a:endParaRPr lang="ru-RU" sz="5400" dirty="0">
              <a:ln>
                <a:solidFill>
                  <a:srgbClr val="0000CC"/>
                </a:solidFill>
              </a:ln>
              <a:blipFill>
                <a:blip r:embed="rId2"/>
                <a:stretch>
                  <a:fillRect/>
                </a:stretch>
              </a:blip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264416" y="3657804"/>
            <a:ext cx="4824536" cy="10081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Автор: </a:t>
            </a:r>
            <a:r>
              <a:rPr lang="ru-RU" sz="16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Фанина</a:t>
            </a:r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Ольга, ученица 9-го класса.</a:t>
            </a:r>
          </a:p>
          <a:p>
            <a:pPr algn="ctr"/>
            <a:endParaRPr lang="ru-RU" sz="16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  <a:p>
            <a:pPr algn="ctr"/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Руководитель: Колесникова Елена Васильевна, учитель ОПК, ОДНКНР, руководитель школьного музея </a:t>
            </a:r>
            <a:endParaRPr lang="ru-RU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62077" y="5301208"/>
            <a:ext cx="2664296" cy="2160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2019-2020 учебный год</a:t>
            </a:r>
            <a:endParaRPr lang="ru-RU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cuments\РОДНИКИ\СУДЖАНСКАЯ  ИГРУШКА\Руки мастер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1728" y="3573016"/>
            <a:ext cx="2572272" cy="172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Пользователь\Documents\РОДНИКИ\СУДЖАНСКАЯ  ИГРУШКА\Глиняные кувшин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649" y="4974711"/>
            <a:ext cx="3049623" cy="188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ocuments\РОДНИКИ\СУДЖАНСКАЯ  ИГРУШКА\Комок глин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8640"/>
            <a:ext cx="2661950" cy="177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Пользователь\Documents\РОДНИКИ\СУДЖАНСКАЯ  ИГРУШКА\Два мастера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15" t="6935" r="13239" b="5581"/>
          <a:stretch/>
        </p:blipFill>
        <p:spPr bwMode="auto">
          <a:xfrm>
            <a:off x="4788024" y="1700808"/>
            <a:ext cx="2592288" cy="205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400626"/>
            <a:ext cx="4392488" cy="305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entury Schoolbook"/>
                <a:ea typeface="Times New Roman"/>
                <a:cs typeface="Tahoma"/>
              </a:rPr>
              <a:t>«Самым высоким видом искусства,</a:t>
            </a:r>
            <a:endParaRPr lang="ru-RU" sz="24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entury Schoolbook"/>
                <a:ea typeface="Times New Roman"/>
                <a:cs typeface="Tahoma"/>
              </a:rPr>
              <a:t>самым талантливым, самым гениальным</a:t>
            </a:r>
            <a:endParaRPr lang="ru-RU" sz="24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entury Schoolbook"/>
                <a:ea typeface="Times New Roman"/>
                <a:cs typeface="Tahoma"/>
              </a:rPr>
              <a:t>является народное искусство,</a:t>
            </a:r>
            <a:endParaRPr lang="ru-RU" sz="24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Century Schoolbook"/>
                <a:ea typeface="Times New Roman"/>
                <a:cs typeface="Tahoma"/>
              </a:rPr>
              <a:t>то есть то, что запечатлено </a:t>
            </a:r>
            <a:r>
              <a:rPr lang="ru-RU" b="1" i="1" dirty="0" smtClean="0">
                <a:solidFill>
                  <a:srgbClr val="C00000"/>
                </a:solidFill>
                <a:latin typeface="Century Schoolbook"/>
                <a:ea typeface="Times New Roman"/>
                <a:cs typeface="Tahoma"/>
              </a:rPr>
              <a:t>народом,</a:t>
            </a:r>
            <a:r>
              <a:rPr lang="ru-RU" sz="24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Century Schoolbook"/>
                <a:ea typeface="Calibri"/>
                <a:cs typeface="Tahoma"/>
              </a:rPr>
              <a:t>сохранено</a:t>
            </a:r>
            <a:r>
              <a:rPr lang="ru-RU" b="1" i="1" dirty="0">
                <a:solidFill>
                  <a:srgbClr val="C00000"/>
                </a:solidFill>
                <a:latin typeface="Century Schoolbook"/>
                <a:ea typeface="Calibri"/>
                <a:cs typeface="Tahoma"/>
              </a:rPr>
              <a:t>, что народ пронес через столетия</a:t>
            </a:r>
            <a:r>
              <a:rPr lang="ru-RU" b="1" i="1" dirty="0" smtClean="0">
                <a:solidFill>
                  <a:srgbClr val="C00000"/>
                </a:solidFill>
                <a:latin typeface="Century Schoolbook"/>
                <a:ea typeface="Calibri"/>
                <a:cs typeface="Tahoma"/>
              </a:rPr>
              <a:t>»</a:t>
            </a:r>
          </a:p>
          <a:p>
            <a:pPr>
              <a:lnSpc>
                <a:spcPts val="1680"/>
              </a:lnSpc>
              <a:spcAft>
                <a:spcPts val="0"/>
              </a:spcAft>
            </a:pPr>
            <a:endParaRPr lang="ru-RU" b="1" i="1" dirty="0">
              <a:latin typeface="Century Schoolbook"/>
              <a:cs typeface="Tahoma"/>
            </a:endParaRPr>
          </a:p>
          <a:p>
            <a:pPr>
              <a:lnSpc>
                <a:spcPts val="1680"/>
              </a:lnSpc>
              <a:spcAft>
                <a:spcPts val="0"/>
              </a:spcAft>
            </a:pPr>
            <a:endParaRPr lang="ru-RU" b="1" i="1" dirty="0" smtClean="0">
              <a:latin typeface="Century Schoolbook"/>
              <a:cs typeface="Tahoma"/>
            </a:endParaRPr>
          </a:p>
          <a:p>
            <a:pPr algn="r">
              <a:lnSpc>
                <a:spcPts val="168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 Schoolbook"/>
                <a:cs typeface="Tahoma"/>
              </a:rPr>
              <a:t>М.И. Калинин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7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1129" y="5301208"/>
            <a:ext cx="56886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Соловьиный край прославили целые династии мастеров из народа. </a:t>
            </a:r>
            <a:r>
              <a:rPr lang="ru-RU" sz="1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Суджанские</a:t>
            </a:r>
            <a:r>
              <a:rPr lang="ru-RU" sz="1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ковры, </a:t>
            </a:r>
            <a:r>
              <a:rPr lang="ru-RU" sz="1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кожлянская</a:t>
            </a:r>
            <a:r>
              <a:rPr lang="ru-RU" sz="1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глиняная игрушка, рушники из </a:t>
            </a:r>
            <a:r>
              <a:rPr lang="ru-RU" sz="1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Саморядово</a:t>
            </a:r>
            <a:r>
              <a:rPr lang="ru-RU" sz="1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всегда были известны. Хорошо знают и высоко оценивают их сегодня за пределами Курской области.</a:t>
            </a:r>
          </a:p>
        </p:txBody>
      </p:sp>
      <p:pic>
        <p:nvPicPr>
          <p:cNvPr id="3074" name="Picture 2" descr="C:\Users\Пользователь\Documents\МУЗЕЙ\Гимназия 4\map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45813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458343"/>
            <a:ext cx="8416971" cy="2003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С давних пор в Курском крае существовали различные промыслы: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кожевенный, сапожный (с.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Спалоть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Рыльского уезда, сл. Белая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Суджанского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уезда, слободы Курска и др.);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бондарный (сл.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Жидеевка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и Михайловка Дмитриевского уезда, д. Долгие Буды и Долгий Колодезь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Обоянского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уезда и др.);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экипажный (с.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Бузец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Дмитриевского уезда, с.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Брилёвка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, с. Сенное, д.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Жидеевка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Дмитриевского уезда);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сундучный (с. Глушково Рыльского уезда);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иконописный (с. Борисовка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Гайворонского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уезда);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гончарный (с.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Дроняево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Льговского уезда,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Суджанский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уезд);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расписной игрушки-свистульки (с. </a:t>
            </a:r>
            <a:r>
              <a:rPr lang="ru-RU" sz="1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Кожля</a:t>
            </a:r>
            <a:r>
              <a:rPr lang="ru-RU" sz="1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Calibri"/>
                <a:cs typeface="Times New Roman"/>
              </a:rPr>
              <a:t> Льговского уезда, глиняная игрушка из Суджи).</a:t>
            </a:r>
          </a:p>
        </p:txBody>
      </p:sp>
      <p:pic>
        <p:nvPicPr>
          <p:cNvPr id="4099" name="Picture 3" descr="C:\Users\Пользователь\Documents\РОДНИКИ\СУДЖАНСКАЯ  ИГРУШКА\ПРОМЫСЛЫ  КУРСКОГО  КРАЯ. КАРТА - 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96" t="9858" b="14353"/>
          <a:stretch/>
        </p:blipFill>
        <p:spPr bwMode="auto">
          <a:xfrm>
            <a:off x="1063124" y="493095"/>
            <a:ext cx="7004201" cy="396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ocuments\РОДНИКИ\КОЖЛЯНСКАЯ ИГРУШКА. Народные традиции курского края\Игрушки. КОЖЛЯ\Валентина Ковкина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3094568"/>
            <a:ext cx="3048000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entury Schoolbook" pitchFamily="18" charset="0"/>
              </a:rPr>
              <a:t>Валентина Венедиктовна </a:t>
            </a:r>
            <a:r>
              <a:rPr lang="ru-RU" sz="1400" dirty="0" err="1">
                <a:latin typeface="Century Schoolbook" pitchFamily="18" charset="0"/>
              </a:rPr>
              <a:t>Ковкина</a:t>
            </a:r>
            <a:r>
              <a:rPr lang="ru-RU" sz="1400" dirty="0">
                <a:latin typeface="Century Schoolbook" pitchFamily="18" charset="0"/>
              </a:rPr>
              <a:t> с последователями (</a:t>
            </a:r>
            <a:r>
              <a:rPr lang="ru-RU" sz="1400" dirty="0" err="1">
                <a:latin typeface="Century Schoolbook" pitchFamily="18" charset="0"/>
              </a:rPr>
              <a:t>кожлянский</a:t>
            </a:r>
            <a:r>
              <a:rPr lang="ru-RU" sz="1400" dirty="0">
                <a:latin typeface="Century Schoolbook" pitchFamily="18" charset="0"/>
              </a:rPr>
              <a:t> игрушечный промысел</a:t>
            </a:r>
            <a:r>
              <a:rPr lang="ru-RU" sz="1400" dirty="0" smtClean="0">
                <a:latin typeface="Century Schoolbook" pitchFamily="18" charset="0"/>
              </a:rPr>
              <a:t>) </a:t>
            </a:r>
            <a:endParaRPr lang="ru-RU" sz="1400" dirty="0">
              <a:latin typeface="Century Schoolbook" pitchFamily="18" charset="0"/>
            </a:endParaRPr>
          </a:p>
        </p:txBody>
      </p:sp>
      <p:pic>
        <p:nvPicPr>
          <p:cNvPr id="5123" name="Picture 3" descr="C:\Users\Пользователь\Documents\РОДНИКИ\СУДЖАНСКАЯ  ИГРУШКА\Юрий Спесивце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548680"/>
            <a:ext cx="2705100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4819" y="4009658"/>
            <a:ext cx="2705100" cy="738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entury Schoolbook" pitchFamily="18" charset="0"/>
              </a:rPr>
              <a:t>Юрий Степанович Спесивцев (</a:t>
            </a:r>
            <a:r>
              <a:rPr lang="ru-RU" sz="1400" dirty="0" err="1">
                <a:latin typeface="Century Schoolbook" pitchFamily="18" charset="0"/>
              </a:rPr>
              <a:t>суджанский</a:t>
            </a:r>
            <a:r>
              <a:rPr lang="ru-RU" sz="1400" dirty="0">
                <a:latin typeface="Century Schoolbook" pitchFamily="18" charset="0"/>
              </a:rPr>
              <a:t> игрушечный промысел)</a:t>
            </a:r>
          </a:p>
        </p:txBody>
      </p:sp>
      <p:pic>
        <p:nvPicPr>
          <p:cNvPr id="5125" name="Picture 5" descr="C:\Users\Пользователь\Documents\РОДНИКИ\СУДЖАНСКАЯ  ИГРУШКА\Владимир Холчев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2110" y="886589"/>
            <a:ext cx="3137303" cy="261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2110" y="3501009"/>
            <a:ext cx="3137303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entury Schoolbook" pitchFamily="18" charset="0"/>
              </a:rPr>
              <a:t>Владимир Павлович </a:t>
            </a:r>
            <a:r>
              <a:rPr lang="ru-RU" sz="1400" dirty="0" err="1">
                <a:latin typeface="Century Schoolbook" pitchFamily="18" charset="0"/>
              </a:rPr>
              <a:t>Холчев</a:t>
            </a:r>
            <a:r>
              <a:rPr lang="ru-RU" sz="1400" dirty="0">
                <a:latin typeface="Century Schoolbook" pitchFamily="18" charset="0"/>
              </a:rPr>
              <a:t> (</a:t>
            </a:r>
            <a:r>
              <a:rPr lang="ru-RU" sz="1400" dirty="0" err="1">
                <a:latin typeface="Century Schoolbook" pitchFamily="18" charset="0"/>
              </a:rPr>
              <a:t>глушковский</a:t>
            </a:r>
            <a:r>
              <a:rPr lang="ru-RU" sz="1400" dirty="0">
                <a:latin typeface="Century Schoolbook" pitchFamily="18" charset="0"/>
              </a:rPr>
              <a:t> гончарный промысел)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941168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entury Schoolbook" pitchFamily="18" charset="0"/>
              </a:rPr>
              <a:t>Традиционно-кустарное </a:t>
            </a:r>
            <a:r>
              <a:rPr lang="ru-RU" sz="2000" b="1" dirty="0">
                <a:solidFill>
                  <a:srgbClr val="C00000"/>
                </a:solidFill>
                <a:latin typeface="Century Schoolbook" pitchFamily="18" charset="0"/>
              </a:rPr>
              <a:t>искусство области </a:t>
            </a:r>
            <a:endParaRPr lang="ru-RU" sz="2000" b="1" dirty="0" smtClean="0">
              <a:solidFill>
                <a:srgbClr val="C00000"/>
              </a:solidFill>
              <a:latin typeface="Century Schoolbook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entury Schoolbook" pitchFamily="18" charset="0"/>
              </a:rPr>
              <a:t>живо </a:t>
            </a:r>
            <a:r>
              <a:rPr lang="ru-RU" sz="2000" b="1" dirty="0">
                <a:solidFill>
                  <a:srgbClr val="C00000"/>
                </a:solidFill>
                <a:latin typeface="Century Schoolbook" pitchFamily="18" charset="0"/>
              </a:rPr>
              <a:t>и </a:t>
            </a:r>
            <a:r>
              <a:rPr lang="ru-RU" sz="2000" b="1" dirty="0" smtClean="0">
                <a:solidFill>
                  <a:srgbClr val="C00000"/>
                </a:solidFill>
                <a:latin typeface="Century Schoolbook" pitchFamily="18" charset="0"/>
              </a:rPr>
              <a:t>сегодня</a:t>
            </a:r>
            <a:endParaRPr lang="ru-RU" sz="20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Пользователь\Documents\РОДНИКИ\Саморядово\DSC0172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722" b="18745"/>
          <a:stretch/>
        </p:blipFill>
        <p:spPr bwMode="auto">
          <a:xfrm>
            <a:off x="2411760" y="4591280"/>
            <a:ext cx="1829148" cy="217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ользователь\Documents\МУЗЕЙ\УРОКИ  В  МУЗЕЕ\1327649961-307893209-3-_Ur24DtZ.max-1200x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605" y="188640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Пользователь\Documents\МУЗЕЙ\УРОКИ  В  МУЗЕЕ\Родные простор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5404097" cy="451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Documents\РОДНИКИ\СУДЖАНСКАЯ  ИГРУШКА\Суджанские игрушки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604" y="3108523"/>
            <a:ext cx="2345779" cy="351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3939270" cy="2958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20469"/>
            <a:ext cx="461531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4104456" cy="4935098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33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251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Пользователь</cp:lastModifiedBy>
  <cp:revision>50</cp:revision>
  <dcterms:created xsi:type="dcterms:W3CDTF">2015-06-22T19:21:28Z</dcterms:created>
  <dcterms:modified xsi:type="dcterms:W3CDTF">2019-11-30T11:06:04Z</dcterms:modified>
</cp:coreProperties>
</file>