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60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017" autoAdjust="0"/>
    <p:restoredTop sz="93257" autoAdjust="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12" name="Picture 24" descr="http://borizzz.nichost.ru/ZEVS/image/centrtop_image.gif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2786050" y="4514358"/>
            <a:ext cx="5837867" cy="2071155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2294" name="Picture 6" descr="http://cs7001.vk.me/c7005/v7005923/25c4a/-CB45gxlq1I.jp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14620"/>
            <a:ext cx="3045796" cy="4143380"/>
          </a:xfrm>
          <a:prstGeom prst="rect">
            <a:avLst/>
          </a:prstGeom>
          <a:noFill/>
        </p:spPr>
      </p:pic>
      <p:sp>
        <p:nvSpPr>
          <p:cNvPr id="12292" name="AutoShape 4" descr="http://i.%D1%81%D1%82%D0%B5%D0%BA%D0%BB%D0%BE-%D1%88%D1%83%D1%8F.%D1%80%D1%84/u/76/dcfda2e1166792f3e1e5d2d4638f20/+/eG4tLS0taXRicGVwb2huOGI2ZC54bi0tcDFhaQ==%21118756585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0" descr="http://content.foto.mail.ru/inbox/suxareva_mail.ru/_blogs/i-2474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27083" t="4662" r="16667"/>
          <a:stretch>
            <a:fillRect/>
          </a:stretch>
        </p:blipFill>
        <p:spPr bwMode="auto">
          <a:xfrm>
            <a:off x="357158" y="4000500"/>
            <a:ext cx="1714512" cy="2857499"/>
          </a:xfrm>
          <a:prstGeom prst="rect">
            <a:avLst/>
          </a:prstGeom>
          <a:noFill/>
        </p:spPr>
      </p:pic>
      <p:pic>
        <p:nvPicPr>
          <p:cNvPr id="8" name="Picture 30" descr="http://content.foto.mail.ru/inbox/suxareva_mail.ru/_blogs/i-2474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 l="27083" t="4662" r="16667"/>
          <a:stretch>
            <a:fillRect/>
          </a:stretch>
        </p:blipFill>
        <p:spPr bwMode="auto">
          <a:xfrm flipH="1">
            <a:off x="7215206" y="4000504"/>
            <a:ext cx="1714510" cy="28574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6" descr="http://cs3.livemaster.ru/zhurnalfoto/f/2/1/141029133141.jpe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97285" flipH="1">
            <a:off x="7620786" y="147347"/>
            <a:ext cx="1537703" cy="3727765"/>
          </a:xfrm>
          <a:prstGeom prst="rect">
            <a:avLst/>
          </a:prstGeom>
          <a:noFill/>
        </p:spPr>
      </p:pic>
      <p:pic>
        <p:nvPicPr>
          <p:cNvPr id="10" name="Picture 26" descr="http://cs3.livemaster.ru/zhurnalfoto/f/2/1/141029133141.jpe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54600"/>
            <a:ext cx="1568902" cy="3803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cs7001.vk.me/c7005/v7005923/25c4a/-CB45gxlq1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14818"/>
            <a:ext cx="1680431" cy="2285992"/>
          </a:xfrm>
          <a:prstGeom prst="rect">
            <a:avLst/>
          </a:prstGeom>
          <a:noFill/>
        </p:spPr>
      </p:pic>
      <p:pic>
        <p:nvPicPr>
          <p:cNvPr id="9" name="Picture 6" descr="http://cs7001.vk.me/c7005/v7005923/25c4a/-CB45gxlq1I.jp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38739" y="4214818"/>
            <a:ext cx="1732945" cy="235743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4" descr="http://borizzz.nichost.ru/ZEVS/image/centrtop_image.gif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5071942"/>
            <a:ext cx="4266231" cy="1513571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1" name="Picture 24" descr="http://borizzz.nichost.ru/ZEVS/image/centrtop_image.gif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8595" y="5072074"/>
            <a:ext cx="4266231" cy="1513571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D2FD9EA-3059-4EC7-880F-1D59C782E5C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F90DD9-BA2F-4858-A523-BCDC2CB5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eurotorg.com.ua/images/stories/virtuemart/product/bumaga-scrapbuking-nabor51-1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  <p:sp>
        <p:nvSpPr>
          <p:cNvPr id="13316" name="AutoShape 4" descr="http://%D0%B0%D1%80%D1%82%D1%81%D1%82%D0%B5%D0%BD%D0%B0.%D1%80%D1%84/assets/galleries/1572/57858823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://%D0%B0%D1%80%D1%82%D1%81%D1%82%D0%B5%D0%BD%D0%B0.%D1%80%D1%84/assets/galleries/1572/57858823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http://%D0%B0%D1%80%D1%82%D1%81%D1%82%D0%B5%D0%BD%D0%B0.%D1%80%D1%84/assets/galleries/1572/57858823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9" name="Группа 18"/>
          <p:cNvGrpSpPr/>
          <p:nvPr userDrawn="1"/>
        </p:nvGrpSpPr>
        <p:grpSpPr>
          <a:xfrm>
            <a:off x="0" y="0"/>
            <a:ext cx="9144001" cy="610368"/>
            <a:chOff x="0" y="0"/>
            <a:chExt cx="9144001" cy="610368"/>
          </a:xfrm>
        </p:grpSpPr>
        <p:pic>
          <p:nvPicPr>
            <p:cNvPr id="12" name="Рисунок 11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44900" y="-444899"/>
              <a:ext cx="610367" cy="1500168"/>
            </a:xfrm>
            <a:prstGeom prst="rect">
              <a:avLst/>
            </a:prstGeom>
          </p:spPr>
        </p:pic>
        <p:pic>
          <p:nvPicPr>
            <p:cNvPr id="13" name="Рисунок 12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802191" y="-444900"/>
              <a:ext cx="610367" cy="1500168"/>
            </a:xfrm>
            <a:prstGeom prst="rect">
              <a:avLst/>
            </a:prstGeom>
          </p:spPr>
        </p:pic>
        <p:pic>
          <p:nvPicPr>
            <p:cNvPr id="14" name="Рисунок 13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159513" y="-444900"/>
              <a:ext cx="610367" cy="1500168"/>
            </a:xfrm>
            <a:prstGeom prst="rect">
              <a:avLst/>
            </a:prstGeom>
          </p:spPr>
        </p:pic>
        <p:pic>
          <p:nvPicPr>
            <p:cNvPr id="15" name="Рисунок 14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516835" y="-444900"/>
              <a:ext cx="610367" cy="1500168"/>
            </a:xfrm>
            <a:prstGeom prst="rect">
              <a:avLst/>
            </a:prstGeom>
          </p:spPr>
        </p:pic>
        <p:pic>
          <p:nvPicPr>
            <p:cNvPr id="16" name="Рисунок 15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874157" y="-444900"/>
              <a:ext cx="610367" cy="1500168"/>
            </a:xfrm>
            <a:prstGeom prst="rect">
              <a:avLst/>
            </a:prstGeom>
          </p:spPr>
        </p:pic>
        <p:pic>
          <p:nvPicPr>
            <p:cNvPr id="17" name="Рисунок 16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231479" y="-444900"/>
              <a:ext cx="610367" cy="1500168"/>
            </a:xfrm>
            <a:prstGeom prst="rect">
              <a:avLst/>
            </a:prstGeom>
          </p:spPr>
        </p:pic>
        <p:pic>
          <p:nvPicPr>
            <p:cNvPr id="18" name="Рисунок 17" descr="57858823.jpg"/>
            <p:cNvPicPr>
              <a:picLocks noChangeAspect="1"/>
            </p:cNvPicPr>
            <p:nvPr userDrawn="1"/>
          </p:nvPicPr>
          <p:blipFill>
            <a:blip r:embed="rId1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8303049" y="-230585"/>
              <a:ext cx="610366" cy="1071539"/>
            </a:xfrm>
            <a:prstGeom prst="rect">
              <a:avLst/>
            </a:prstGeom>
          </p:spPr>
        </p:pic>
      </p:grpSp>
      <p:grpSp>
        <p:nvGrpSpPr>
          <p:cNvPr id="20" name="Группа 19"/>
          <p:cNvGrpSpPr/>
          <p:nvPr userDrawn="1"/>
        </p:nvGrpSpPr>
        <p:grpSpPr>
          <a:xfrm>
            <a:off x="-1" y="6247632"/>
            <a:ext cx="9144001" cy="610368"/>
            <a:chOff x="0" y="0"/>
            <a:chExt cx="9144001" cy="610368"/>
          </a:xfrm>
        </p:grpSpPr>
        <p:pic>
          <p:nvPicPr>
            <p:cNvPr id="21" name="Рисунок 20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44900" y="-444899"/>
              <a:ext cx="610367" cy="1500168"/>
            </a:xfrm>
            <a:prstGeom prst="rect">
              <a:avLst/>
            </a:prstGeom>
          </p:spPr>
        </p:pic>
        <p:pic>
          <p:nvPicPr>
            <p:cNvPr id="22" name="Рисунок 21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802191" y="-444900"/>
              <a:ext cx="610367" cy="1500168"/>
            </a:xfrm>
            <a:prstGeom prst="rect">
              <a:avLst/>
            </a:prstGeom>
          </p:spPr>
        </p:pic>
        <p:pic>
          <p:nvPicPr>
            <p:cNvPr id="23" name="Рисунок 22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159513" y="-444900"/>
              <a:ext cx="610367" cy="1500168"/>
            </a:xfrm>
            <a:prstGeom prst="rect">
              <a:avLst/>
            </a:prstGeom>
          </p:spPr>
        </p:pic>
        <p:pic>
          <p:nvPicPr>
            <p:cNvPr id="24" name="Рисунок 23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516835" y="-444900"/>
              <a:ext cx="610367" cy="1500168"/>
            </a:xfrm>
            <a:prstGeom prst="rect">
              <a:avLst/>
            </a:prstGeom>
          </p:spPr>
        </p:pic>
        <p:pic>
          <p:nvPicPr>
            <p:cNvPr id="25" name="Рисунок 24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874157" y="-444900"/>
              <a:ext cx="610367" cy="1500168"/>
            </a:xfrm>
            <a:prstGeom prst="rect">
              <a:avLst/>
            </a:prstGeom>
          </p:spPr>
        </p:pic>
        <p:pic>
          <p:nvPicPr>
            <p:cNvPr id="26" name="Рисунок 25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231479" y="-444900"/>
              <a:ext cx="610367" cy="1500168"/>
            </a:xfrm>
            <a:prstGeom prst="rect">
              <a:avLst/>
            </a:prstGeom>
          </p:spPr>
        </p:pic>
        <p:pic>
          <p:nvPicPr>
            <p:cNvPr id="27" name="Рисунок 26" descr="57858823.jpg"/>
            <p:cNvPicPr>
              <a:picLocks noChangeAspect="1"/>
            </p:cNvPicPr>
            <p:nvPr userDrawn="1"/>
          </p:nvPicPr>
          <p:blipFill>
            <a:blip r:embed="rId1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8303049" y="-230585"/>
              <a:ext cx="610366" cy="1071539"/>
            </a:xfrm>
            <a:prstGeom prst="rect">
              <a:avLst/>
            </a:prstGeom>
          </p:spPr>
        </p:pic>
      </p:grpSp>
      <p:grpSp>
        <p:nvGrpSpPr>
          <p:cNvPr id="37" name="Группа 36"/>
          <p:cNvGrpSpPr/>
          <p:nvPr userDrawn="1"/>
        </p:nvGrpSpPr>
        <p:grpSpPr>
          <a:xfrm>
            <a:off x="0" y="428603"/>
            <a:ext cx="610368" cy="6072231"/>
            <a:chOff x="0" y="428603"/>
            <a:chExt cx="610368" cy="6072231"/>
          </a:xfrm>
        </p:grpSpPr>
        <p:pic>
          <p:nvPicPr>
            <p:cNvPr id="30" name="Рисунок 29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4500569"/>
              <a:ext cx="610367" cy="1500168"/>
            </a:xfrm>
            <a:prstGeom prst="rect">
              <a:avLst/>
            </a:prstGeom>
          </p:spPr>
        </p:pic>
        <p:pic>
          <p:nvPicPr>
            <p:cNvPr id="31" name="Рисунок 30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3143247"/>
              <a:ext cx="610367" cy="1500168"/>
            </a:xfrm>
            <a:prstGeom prst="rect">
              <a:avLst/>
            </a:prstGeom>
          </p:spPr>
        </p:pic>
        <p:pic>
          <p:nvPicPr>
            <p:cNvPr id="32" name="Рисунок 31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1785925"/>
              <a:ext cx="610367" cy="1500168"/>
            </a:xfrm>
            <a:prstGeom prst="rect">
              <a:avLst/>
            </a:prstGeom>
          </p:spPr>
        </p:pic>
        <p:pic>
          <p:nvPicPr>
            <p:cNvPr id="33" name="Рисунок 32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428603"/>
              <a:ext cx="610367" cy="1500168"/>
            </a:xfrm>
            <a:prstGeom prst="rect">
              <a:avLst/>
            </a:prstGeom>
          </p:spPr>
        </p:pic>
        <p:pic>
          <p:nvPicPr>
            <p:cNvPr id="36" name="Рисунок 35" descr="57858823.jpg"/>
            <p:cNvPicPr>
              <a:picLocks noChangeAspect="1"/>
            </p:cNvPicPr>
            <p:nvPr userDrawn="1"/>
          </p:nvPicPr>
          <p:blipFill>
            <a:blip r:embed="rId1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715016"/>
              <a:ext cx="571472" cy="785818"/>
            </a:xfrm>
            <a:prstGeom prst="rect">
              <a:avLst/>
            </a:prstGeom>
          </p:spPr>
        </p:pic>
      </p:grpSp>
      <p:grpSp>
        <p:nvGrpSpPr>
          <p:cNvPr id="38" name="Группа 37"/>
          <p:cNvGrpSpPr/>
          <p:nvPr userDrawn="1"/>
        </p:nvGrpSpPr>
        <p:grpSpPr>
          <a:xfrm>
            <a:off x="8533632" y="285728"/>
            <a:ext cx="610368" cy="6072231"/>
            <a:chOff x="0" y="428603"/>
            <a:chExt cx="610368" cy="6072231"/>
          </a:xfrm>
        </p:grpSpPr>
        <p:pic>
          <p:nvPicPr>
            <p:cNvPr id="39" name="Рисунок 38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4500569"/>
              <a:ext cx="610367" cy="1500168"/>
            </a:xfrm>
            <a:prstGeom prst="rect">
              <a:avLst/>
            </a:prstGeom>
          </p:spPr>
        </p:pic>
        <p:pic>
          <p:nvPicPr>
            <p:cNvPr id="40" name="Рисунок 39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3143247"/>
              <a:ext cx="610367" cy="1500168"/>
            </a:xfrm>
            <a:prstGeom prst="rect">
              <a:avLst/>
            </a:prstGeom>
          </p:spPr>
        </p:pic>
        <p:pic>
          <p:nvPicPr>
            <p:cNvPr id="41" name="Рисунок 40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1785925"/>
              <a:ext cx="610367" cy="1500168"/>
            </a:xfrm>
            <a:prstGeom prst="rect">
              <a:avLst/>
            </a:prstGeom>
          </p:spPr>
        </p:pic>
        <p:pic>
          <p:nvPicPr>
            <p:cNvPr id="42" name="Рисунок 41" descr="57858823.jpg"/>
            <p:cNvPicPr>
              <a:picLocks noChangeAspect="1"/>
            </p:cNvPicPr>
            <p:nvPr userDrawn="1"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" y="428603"/>
              <a:ext cx="610367" cy="1500168"/>
            </a:xfrm>
            <a:prstGeom prst="rect">
              <a:avLst/>
            </a:prstGeom>
          </p:spPr>
        </p:pic>
        <p:pic>
          <p:nvPicPr>
            <p:cNvPr id="43" name="Рисунок 42" descr="57858823.jpg"/>
            <p:cNvPicPr>
              <a:picLocks noChangeAspect="1"/>
            </p:cNvPicPr>
            <p:nvPr userDrawn="1"/>
          </p:nvPicPr>
          <p:blipFill>
            <a:blip r:embed="rId1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715016"/>
              <a:ext cx="571472" cy="7858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urotorg.com.ua/images/stories/virtuemart/product/bumaga-scrapbuking-nabor51-1.jpg" TargetMode="External"/><Relationship Id="rId2" Type="http://schemas.openxmlformats.org/officeDocument/2006/relationships/hyperlink" Target="http://content.foto.mail.ru/inbox/suxareva_mail.ru/_blogs/i-247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&#1072;&#1088;&#1090;&#1089;&#1090;&#1077;&#1085;&#1072;.&#1088;&#1092;/assets/galleries/1572/57858823.jpg" TargetMode="External"/><Relationship Id="rId5" Type="http://schemas.openxmlformats.org/officeDocument/2006/relationships/hyperlink" Target="http://cs7001.vk.me/c7005/v7005923/25c4a/-CB45gxlq1I.jpg" TargetMode="External"/><Relationship Id="rId4" Type="http://schemas.openxmlformats.org/officeDocument/2006/relationships/hyperlink" Target="http://cs3.livemaster.ru/zhurnalfoto/f/2/1/141029133141.jpe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cuments\РОДНИКИ\СУДЖАНСКАЯ  ИГРУШКА\Квасни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4056778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ocuments\РОДНИКИ\СУДЖАНСКАЯ  ИГРУШКА\Мастер Д. И. Алексенко. 1920-е гг.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85704"/>
            <a:ext cx="396092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5733256"/>
            <a:ext cx="364023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Банка под варенье.</a:t>
            </a:r>
          </a:p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Мастер Д. И. Алексенко. </a:t>
            </a:r>
            <a:r>
              <a:rPr lang="ru-RU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1920-е гг.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735398"/>
            <a:ext cx="3816424" cy="61555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Квасник.</a:t>
            </a:r>
          </a:p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Мастер М. Ф. Кондрашов. 1930-е гг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149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2132856"/>
            <a:ext cx="32618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В последнее время основное направление работы Мастера – всевозможные сосуды (кувшины, вазы, кружки)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476672"/>
            <a:ext cx="4437765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769" y="4509120"/>
            <a:ext cx="2727591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05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80920" cy="1143000"/>
          </a:xfrm>
        </p:spPr>
        <p:txBody>
          <a:bodyPr/>
          <a:lstStyle/>
          <a:p>
            <a:r>
              <a:rPr lang="ru-RU" sz="1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Юрий Степанович говорит: «У меня и сосуды непростые, Скорее головоломки. Например, чашки со сквозными отверстиями. Нужно </a:t>
            </a:r>
            <a:r>
              <a:rPr lang="ru-RU" sz="1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ещё </a:t>
            </a:r>
            <a:r>
              <a:rPr lang="ru-RU" sz="1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понять, как из неё пить, чтобы не </a:t>
            </a:r>
            <a:r>
              <a:rPr lang="ru-RU" sz="1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облиться»…</a:t>
            </a:r>
            <a:endParaRPr lang="ru-RU" sz="1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3074" name="Picture 2" descr="C:\Users\Пользователь\Documents\РОДНИКИ\СУДЖАНСКАЯ  ИГРУШКА\Утица сосуд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563662"/>
            <a:ext cx="6480720" cy="483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7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01965" y="1700808"/>
            <a:ext cx="283851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Солонки-перевертыши</a:t>
            </a:r>
            <a:r>
              <a:rPr lang="ru-RU" sz="16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. Смотришь на неё – кошка. Но стоит наклонить – </a:t>
            </a:r>
            <a:r>
              <a:rPr lang="ru-RU" sz="1600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лошадь</a:t>
            </a:r>
            <a:endParaRPr lang="ru-RU" dirty="0"/>
          </a:p>
        </p:txBody>
      </p:sp>
      <p:pic>
        <p:nvPicPr>
          <p:cNvPr id="4098" name="Picture 2" descr="C:\Users\Пользователь\Documents\РОДНИКИ\СУДЖАНСКАЯ  ИГРУШКА\Перевёртыш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174" y="620688"/>
            <a:ext cx="511579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6174" y="3140968"/>
            <a:ext cx="295232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Юрий Степанович как </a:t>
            </a:r>
            <a:r>
              <a:rPr lang="ru-RU" sz="16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художник всегда старается сделать традиционные изделия авторскими и </a:t>
            </a:r>
            <a:r>
              <a:rPr lang="ru-RU" sz="1600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оригинальными</a:t>
            </a: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4220" y="3154125"/>
            <a:ext cx="2282744" cy="2579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85602" y="5736969"/>
            <a:ext cx="2232248" cy="11387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«</a:t>
            </a:r>
            <a:r>
              <a:rPr lang="ru-RU" sz="16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Пан с соколом». Игрушка.</a:t>
            </a:r>
          </a:p>
          <a:p>
            <a:pPr algn="ctr"/>
            <a:r>
              <a:rPr lang="ru-RU" sz="16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Мастер Ю. С. Спесивцев. 2008 г</a:t>
            </a:r>
            <a:r>
              <a:rPr lang="ru-RU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.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43" t="6678" r="16629" b="16758"/>
          <a:stretch/>
        </p:blipFill>
        <p:spPr bwMode="auto">
          <a:xfrm>
            <a:off x="5693862" y="3140968"/>
            <a:ext cx="3450137" cy="2075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04382" y="5222968"/>
            <a:ext cx="3458197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«Рыбка». Игрушка. </a:t>
            </a:r>
            <a:r>
              <a:rPr lang="ru-RU" sz="1600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Мастер </a:t>
            </a:r>
          </a:p>
          <a:p>
            <a:pPr algn="ctr"/>
            <a:r>
              <a:rPr lang="ru-RU" sz="1600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Ю</a:t>
            </a:r>
            <a:r>
              <a:rPr lang="ru-RU" sz="16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. С. Спесивцев. 2011 г.</a:t>
            </a:r>
          </a:p>
        </p:txBody>
      </p:sp>
    </p:spTree>
    <p:extLst>
      <p:ext uri="{BB962C8B-B14F-4D97-AF65-F5344CB8AC3E}">
        <p14:creationId xmlns:p14="http://schemas.microsoft.com/office/powerpoint/2010/main" val="25320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cuments\РОДНИКИ\СУДЖАНСКАЯ  ИГРУШКА\Спесивцев в Суджанском техникум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6494" cy="571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5974433"/>
            <a:ext cx="8566494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17.12. 2018 года в Курске прошло торжественное открытие персональной выставки Мастера «Юрий Спесивцев и его ученики»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14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cuments\МУЗЕЙ\УРОКИ  В  МУЗЕЕ\0_14ae81_eb82f1b0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16632"/>
            <a:ext cx="6696744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14356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714356"/>
            <a:ext cx="835824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Ссылки на интернет-ресурсы</a:t>
            </a:r>
          </a:p>
          <a:p>
            <a:r>
              <a:rPr lang="en-US" sz="1600" dirty="0" smtClean="0">
                <a:hlinkClick r:id="rId2"/>
              </a:rPr>
              <a:t>http://content.foto.mail.ru/inbox/suxareva_mail.ru/_blogs/i-2474.jpg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3"/>
              </a:rPr>
              <a:t>http://eurotorg.com.ua/images/stories/virtuemart/product/bumaga-scrapbuking-nabor51-1.jpg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4"/>
              </a:rPr>
              <a:t>http://cs3.livemaster.ru/zhurnalfoto/f/2/1/141029133141.jpeg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5"/>
              </a:rPr>
              <a:t>http://cs7001.vk.me/c7005/v7005923/25c4a/-CB45gxlq1I.jpg</a:t>
            </a:r>
            <a:r>
              <a:rPr lang="ru-RU" sz="1600" dirty="0" smtClean="0"/>
              <a:t> </a:t>
            </a:r>
          </a:p>
          <a:p>
            <a:r>
              <a:rPr lang="en-US" sz="1600" dirty="0" smtClean="0">
                <a:hlinkClick r:id="rId6"/>
              </a:rPr>
              <a:t>http://</a:t>
            </a:r>
            <a:r>
              <a:rPr lang="ru-RU" sz="1600" dirty="0" err="1" smtClean="0">
                <a:hlinkClick r:id="rId6"/>
              </a:rPr>
              <a:t>артстена.рф</a:t>
            </a:r>
            <a:r>
              <a:rPr lang="ru-RU" sz="1600" dirty="0" smtClean="0">
                <a:hlinkClick r:id="rId6"/>
              </a:rPr>
              <a:t>/</a:t>
            </a:r>
            <a:r>
              <a:rPr lang="en-US" sz="1600" dirty="0" smtClean="0">
                <a:hlinkClick r:id="rId6"/>
              </a:rPr>
              <a:t>assets/galleries/1572/57858823.jpg</a:t>
            </a:r>
            <a:r>
              <a:rPr lang="ru-RU" sz="1600" dirty="0" smtClean="0"/>
              <a:t>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71736" y="3000372"/>
            <a:ext cx="4286280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Шаблон выполнен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учителем иностранного языка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МОУ СОШ №1 г. Камешково</a:t>
            </a:r>
          </a:p>
          <a:p>
            <a:pPr algn="ctr"/>
            <a:r>
              <a:rPr lang="ru-RU" sz="2400" b="1" dirty="0" err="1" smtClean="0">
                <a:solidFill>
                  <a:srgbClr val="0000CC"/>
                </a:solidFill>
                <a:latin typeface="Monotype Corsiva" pitchFamily="66" charset="0"/>
              </a:rPr>
              <a:t>Шахториной</a:t>
            </a:r>
            <a:r>
              <a:rPr lang="ru-RU" sz="2400" b="1" dirty="0" smtClean="0">
                <a:solidFill>
                  <a:srgbClr val="0000CC"/>
                </a:solidFill>
                <a:latin typeface="Monotype Corsiva" pitchFamily="66" charset="0"/>
              </a:rPr>
              <a:t> О. В.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50304"/>
            <a:ext cx="3601541" cy="486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7" y="5468348"/>
            <a:ext cx="3601541" cy="8617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«Бык».</a:t>
            </a:r>
          </a:p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Сосуд для хмельных напитков.</a:t>
            </a:r>
          </a:p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Мастер Ю. С. Спесивцев. 1995 г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50304"/>
            <a:ext cx="3638178" cy="485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55806" y="5496655"/>
            <a:ext cx="3638179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«Орёл».</a:t>
            </a:r>
          </a:p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Фигурный сосуд.</a:t>
            </a:r>
          </a:p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Мастер Ю. С. Спесивцев, 1997 г.</a:t>
            </a:r>
          </a:p>
        </p:txBody>
      </p:sp>
    </p:spTree>
    <p:extLst>
      <p:ext uri="{BB962C8B-B14F-4D97-AF65-F5344CB8AC3E}">
        <p14:creationId xmlns:p14="http://schemas.microsoft.com/office/powerpoint/2010/main" val="297880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cuments\РОДНИКИ\СУДЖАНСКАЯ  ИГРУШКА\Сужданская керами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274" y="520458"/>
            <a:ext cx="7932166" cy="528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0274" y="5733256"/>
            <a:ext cx="7932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Щедрая природа наделила глину мягкими пластичными свойствами, а уроженцев этих мест большим талантом</a:t>
            </a:r>
          </a:p>
        </p:txBody>
      </p:sp>
    </p:spTree>
    <p:extLst>
      <p:ext uri="{BB962C8B-B14F-4D97-AF65-F5344CB8AC3E}">
        <p14:creationId xmlns:p14="http://schemas.microsoft.com/office/powerpoint/2010/main" val="39107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733256"/>
            <a:ext cx="8856984" cy="93610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Жители слободы Гончаровка снабжали «своими» гончарными изделиями не только округу, но и всю Курскую, а также и другие близлежащие губернии – Полтавскую, Сумскую, Харьковскую, Черниговскую.</a:t>
            </a:r>
            <a:r>
              <a:rPr lang="ru-RU" sz="2000" dirty="0">
                <a:latin typeface="Century Schoolbook" pitchFamily="18" charset="0"/>
              </a:rPr>
              <a:t> </a:t>
            </a:r>
          </a:p>
        </p:txBody>
      </p:sp>
      <p:pic>
        <p:nvPicPr>
          <p:cNvPr id="3074" name="Picture 2" descr="C:\Users\Пользователь\Documents\РОДНИКИ\СУДЖАНСКАЯ  ИГРУШКА\claytoy_sudzhanskaya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32" r="3400" b="13464"/>
          <a:stretch/>
        </p:blipFill>
        <p:spPr bwMode="auto">
          <a:xfrm>
            <a:off x="318435" y="332656"/>
            <a:ext cx="8243673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332" t="963" r="20409" b="6115"/>
          <a:stretch/>
        </p:blipFill>
        <p:spPr bwMode="auto">
          <a:xfrm>
            <a:off x="318435" y="3139977"/>
            <a:ext cx="1083719" cy="250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92" t="10561" r="15981" b="14440"/>
          <a:stretch/>
        </p:blipFill>
        <p:spPr bwMode="auto">
          <a:xfrm>
            <a:off x="6660232" y="332656"/>
            <a:ext cx="2160240" cy="1356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Пользователь\Documents\РОДНИКИ\СУДЖАНСКАЯ  ИГРУШКА\0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698" t="16246" r="29909" b="14791"/>
          <a:stretch/>
        </p:blipFill>
        <p:spPr bwMode="auto">
          <a:xfrm>
            <a:off x="6724082" y="3501008"/>
            <a:ext cx="2074103" cy="225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5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cuments\РОДНИКИ\СУДЖАНСКАЯ  ИГРУШКА\Работы мачтер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509"/>
            <a:ext cx="8756820" cy="582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5960045"/>
            <a:ext cx="8756820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Такие игрушки должны </a:t>
            </a:r>
            <a:r>
              <a:rPr lang="ru-RU" sz="16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были родиться здесь, на этой скромной древней земле, среди величественной природы, в умелых руках людей, которые помнят и берегут мастерство предков</a:t>
            </a:r>
          </a:p>
        </p:txBody>
      </p:sp>
    </p:spTree>
    <p:extLst>
      <p:ext uri="{BB962C8B-B14F-4D97-AF65-F5344CB8AC3E}">
        <p14:creationId xmlns:p14="http://schemas.microsoft.com/office/powerpoint/2010/main" val="321896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622661"/>
            <a:ext cx="53285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Мастера Центра художественных народных промыслов и ремёсел Суджи рождают вокруг себя красоту, бережно и с любовью относятся к традициям старинного искусства</a:t>
            </a:r>
          </a:p>
        </p:txBody>
      </p:sp>
      <p:pic>
        <p:nvPicPr>
          <p:cNvPr id="3074" name="Picture 2" descr="C:\Users\Пользователь\Documents\РОДНИКИ\СУДЖАНСКАЯ  ИГРУШКА\Курские мастера-игрушечни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496855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6228184" y="620688"/>
            <a:ext cx="2376264" cy="2232248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Народные мастера России.</a:t>
            </a:r>
          </a:p>
          <a:p>
            <a:pPr algn="ctr"/>
            <a:endPara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  <a:p>
            <a:pPr algn="ctr"/>
            <a:r>
              <a:rPr lang="ru-RU" sz="1600" i="1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О.Ф. Никитина,</a:t>
            </a:r>
          </a:p>
          <a:p>
            <a:pPr algn="ctr"/>
            <a:r>
              <a:rPr lang="ru-RU" sz="1600" i="1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А.Ф. Широких, </a:t>
            </a:r>
          </a:p>
          <a:p>
            <a:pPr algn="ctr"/>
            <a:r>
              <a:rPr lang="ru-RU" sz="1600" i="1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Ю.С.</a:t>
            </a:r>
            <a:r>
              <a:rPr lang="ru-RU" dirty="0" smtClean="0">
                <a:ln>
                  <a:solidFill>
                    <a:srgbClr val="0000CC"/>
                  </a:solidFill>
                </a:ln>
                <a:noFill/>
              </a:rPr>
              <a:t> </a:t>
            </a:r>
            <a:r>
              <a:rPr lang="ru-RU" i="1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Спесивцев,</a:t>
            </a:r>
          </a:p>
          <a:p>
            <a:pPr algn="ctr"/>
            <a:r>
              <a:rPr lang="ru-RU" i="1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А.Н. Поляков</a:t>
            </a:r>
            <a:r>
              <a:rPr lang="ru-RU" dirty="0" smtClean="0">
                <a:ln>
                  <a:solidFill>
                    <a:srgbClr val="0000CC"/>
                  </a:solidFill>
                </a:ln>
                <a:noFill/>
              </a:rPr>
              <a:t> </a:t>
            </a:r>
            <a:endParaRPr lang="ru-RU" dirty="0">
              <a:ln>
                <a:solidFill>
                  <a:srgbClr val="0000CC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37665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cuments\РОДНИКИ\СУДЖАНСКАЯ  ИГРУШКА\Суджанский гончарный промысе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4267200" cy="265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ocuments\РОДНИКИ\СУДЖАНСКАЯ  ИГРУШКА\Суджанские игруш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381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3501008"/>
            <a:ext cx="28803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Работы </a:t>
            </a:r>
            <a:r>
              <a:rPr lang="ru-RU" i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суджанских</a:t>
            </a:r>
            <a:r>
              <a:rPr lang="ru-RU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мастеров невозможно спутать с  другими. Они неизменно приковывают к себе взгляды удивлённых </a:t>
            </a:r>
            <a:r>
              <a:rPr lang="ru-RU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зрителей</a:t>
            </a:r>
            <a:endParaRPr lang="ru-RU" i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52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10850" y="244189"/>
            <a:ext cx="2025646" cy="575542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Народный мастер России, член Союза художников, член Союза художников Международной ассоциации изобразительных искусств АИАП ЮНЕСКО. В 2010 году мастер был удостоен Премии Правительства РФ «Душа России» и Премии Центрального Федерального округа. Всё это звания </a:t>
            </a:r>
            <a:endParaRPr lang="ru-RU" sz="16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  <a:p>
            <a:pPr algn="ctr"/>
            <a:r>
              <a:rPr 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Юрия </a:t>
            </a:r>
            <a:r>
              <a:rPr lang="ru-RU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Степановича </a:t>
            </a:r>
            <a:r>
              <a:rPr lang="ru-RU" sz="1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Спесивцева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Пользователь\Documents\РОДНИКИ\СУДЖАНСКАЯ  ИГРУШКА\Спесивцев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77" t="6773" r="10409"/>
          <a:stretch/>
        </p:blipFill>
        <p:spPr bwMode="auto">
          <a:xfrm>
            <a:off x="107504" y="260648"/>
            <a:ext cx="677838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65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9106" y="5157192"/>
            <a:ext cx="53285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 детства увлекшись гончарством, он прошёл все стадии гончарного промысла. Сейчас Спесивцев известен по всей России. Его изделия есть в музеях разных стран Европы и Америки</a:t>
            </a:r>
            <a:r>
              <a:rPr lang="ru-RU" dirty="0"/>
              <a:t>.</a:t>
            </a:r>
          </a:p>
        </p:txBody>
      </p:sp>
      <p:pic>
        <p:nvPicPr>
          <p:cNvPr id="1026" name="Picture 2" descr="C:\Users\Пользователь\Documents\РОДНИКИ\СУДЖАНСКАЯ  ИГРУШКА\Юрий Спесивц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53914"/>
            <a:ext cx="3635778" cy="503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2448272" cy="316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3355072"/>
            <a:ext cx="2591662" cy="86177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Банка под варенье.</a:t>
            </a:r>
          </a:p>
          <a:p>
            <a:pPr algn="ctr"/>
            <a:r>
              <a:rPr lang="ru-RU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Мастер Ю.С</a:t>
            </a:r>
            <a:r>
              <a:rPr lang="ru-RU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. Спесивцев. 1987 г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1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444</Words>
  <Application>Microsoft Office PowerPoint</Application>
  <PresentationFormat>Экран (4:3)</PresentationFormat>
  <Paragraphs>45</Paragraphs>
  <Slides>15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Жители слободы Гончаровка снабжали «своими» гончарными изделиями не только округу, но и всю Курскую, а также и другие близлежащие губернии – Полтавскую, Сумскую, Харьковскую, Черниговскую.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Юрий Степанович говорит: «У меня и сосуды непростые, Скорее головоломки. Например, чашки со сквозными отверстиями. Нужно ещё понять, как из неё пить, чтобы не облиться»…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Пользователь</cp:lastModifiedBy>
  <cp:revision>46</cp:revision>
  <dcterms:created xsi:type="dcterms:W3CDTF">2015-06-22T19:21:28Z</dcterms:created>
  <dcterms:modified xsi:type="dcterms:W3CDTF">2019-11-30T11:17:33Z</dcterms:modified>
</cp:coreProperties>
</file>