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68" r:id="rId4"/>
    <p:sldId id="257" r:id="rId5"/>
    <p:sldId id="261" r:id="rId6"/>
    <p:sldId id="269" r:id="rId7"/>
    <p:sldId id="260" r:id="rId8"/>
    <p:sldId id="265" r:id="rId9"/>
    <p:sldId id="263" r:id="rId10"/>
    <p:sldId id="267" r:id="rId11"/>
    <p:sldId id="264" r:id="rId12"/>
    <p:sldId id="270"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6" d="100"/>
          <a:sy n="86" d="100"/>
        </p:scale>
        <p:origin x="-109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FFE4F93F-30D5-4BA4-B23C-AF8C17F11959}" type="datetimeFigureOut">
              <a:rPr lang="ru-RU" smtClean="0"/>
              <a:pPr/>
              <a:t>30.11.2019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4A540D7-A37E-401F-B4FA-50F8E19BCC8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FE4F93F-30D5-4BA4-B23C-AF8C17F11959}" type="datetimeFigureOut">
              <a:rPr lang="ru-RU" smtClean="0"/>
              <a:pPr/>
              <a:t>30.11.2019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4A540D7-A37E-401F-B4FA-50F8E19BCC8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FE4F93F-30D5-4BA4-B23C-AF8C17F11959}" type="datetimeFigureOut">
              <a:rPr lang="ru-RU" smtClean="0"/>
              <a:pPr/>
              <a:t>30.11.2019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4A540D7-A37E-401F-B4FA-50F8E19BCC8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FE4F93F-30D5-4BA4-B23C-AF8C17F11959}" type="datetimeFigureOut">
              <a:rPr lang="ru-RU" smtClean="0"/>
              <a:pPr/>
              <a:t>30.11.2019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4A540D7-A37E-401F-B4FA-50F8E19BCC8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FFE4F93F-30D5-4BA4-B23C-AF8C17F11959}" type="datetimeFigureOut">
              <a:rPr lang="ru-RU" smtClean="0"/>
              <a:pPr/>
              <a:t>30.11.2019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4A540D7-A37E-401F-B4FA-50F8E19BCC8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FFE4F93F-30D5-4BA4-B23C-AF8C17F11959}" type="datetimeFigureOut">
              <a:rPr lang="ru-RU" smtClean="0"/>
              <a:pPr/>
              <a:t>30.11.2019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4A540D7-A37E-401F-B4FA-50F8E19BCC8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FFE4F93F-30D5-4BA4-B23C-AF8C17F11959}" type="datetimeFigureOut">
              <a:rPr lang="ru-RU" smtClean="0"/>
              <a:pPr/>
              <a:t>30.11.2019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4A540D7-A37E-401F-B4FA-50F8E19BCC8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FFE4F93F-30D5-4BA4-B23C-AF8C17F11959}" type="datetimeFigureOut">
              <a:rPr lang="ru-RU" smtClean="0"/>
              <a:pPr/>
              <a:t>30.11.2019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4A540D7-A37E-401F-B4FA-50F8E19BCC8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FE4F93F-30D5-4BA4-B23C-AF8C17F11959}" type="datetimeFigureOut">
              <a:rPr lang="ru-RU" smtClean="0"/>
              <a:pPr/>
              <a:t>30.11.2019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4A540D7-A37E-401F-B4FA-50F8E19BCC8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FE4F93F-30D5-4BA4-B23C-AF8C17F11959}" type="datetimeFigureOut">
              <a:rPr lang="ru-RU" smtClean="0"/>
              <a:pPr/>
              <a:t>30.11.2019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4A540D7-A37E-401F-B4FA-50F8E19BCC8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FE4F93F-30D5-4BA4-B23C-AF8C17F11959}" type="datetimeFigureOut">
              <a:rPr lang="ru-RU" smtClean="0"/>
              <a:pPr/>
              <a:t>30.11.2019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4A540D7-A37E-401F-B4FA-50F8E19BCC8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E4F93F-30D5-4BA4-B23C-AF8C17F11959}" type="datetimeFigureOut">
              <a:rPr lang="ru-RU" smtClean="0"/>
              <a:pPr/>
              <a:t>30.11.2019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A540D7-A37E-401F-B4FA-50F8E19BCC8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10_717810.jpg"/>
          <p:cNvPicPr>
            <a:picLocks noChangeAspect="1"/>
          </p:cNvPicPr>
          <p:nvPr/>
        </p:nvPicPr>
        <p:blipFill>
          <a:blip r:embed="rId2">
            <a:lum/>
          </a:blip>
          <a:stretch>
            <a:fillRect/>
          </a:stretch>
        </p:blipFill>
        <p:spPr>
          <a:xfrm>
            <a:off x="0" y="0"/>
            <a:ext cx="9143999" cy="6858000"/>
          </a:xfrm>
          <a:prstGeom prst="rect">
            <a:avLst/>
          </a:prstGeom>
        </p:spPr>
      </p:pic>
      <p:sp>
        <p:nvSpPr>
          <p:cNvPr id="6" name="Прямоугольник 5"/>
          <p:cNvSpPr/>
          <p:nvPr/>
        </p:nvSpPr>
        <p:spPr>
          <a:xfrm>
            <a:off x="571472" y="1785926"/>
            <a:ext cx="8286808" cy="1754326"/>
          </a:xfrm>
          <a:prstGeom prst="rect">
            <a:avLst/>
          </a:prstGeom>
          <a:noFill/>
        </p:spPr>
        <p:txBody>
          <a:bodyPr wrap="square" lIns="91440" tIns="45720" rIns="91440" bIns="45720">
            <a:spAutoFit/>
          </a:bodyPr>
          <a:lstStyle/>
          <a:p>
            <a:pPr algn="ctr"/>
            <a:r>
              <a:rPr lang="ru-RU" sz="28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Семинар-практикум</a:t>
            </a:r>
          </a:p>
          <a:p>
            <a:pPr algn="ctr"/>
            <a:r>
              <a:rPr lang="ru-RU"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«Использование творческих игр для развития связной речи»</a:t>
            </a:r>
            <a:endParaRPr lang="ru-RU" sz="40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8" name="Прямоугольник 7"/>
          <p:cNvSpPr/>
          <p:nvPr/>
        </p:nvSpPr>
        <p:spPr>
          <a:xfrm>
            <a:off x="2786050" y="6286520"/>
            <a:ext cx="2438167" cy="369332"/>
          </a:xfrm>
          <a:prstGeom prst="rect">
            <a:avLst/>
          </a:prstGeom>
          <a:noFill/>
        </p:spPr>
        <p:txBody>
          <a:bodyPr wrap="none" lIns="91440" tIns="45720" rIns="91440" bIns="45720">
            <a:spAutoFit/>
          </a:bodyPr>
          <a:lstStyle/>
          <a:p>
            <a:pPr algn="ctr"/>
            <a:r>
              <a:rPr lang="ru-RU" b="1" cap="none" spc="0" dirty="0" smtClean="0">
                <a:ln w="10541" cmpd="sng">
                  <a:solidFill>
                    <a:srgbClr val="7D7D7D">
                      <a:tint val="100000"/>
                      <a:shade val="100000"/>
                      <a:satMod val="110000"/>
                    </a:srgbClr>
                  </a:solidFill>
                  <a:prstDash val="solid"/>
                </a:ln>
                <a:solidFill>
                  <a:schemeClr val="accent4">
                    <a:lumMod val="75000"/>
                  </a:schemeClr>
                </a:solidFill>
                <a:effectLst/>
              </a:rPr>
              <a:t>Москва, Январь 2019г.</a:t>
            </a:r>
            <a:endParaRPr lang="ru-RU" b="1" cap="none" spc="0" dirty="0">
              <a:ln w="10541" cmpd="sng">
                <a:solidFill>
                  <a:srgbClr val="7D7D7D">
                    <a:tint val="100000"/>
                    <a:shade val="100000"/>
                    <a:satMod val="110000"/>
                  </a:srgbClr>
                </a:solidFill>
                <a:prstDash val="solid"/>
              </a:ln>
              <a:solidFill>
                <a:schemeClr val="accent4">
                  <a:lumMod val="75000"/>
                </a:schemeClr>
              </a:solidFill>
              <a:effectLst/>
            </a:endParaRPr>
          </a:p>
        </p:txBody>
      </p:sp>
      <p:sp>
        <p:nvSpPr>
          <p:cNvPr id="10" name="Прямоугольник 9"/>
          <p:cNvSpPr/>
          <p:nvPr/>
        </p:nvSpPr>
        <p:spPr>
          <a:xfrm>
            <a:off x="642910" y="214290"/>
            <a:ext cx="6357982" cy="523220"/>
          </a:xfrm>
          <a:prstGeom prst="rect">
            <a:avLst/>
          </a:prstGeom>
          <a:noFill/>
        </p:spPr>
        <p:txBody>
          <a:bodyPr wrap="square" lIns="91440" tIns="45720" rIns="91440" bIns="45720">
            <a:spAutoFit/>
          </a:bodyPr>
          <a:lstStyle/>
          <a:p>
            <a:pPr algn="ctr"/>
            <a:r>
              <a:rPr lang="ru-RU" sz="28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                    </a:t>
            </a:r>
            <a:r>
              <a:rPr lang="ru-RU" sz="2800" b="1" cap="none" spc="0" dirty="0" smtClean="0">
                <a:ln w="10541" cmpd="sng">
                  <a:solidFill>
                    <a:srgbClr val="7D7D7D">
                      <a:tint val="100000"/>
                      <a:shade val="100000"/>
                      <a:satMod val="110000"/>
                    </a:srgbClr>
                  </a:solidFill>
                  <a:prstDash val="solid"/>
                </a:ln>
                <a:solidFill>
                  <a:schemeClr val="accent4">
                    <a:lumMod val="75000"/>
                  </a:schemeClr>
                </a:solidFill>
                <a:effectLst/>
              </a:rPr>
              <a:t>ГБОУ Школа №1161 корпус 6</a:t>
            </a:r>
            <a:endParaRPr lang="ru-RU" sz="2800" b="1" cap="none" spc="0" dirty="0">
              <a:ln w="10541" cmpd="sng">
                <a:solidFill>
                  <a:srgbClr val="7D7D7D">
                    <a:tint val="100000"/>
                    <a:shade val="100000"/>
                    <a:satMod val="110000"/>
                  </a:srgbClr>
                </a:solidFill>
                <a:prstDash val="solid"/>
              </a:ln>
              <a:solidFill>
                <a:schemeClr val="accent4">
                  <a:lumMod val="75000"/>
                </a:schemeClr>
              </a:solidFill>
              <a:effectLst/>
            </a:endParaRPr>
          </a:p>
        </p:txBody>
      </p:sp>
      <p:sp>
        <p:nvSpPr>
          <p:cNvPr id="12" name="Прямоугольник 11"/>
          <p:cNvSpPr/>
          <p:nvPr/>
        </p:nvSpPr>
        <p:spPr>
          <a:xfrm>
            <a:off x="5452027" y="4714884"/>
            <a:ext cx="3691973" cy="1323439"/>
          </a:xfrm>
          <a:prstGeom prst="rect">
            <a:avLst/>
          </a:prstGeom>
          <a:noFill/>
        </p:spPr>
        <p:txBody>
          <a:bodyPr wrap="none" lIns="91440" tIns="45720" rIns="91440" bIns="45720">
            <a:spAutoFit/>
          </a:bodyPr>
          <a:lstStyle/>
          <a:p>
            <a:r>
              <a:rPr lang="ru-RU" sz="2000" b="1" cap="none" spc="0" dirty="0" smtClean="0">
                <a:ln w="10541" cmpd="sng">
                  <a:solidFill>
                    <a:srgbClr val="7D7D7D">
                      <a:tint val="100000"/>
                      <a:shade val="100000"/>
                      <a:satMod val="110000"/>
                    </a:srgbClr>
                  </a:solidFill>
                  <a:prstDash val="solid"/>
                </a:ln>
                <a:solidFill>
                  <a:schemeClr val="accent4">
                    <a:lumMod val="75000"/>
                  </a:schemeClr>
                </a:solidFill>
                <a:effectLst/>
              </a:rPr>
              <a:t>Выполнила:</a:t>
            </a:r>
            <a:br>
              <a:rPr lang="ru-RU" sz="2000" b="1" cap="none" spc="0" dirty="0" smtClean="0">
                <a:ln w="10541" cmpd="sng">
                  <a:solidFill>
                    <a:srgbClr val="7D7D7D">
                      <a:tint val="100000"/>
                      <a:shade val="100000"/>
                      <a:satMod val="110000"/>
                    </a:srgbClr>
                  </a:solidFill>
                  <a:prstDash val="solid"/>
                </a:ln>
                <a:solidFill>
                  <a:schemeClr val="accent4">
                    <a:lumMod val="75000"/>
                  </a:schemeClr>
                </a:solidFill>
                <a:effectLst/>
              </a:rPr>
            </a:br>
            <a:r>
              <a:rPr lang="ru-RU" sz="2000" b="1" cap="none" spc="0" dirty="0" smtClean="0">
                <a:ln w="10541" cmpd="sng">
                  <a:solidFill>
                    <a:srgbClr val="7D7D7D">
                      <a:tint val="100000"/>
                      <a:shade val="100000"/>
                      <a:satMod val="110000"/>
                    </a:srgbClr>
                  </a:solidFill>
                  <a:prstDash val="solid"/>
                </a:ln>
                <a:solidFill>
                  <a:schemeClr val="accent4">
                    <a:lumMod val="75000"/>
                  </a:schemeClr>
                </a:solidFill>
                <a:effectLst/>
              </a:rPr>
              <a:t>Воспитатель первой</a:t>
            </a:r>
          </a:p>
          <a:p>
            <a:r>
              <a:rPr lang="ru-RU" sz="2000" b="1" cap="none" spc="0" dirty="0" smtClean="0">
                <a:ln w="10541" cmpd="sng">
                  <a:solidFill>
                    <a:srgbClr val="7D7D7D">
                      <a:tint val="100000"/>
                      <a:shade val="100000"/>
                      <a:satMod val="110000"/>
                    </a:srgbClr>
                  </a:solidFill>
                  <a:prstDash val="solid"/>
                </a:ln>
                <a:solidFill>
                  <a:schemeClr val="accent4">
                    <a:lumMod val="75000"/>
                  </a:schemeClr>
                </a:solidFill>
                <a:effectLst/>
              </a:rPr>
              <a:t> квалификационной  категории</a:t>
            </a:r>
            <a:br>
              <a:rPr lang="ru-RU" sz="2000" b="1" cap="none" spc="0" dirty="0" smtClean="0">
                <a:ln w="10541" cmpd="sng">
                  <a:solidFill>
                    <a:srgbClr val="7D7D7D">
                      <a:tint val="100000"/>
                      <a:shade val="100000"/>
                      <a:satMod val="110000"/>
                    </a:srgbClr>
                  </a:solidFill>
                  <a:prstDash val="solid"/>
                </a:ln>
                <a:solidFill>
                  <a:schemeClr val="accent4">
                    <a:lumMod val="75000"/>
                  </a:schemeClr>
                </a:solidFill>
                <a:effectLst/>
              </a:rPr>
            </a:br>
            <a:r>
              <a:rPr lang="ru-RU" sz="2000" b="1" cap="none" spc="0" dirty="0" err="1" smtClean="0">
                <a:ln w="10541" cmpd="sng">
                  <a:solidFill>
                    <a:srgbClr val="7D7D7D">
                      <a:tint val="100000"/>
                      <a:shade val="100000"/>
                      <a:satMod val="110000"/>
                    </a:srgbClr>
                  </a:solidFill>
                  <a:prstDash val="solid"/>
                </a:ln>
                <a:solidFill>
                  <a:schemeClr val="accent4">
                    <a:lumMod val="75000"/>
                  </a:schemeClr>
                </a:solidFill>
                <a:effectLst/>
              </a:rPr>
              <a:t>Кавалжи</a:t>
            </a:r>
            <a:r>
              <a:rPr lang="ru-RU" sz="2000" b="1" cap="none" spc="0" dirty="0" smtClean="0">
                <a:ln w="10541" cmpd="sng">
                  <a:solidFill>
                    <a:srgbClr val="7D7D7D">
                      <a:tint val="100000"/>
                      <a:shade val="100000"/>
                      <a:satMod val="110000"/>
                    </a:srgbClr>
                  </a:solidFill>
                  <a:prstDash val="solid"/>
                </a:ln>
                <a:solidFill>
                  <a:schemeClr val="accent4">
                    <a:lumMod val="75000"/>
                  </a:schemeClr>
                </a:solidFill>
                <a:effectLst/>
              </a:rPr>
              <a:t> Наталья Михайловна</a:t>
            </a:r>
            <a:endParaRPr lang="ru-RU" sz="2000" b="1" cap="none" spc="0" dirty="0">
              <a:ln w="10541" cmpd="sng">
                <a:solidFill>
                  <a:srgbClr val="7D7D7D">
                    <a:tint val="100000"/>
                    <a:shade val="100000"/>
                    <a:satMod val="110000"/>
                  </a:srgbClr>
                </a:solidFill>
                <a:prstDash val="solid"/>
              </a:ln>
              <a:solidFill>
                <a:schemeClr val="accent4">
                  <a:lumMod val="75000"/>
                </a:schemeClr>
              </a:solidFill>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10_717810.jpg"/>
          <p:cNvPicPr>
            <a:picLocks noChangeAspect="1"/>
          </p:cNvPicPr>
          <p:nvPr/>
        </p:nvPicPr>
        <p:blipFill>
          <a:blip r:embed="rId2">
            <a:lum bright="20000"/>
          </a:blip>
          <a:stretch>
            <a:fillRect/>
          </a:stretch>
        </p:blipFill>
        <p:spPr>
          <a:xfrm>
            <a:off x="0" y="0"/>
            <a:ext cx="9144000" cy="6857999"/>
          </a:xfrm>
          <a:prstGeom prst="rect">
            <a:avLst/>
          </a:prstGeom>
        </p:spPr>
      </p:pic>
      <p:pic>
        <p:nvPicPr>
          <p:cNvPr id="4" name="Рисунок 3" descr="image.jpg"/>
          <p:cNvPicPr>
            <a:picLocks noChangeAspect="1"/>
          </p:cNvPicPr>
          <p:nvPr/>
        </p:nvPicPr>
        <p:blipFill>
          <a:blip r:embed="rId3">
            <a:lum bright="-10000" contrast="20000"/>
          </a:blip>
          <a:stretch>
            <a:fillRect/>
          </a:stretch>
        </p:blipFill>
        <p:spPr>
          <a:xfrm>
            <a:off x="3857620" y="3286124"/>
            <a:ext cx="5107523" cy="340667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3" name="Содержимое 2"/>
          <p:cNvSpPr>
            <a:spLocks noGrp="1"/>
          </p:cNvSpPr>
          <p:nvPr>
            <p:ph idx="1"/>
          </p:nvPr>
        </p:nvSpPr>
        <p:spPr>
          <a:xfrm>
            <a:off x="285720" y="428604"/>
            <a:ext cx="8401080" cy="5697559"/>
          </a:xfrm>
        </p:spPr>
        <p:txBody>
          <a:bodyPr>
            <a:normAutofit/>
          </a:bodyPr>
          <a:lstStyle/>
          <a:p>
            <a:r>
              <a:rPr lang="ru-RU" sz="2800" b="1" i="1" dirty="0"/>
              <a:t>Режиссерские игры </a:t>
            </a:r>
            <a:r>
              <a:rPr lang="ru-RU" sz="2800" dirty="0"/>
              <a:t>– это особый вид  индивидуальной игры, который строится ребенком в двух  планах: за себя как режиссера и за игрушку,  определенной ролью. Ребенок придумывает сюжет, который разыгрывает с помощью. кукол или других </a:t>
            </a:r>
            <a:r>
              <a:rPr lang="ru-RU" sz="2800" dirty="0" smtClean="0"/>
              <a:t>предметов, действуя </a:t>
            </a:r>
            <a:r>
              <a:rPr lang="ru-RU" sz="2800" dirty="0"/>
              <a:t>и </a:t>
            </a:r>
            <a:r>
              <a:rPr lang="ru-RU" sz="2800" dirty="0" smtClean="0"/>
              <a:t>говоря</a:t>
            </a:r>
            <a:br>
              <a:rPr lang="ru-RU" sz="2800" dirty="0" smtClean="0"/>
            </a:br>
            <a:r>
              <a:rPr lang="ru-RU" sz="2800" dirty="0" smtClean="0"/>
              <a:t> </a:t>
            </a:r>
            <a:r>
              <a:rPr lang="ru-RU" sz="2800" dirty="0"/>
              <a:t>за них. Режиссерская игра </a:t>
            </a:r>
            <a:r>
              <a:rPr lang="ru-RU" sz="2800" dirty="0" smtClean="0"/>
              <a:t/>
            </a:r>
            <a:br>
              <a:rPr lang="ru-RU" sz="2800" dirty="0" smtClean="0"/>
            </a:br>
            <a:r>
              <a:rPr lang="ru-RU" sz="2800" dirty="0" smtClean="0"/>
              <a:t>способствует  </a:t>
            </a:r>
            <a:br>
              <a:rPr lang="ru-RU" sz="2800" dirty="0" smtClean="0"/>
            </a:br>
            <a:r>
              <a:rPr lang="ru-RU" sz="2800" dirty="0" smtClean="0"/>
              <a:t>развитию </a:t>
            </a:r>
            <a:r>
              <a:rPr lang="ru-RU" sz="2800" dirty="0"/>
              <a:t>речи, </a:t>
            </a:r>
            <a:r>
              <a:rPr lang="ru-RU" sz="2800" dirty="0" smtClean="0"/>
              <a:t/>
            </a:r>
            <a:br>
              <a:rPr lang="ru-RU" sz="2800" dirty="0" smtClean="0"/>
            </a:br>
            <a:r>
              <a:rPr lang="ru-RU" sz="2800" dirty="0" smtClean="0"/>
              <a:t>мышления</a:t>
            </a:r>
            <a:r>
              <a:rPr lang="ru-RU" sz="2800" dirty="0"/>
              <a:t>, </a:t>
            </a:r>
            <a:r>
              <a:rPr lang="ru-RU" sz="2800" dirty="0" smtClean="0"/>
              <a:t/>
            </a:r>
            <a:br>
              <a:rPr lang="ru-RU" sz="2800" dirty="0" smtClean="0"/>
            </a:br>
            <a:r>
              <a:rPr lang="ru-RU" sz="2800" dirty="0" smtClean="0"/>
              <a:t>воображения</a:t>
            </a:r>
            <a:r>
              <a:rPr lang="ru-RU" sz="2800" dirty="0"/>
              <a: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10_717810.jpg"/>
          <p:cNvPicPr>
            <a:picLocks noChangeAspect="1"/>
          </p:cNvPicPr>
          <p:nvPr/>
        </p:nvPicPr>
        <p:blipFill>
          <a:blip r:embed="rId2">
            <a:lum bright="20000"/>
          </a:blip>
          <a:stretch>
            <a:fillRect/>
          </a:stretch>
        </p:blipFill>
        <p:spPr>
          <a:xfrm>
            <a:off x="1" y="0"/>
            <a:ext cx="9144000" cy="6858000"/>
          </a:xfrm>
          <a:prstGeom prst="rect">
            <a:avLst/>
          </a:prstGeom>
        </p:spPr>
      </p:pic>
      <p:sp>
        <p:nvSpPr>
          <p:cNvPr id="2" name="Заголовок 1"/>
          <p:cNvSpPr>
            <a:spLocks noGrp="1"/>
          </p:cNvSpPr>
          <p:nvPr>
            <p:ph type="title"/>
          </p:nvPr>
        </p:nvSpPr>
        <p:spPr/>
        <p:txBody>
          <a:bodyPr/>
          <a:lstStyle/>
          <a:p>
            <a:r>
              <a:rPr lang="ru-RU" dirty="0" smtClean="0"/>
              <a:t>Вывод</a:t>
            </a:r>
            <a:endParaRPr lang="ru-RU" dirty="0"/>
          </a:p>
        </p:txBody>
      </p:sp>
      <p:sp>
        <p:nvSpPr>
          <p:cNvPr id="3" name="Содержимое 2"/>
          <p:cNvSpPr>
            <a:spLocks noGrp="1"/>
          </p:cNvSpPr>
          <p:nvPr>
            <p:ph idx="1"/>
          </p:nvPr>
        </p:nvSpPr>
        <p:spPr/>
        <p:txBody>
          <a:bodyPr>
            <a:normAutofit fontScale="85000" lnSpcReduction="20000"/>
          </a:bodyPr>
          <a:lstStyle/>
          <a:p>
            <a:r>
              <a:rPr lang="ru-RU" dirty="0"/>
              <a:t>Таким образом, использование творческих  игр в работе, способствуют развитию речевой активности детей. </a:t>
            </a:r>
            <a:r>
              <a:rPr lang="ru-RU" dirty="0" smtClean="0"/>
              <a:t>Нам, </a:t>
            </a:r>
            <a:r>
              <a:rPr lang="ru-RU" dirty="0"/>
              <a:t>воспитателям детского </a:t>
            </a:r>
            <a:r>
              <a:rPr lang="ru-RU" dirty="0" smtClean="0"/>
              <a:t>сада, </a:t>
            </a:r>
            <a:r>
              <a:rPr lang="ru-RU" dirty="0"/>
              <a:t>необходимо так организовать речевую деятельность ребенка, чтобы она носила игровой занимательный характер, потому что только таким образом можно развить у ребенка умение точно и образно выражать свои мысли и чувства в устном слове. Тогда результатом работы станет в скором будущем правильная, стилистически и эмоционально богатая, красивая речь ребёнка.</a:t>
            </a:r>
          </a:p>
          <a:p>
            <a:pPr>
              <a:buNone/>
            </a:pPr>
            <a:r>
              <a:rPr lang="ru-RU" dirty="0"/>
              <a:t> </a:t>
            </a:r>
          </a:p>
          <a:p>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10_717810.jpg"/>
          <p:cNvPicPr>
            <a:picLocks noChangeAspect="1"/>
          </p:cNvPicPr>
          <p:nvPr/>
        </p:nvPicPr>
        <p:blipFill>
          <a:blip r:embed="rId2">
            <a:lum bright="20000"/>
          </a:blip>
          <a:stretch>
            <a:fillRect/>
          </a:stretch>
        </p:blipFill>
        <p:spPr>
          <a:xfrm>
            <a:off x="0" y="0"/>
            <a:ext cx="9114042" cy="6858000"/>
          </a:xfrm>
          <a:prstGeom prst="rect">
            <a:avLst/>
          </a:prstGeom>
        </p:spPr>
      </p:pic>
      <p:pic>
        <p:nvPicPr>
          <p:cNvPr id="2" name="Рисунок 1" descr="d0e4c400f954a8e825d11fa5f7058349--round-robin-notebook.jpg"/>
          <p:cNvPicPr>
            <a:picLocks noChangeAspect="1"/>
          </p:cNvPicPr>
          <p:nvPr/>
        </p:nvPicPr>
        <p:blipFill>
          <a:blip r:embed="rId3"/>
          <a:stretch>
            <a:fillRect/>
          </a:stretch>
        </p:blipFill>
        <p:spPr>
          <a:xfrm>
            <a:off x="428596" y="785794"/>
            <a:ext cx="8429684" cy="6072206"/>
          </a:xfrm>
          <a:prstGeom prst="rect">
            <a:avLst/>
          </a:prstGeom>
          <a:ln>
            <a:noFill/>
          </a:ln>
          <a:effectLst>
            <a:softEdge rad="112500"/>
          </a:effectLst>
        </p:spPr>
      </p:pic>
      <p:sp>
        <p:nvSpPr>
          <p:cNvPr id="5" name="Прямоугольник 4"/>
          <p:cNvSpPr/>
          <p:nvPr/>
        </p:nvSpPr>
        <p:spPr>
          <a:xfrm>
            <a:off x="1000100" y="142852"/>
            <a:ext cx="6907660" cy="923330"/>
          </a:xfrm>
          <a:prstGeom prst="rect">
            <a:avLst/>
          </a:prstGeom>
          <a:noFill/>
        </p:spPr>
        <p:txBody>
          <a:bodyPr wrap="none" lIns="91440" tIns="45720" rIns="91440" bIns="45720">
            <a:spAutoFit/>
          </a:bodyPr>
          <a:lstStyle/>
          <a:p>
            <a:pPr algn="ctr"/>
            <a:r>
              <a:rPr lang="ru-RU"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Спасибо за внимание!</a:t>
            </a:r>
            <a:endParaRPr lang="ru-RU" sz="5400" b="1" cap="none"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10_717810.jpg"/>
          <p:cNvPicPr>
            <a:picLocks noChangeAspect="1"/>
          </p:cNvPicPr>
          <p:nvPr/>
        </p:nvPicPr>
        <p:blipFill>
          <a:blip r:embed="rId2">
            <a:lum bright="20000"/>
          </a:blip>
          <a:stretch>
            <a:fillRect/>
          </a:stretch>
        </p:blipFill>
        <p:spPr>
          <a:xfrm>
            <a:off x="1" y="0"/>
            <a:ext cx="9182632" cy="6858000"/>
          </a:xfrm>
          <a:prstGeom prst="rect">
            <a:avLst/>
          </a:prstGeom>
        </p:spPr>
      </p:pic>
      <p:sp>
        <p:nvSpPr>
          <p:cNvPr id="3" name="Содержимое 2"/>
          <p:cNvSpPr>
            <a:spLocks noGrp="1"/>
          </p:cNvSpPr>
          <p:nvPr>
            <p:ph idx="1"/>
          </p:nvPr>
        </p:nvSpPr>
        <p:spPr>
          <a:xfrm>
            <a:off x="214282" y="285728"/>
            <a:ext cx="8329642" cy="5554683"/>
          </a:xfrm>
        </p:spPr>
        <p:txBody>
          <a:bodyPr/>
          <a:lstStyle/>
          <a:p>
            <a:pPr>
              <a:buNone/>
            </a:pPr>
            <a:r>
              <a:rPr lang="ru-RU" dirty="0"/>
              <a:t>Правильная речь - важное условие в развития личности ребёнка.</a:t>
            </a:r>
            <a:br>
              <a:rPr lang="ru-RU" dirty="0"/>
            </a:br>
            <a:r>
              <a:rPr lang="ru-RU" dirty="0"/>
              <a:t>Чем богаче у ребёнка речь, тем легче ему высказывать свои мысли, тем шире его возможности в познании окружающего мира, содержательнее и полноценнее отношение со сверстниками и взрослыми, тем активнее осуществляется его психическое развитие. </a:t>
            </a:r>
          </a:p>
          <a:p>
            <a:endParaRPr lang="ru-RU" dirty="0"/>
          </a:p>
        </p:txBody>
      </p:sp>
      <p:pic>
        <p:nvPicPr>
          <p:cNvPr id="4" name="Рисунок 3" descr="bibimage-zoh.jpg"/>
          <p:cNvPicPr>
            <a:picLocks noChangeAspect="1"/>
          </p:cNvPicPr>
          <p:nvPr/>
        </p:nvPicPr>
        <p:blipFill>
          <a:blip r:embed="rId3"/>
          <a:stretch>
            <a:fillRect/>
          </a:stretch>
        </p:blipFill>
        <p:spPr>
          <a:xfrm>
            <a:off x="4572000" y="4288536"/>
            <a:ext cx="4572000" cy="2569464"/>
          </a:xfrm>
          <a:prstGeom prst="rect">
            <a:avLst/>
          </a:prstGeom>
          <a:ln>
            <a:noFill/>
          </a:ln>
          <a:effectLst>
            <a:outerShdw blurRad="190500" algn="tl" rotWithShape="0">
              <a:srgbClr val="000000">
                <a:alpha val="70000"/>
              </a:srgbClr>
            </a:outerShdw>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10_717810.jpg"/>
          <p:cNvPicPr>
            <a:picLocks noChangeAspect="1"/>
          </p:cNvPicPr>
          <p:nvPr/>
        </p:nvPicPr>
        <p:blipFill>
          <a:blip r:embed="rId2">
            <a:lum bright="20000"/>
          </a:blip>
          <a:stretch>
            <a:fillRect/>
          </a:stretch>
        </p:blipFill>
        <p:spPr>
          <a:xfrm>
            <a:off x="-38633" y="1"/>
            <a:ext cx="9182633" cy="6858000"/>
          </a:xfrm>
          <a:prstGeom prst="rect">
            <a:avLst/>
          </a:prstGeom>
        </p:spPr>
      </p:pic>
      <p:sp>
        <p:nvSpPr>
          <p:cNvPr id="3" name="Содержимое 2"/>
          <p:cNvSpPr>
            <a:spLocks noGrp="1"/>
          </p:cNvSpPr>
          <p:nvPr>
            <p:ph idx="1"/>
          </p:nvPr>
        </p:nvSpPr>
        <p:spPr>
          <a:xfrm>
            <a:off x="0" y="214290"/>
            <a:ext cx="8858280" cy="5619726"/>
          </a:xfrm>
        </p:spPr>
        <p:txBody>
          <a:bodyPr>
            <a:normAutofit fontScale="92500" lnSpcReduction="10000"/>
          </a:bodyPr>
          <a:lstStyle/>
          <a:p>
            <a:r>
              <a:rPr lang="ru-RU" dirty="0"/>
              <a:t>Связная речь дошкольников – основной показатель, по которому судят об их уровне развития, широте кругозора. Потому, как высказывается ребенок на различные темы, можно предположить, насколько успешным окажется его дальнейшее обучение, как сложится его общение со сверстниками. </a:t>
            </a:r>
            <a:r>
              <a:rPr lang="ru-RU" dirty="0" smtClean="0"/>
              <a:t>Очень</a:t>
            </a:r>
            <a:br>
              <a:rPr lang="ru-RU" dirty="0" smtClean="0"/>
            </a:br>
            <a:r>
              <a:rPr lang="ru-RU" dirty="0" smtClean="0"/>
              <a:t> </a:t>
            </a:r>
            <a:r>
              <a:rPr lang="ru-RU" dirty="0"/>
              <a:t>важно с раннего </a:t>
            </a:r>
            <a:r>
              <a:rPr lang="ru-RU" dirty="0" smtClean="0"/>
              <a:t> возраста научить</a:t>
            </a:r>
            <a:br>
              <a:rPr lang="ru-RU" dirty="0" smtClean="0"/>
            </a:br>
            <a:r>
              <a:rPr lang="ru-RU" dirty="0" smtClean="0"/>
              <a:t> </a:t>
            </a:r>
            <a:r>
              <a:rPr lang="ru-RU" dirty="0"/>
              <a:t>ребенка </a:t>
            </a:r>
            <a:r>
              <a:rPr lang="ru-RU" dirty="0" smtClean="0"/>
              <a:t>выражаться</a:t>
            </a:r>
            <a:br>
              <a:rPr lang="ru-RU" dirty="0" smtClean="0"/>
            </a:br>
            <a:r>
              <a:rPr lang="ru-RU" dirty="0" smtClean="0"/>
              <a:t> </a:t>
            </a:r>
            <a:r>
              <a:rPr lang="ru-RU" dirty="0"/>
              <a:t>четко, грамотно</a:t>
            </a:r>
            <a:r>
              <a:rPr lang="ru-RU" dirty="0" smtClean="0"/>
              <a:t>,</a:t>
            </a:r>
            <a:br>
              <a:rPr lang="ru-RU" dirty="0" smtClean="0"/>
            </a:br>
            <a:r>
              <a:rPr lang="ru-RU" dirty="0" smtClean="0"/>
              <a:t> </a:t>
            </a:r>
            <a:r>
              <a:rPr lang="ru-RU" dirty="0"/>
              <a:t>уметь определить </a:t>
            </a:r>
            <a:r>
              <a:rPr lang="ru-RU" dirty="0" smtClean="0"/>
              <a:t/>
            </a:r>
            <a:br>
              <a:rPr lang="ru-RU" dirty="0" smtClean="0"/>
            </a:br>
            <a:r>
              <a:rPr lang="ru-RU" dirty="0" smtClean="0"/>
              <a:t>главное </a:t>
            </a:r>
            <a:r>
              <a:rPr lang="ru-RU" dirty="0"/>
              <a:t>во время </a:t>
            </a:r>
            <a:r>
              <a:rPr lang="ru-RU" dirty="0" smtClean="0"/>
              <a:t>игры,</a:t>
            </a:r>
            <a:br>
              <a:rPr lang="ru-RU" dirty="0" smtClean="0"/>
            </a:br>
            <a:r>
              <a:rPr lang="ru-RU" dirty="0" smtClean="0"/>
              <a:t> </a:t>
            </a:r>
            <a:r>
              <a:rPr lang="ru-RU" dirty="0"/>
              <a:t>в рассказе или споре.</a:t>
            </a:r>
          </a:p>
          <a:p>
            <a:endParaRPr lang="ru-RU" dirty="0"/>
          </a:p>
        </p:txBody>
      </p:sp>
      <p:pic>
        <p:nvPicPr>
          <p:cNvPr id="4" name="Рисунок 3" descr="1358104676-1026781-www.nevsepic.com.ua.jpg"/>
          <p:cNvPicPr>
            <a:picLocks noChangeAspect="1"/>
          </p:cNvPicPr>
          <p:nvPr/>
        </p:nvPicPr>
        <p:blipFill>
          <a:blip r:embed="rId3"/>
          <a:stretch>
            <a:fillRect/>
          </a:stretch>
        </p:blipFill>
        <p:spPr>
          <a:xfrm>
            <a:off x="4255008" y="3639312"/>
            <a:ext cx="4888992" cy="321868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10_717810.jpg"/>
          <p:cNvPicPr>
            <a:picLocks noChangeAspect="1"/>
          </p:cNvPicPr>
          <p:nvPr/>
        </p:nvPicPr>
        <p:blipFill>
          <a:blip r:embed="rId2">
            <a:lum bright="20000"/>
          </a:blip>
          <a:stretch>
            <a:fillRect/>
          </a:stretch>
        </p:blipFill>
        <p:spPr>
          <a:xfrm>
            <a:off x="0" y="0"/>
            <a:ext cx="9144000" cy="6857999"/>
          </a:xfrm>
          <a:prstGeom prst="rect">
            <a:avLst/>
          </a:prstGeom>
        </p:spPr>
      </p:pic>
      <p:sp>
        <p:nvSpPr>
          <p:cNvPr id="3" name="Содержимое 2"/>
          <p:cNvSpPr>
            <a:spLocks noGrp="1"/>
          </p:cNvSpPr>
          <p:nvPr>
            <p:ph idx="1"/>
          </p:nvPr>
        </p:nvSpPr>
        <p:spPr>
          <a:xfrm>
            <a:off x="0" y="357166"/>
            <a:ext cx="9144000" cy="6143668"/>
          </a:xfrm>
        </p:spPr>
        <p:txBody>
          <a:bodyPr>
            <a:normAutofit fontScale="85000" lnSpcReduction="20000"/>
          </a:bodyPr>
          <a:lstStyle/>
          <a:p>
            <a:pPr>
              <a:buNone/>
            </a:pPr>
            <a:r>
              <a:rPr lang="ru-RU" b="1" i="1" dirty="0" smtClean="0"/>
              <a:t>Ребенок</a:t>
            </a:r>
            <a:r>
              <a:rPr lang="ru-RU" dirty="0" smtClean="0"/>
              <a:t> </a:t>
            </a:r>
            <a:r>
              <a:rPr lang="ru-RU" dirty="0"/>
              <a:t>– это человек играющий. Игра – основная деятельность дошкольника. С ее помощью без специального обучения можно решить множество задач, в том числе, и развитие связной речи. Развитие всех сторон связной речи нужно стимулировать различными методами</a:t>
            </a:r>
            <a:r>
              <a:rPr lang="ru-RU" dirty="0" smtClean="0"/>
              <a:t>, например, используя творческие игры. Творческие игры стимулируют  развитие </a:t>
            </a:r>
            <a:br>
              <a:rPr lang="ru-RU" dirty="0" smtClean="0"/>
            </a:br>
            <a:r>
              <a:rPr lang="ru-RU" dirty="0" smtClean="0"/>
              <a:t>внимания, восприятия, фантазии, творческого </a:t>
            </a:r>
            <a:br>
              <a:rPr lang="ru-RU" dirty="0" smtClean="0"/>
            </a:br>
            <a:r>
              <a:rPr lang="ru-RU" dirty="0" smtClean="0"/>
              <a:t>воображения, активизируют</a:t>
            </a:r>
            <a:br>
              <a:rPr lang="ru-RU" dirty="0" smtClean="0"/>
            </a:br>
            <a:r>
              <a:rPr lang="ru-RU" dirty="0" smtClean="0"/>
              <a:t> связную речь, обогащают </a:t>
            </a:r>
            <a:br>
              <a:rPr lang="ru-RU" dirty="0" smtClean="0"/>
            </a:br>
            <a:r>
              <a:rPr lang="ru-RU" dirty="0" smtClean="0"/>
              <a:t>словарь, позволяют </a:t>
            </a:r>
            <a:br>
              <a:rPr lang="ru-RU" dirty="0" smtClean="0"/>
            </a:br>
            <a:r>
              <a:rPr lang="ru-RU" dirty="0" smtClean="0"/>
              <a:t>наладить полноценные </a:t>
            </a:r>
            <a:br>
              <a:rPr lang="ru-RU" dirty="0" smtClean="0"/>
            </a:br>
            <a:r>
              <a:rPr lang="ru-RU" dirty="0" smtClean="0"/>
              <a:t>взаимоотношения со </a:t>
            </a:r>
            <a:br>
              <a:rPr lang="ru-RU" dirty="0" smtClean="0"/>
            </a:br>
            <a:r>
              <a:rPr lang="ru-RU" dirty="0" smtClean="0"/>
              <a:t>сверстниками.</a:t>
            </a:r>
            <a:endParaRPr lang="ru-RU" dirty="0"/>
          </a:p>
          <a:p>
            <a:pPr>
              <a:buNone/>
            </a:pPr>
            <a:endParaRPr lang="ru-RU" dirty="0" smtClean="0"/>
          </a:p>
          <a:p>
            <a:pPr>
              <a:buNone/>
            </a:pPr>
            <a:r>
              <a:rPr lang="ru-RU" b="1" i="1" dirty="0"/>
              <a:t> </a:t>
            </a:r>
            <a:endParaRPr lang="ru-RU" dirty="0"/>
          </a:p>
        </p:txBody>
      </p:sp>
      <p:pic>
        <p:nvPicPr>
          <p:cNvPr id="4" name="Рисунок 3" descr="1.jpg"/>
          <p:cNvPicPr>
            <a:picLocks noChangeAspect="1"/>
          </p:cNvPicPr>
          <p:nvPr/>
        </p:nvPicPr>
        <p:blipFill>
          <a:blip r:embed="rId3"/>
          <a:stretch>
            <a:fillRect/>
          </a:stretch>
        </p:blipFill>
        <p:spPr>
          <a:xfrm>
            <a:off x="4572000" y="3000373"/>
            <a:ext cx="4572000" cy="385762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10_717810.jpg"/>
          <p:cNvPicPr>
            <a:picLocks noChangeAspect="1"/>
          </p:cNvPicPr>
          <p:nvPr/>
        </p:nvPicPr>
        <p:blipFill>
          <a:blip r:embed="rId2">
            <a:lum bright="20000"/>
          </a:blip>
          <a:stretch>
            <a:fillRect/>
          </a:stretch>
        </p:blipFill>
        <p:spPr>
          <a:xfrm>
            <a:off x="0" y="0"/>
            <a:ext cx="9144000" cy="6857999"/>
          </a:xfrm>
          <a:prstGeom prst="rect">
            <a:avLst/>
          </a:prstGeom>
        </p:spPr>
      </p:pic>
      <p:sp>
        <p:nvSpPr>
          <p:cNvPr id="3" name="Содержимое 2"/>
          <p:cNvSpPr>
            <a:spLocks noGrp="1"/>
          </p:cNvSpPr>
          <p:nvPr>
            <p:ph idx="1"/>
          </p:nvPr>
        </p:nvSpPr>
        <p:spPr>
          <a:xfrm>
            <a:off x="142844" y="285728"/>
            <a:ext cx="8786874" cy="6572272"/>
          </a:xfrm>
        </p:spPr>
        <p:txBody>
          <a:bodyPr>
            <a:normAutofit/>
          </a:bodyPr>
          <a:lstStyle/>
          <a:p>
            <a:pPr>
              <a:buNone/>
            </a:pPr>
            <a:r>
              <a:rPr lang="ru-RU" dirty="0" smtClean="0"/>
              <a:t> </a:t>
            </a:r>
            <a:r>
              <a:rPr lang="ru-RU" sz="2800" b="1" i="1" dirty="0" smtClean="0"/>
              <a:t>Творческая игра </a:t>
            </a:r>
            <a:r>
              <a:rPr lang="ru-RU" sz="2800" dirty="0" smtClean="0"/>
              <a:t>– это игра, которая создаётся самими детьми.</a:t>
            </a:r>
          </a:p>
          <a:p>
            <a:pPr>
              <a:buNone/>
            </a:pPr>
            <a:r>
              <a:rPr lang="ru-RU" sz="2800" dirty="0" smtClean="0"/>
              <a:t>Творческие игры- </a:t>
            </a:r>
            <a:r>
              <a:rPr lang="ru-RU" sz="2800" dirty="0"/>
              <a:t>один из результативных инструментов в освоении дошкольниками монологической и диалогической речевых форм. </a:t>
            </a:r>
            <a:r>
              <a:rPr lang="ru-RU" sz="2800" dirty="0" smtClean="0"/>
              <a:t>В </a:t>
            </a:r>
            <a:r>
              <a:rPr lang="ru-RU" sz="2800" dirty="0"/>
              <a:t>процессе проведения </a:t>
            </a:r>
            <a:r>
              <a:rPr lang="ru-RU" sz="2800" dirty="0" smtClean="0"/>
              <a:t>таких игр </a:t>
            </a:r>
            <a:r>
              <a:rPr lang="ru-RU" sz="2800" dirty="0"/>
              <a:t>ребёнок накапливает необходимый запас слов, постепенно </a:t>
            </a:r>
            <a:r>
              <a:rPr lang="ru-RU" sz="2800" dirty="0" smtClean="0"/>
              <a:t>овладевает </a:t>
            </a:r>
            <a:br>
              <a:rPr lang="ru-RU" sz="2800" dirty="0" smtClean="0"/>
            </a:br>
            <a:r>
              <a:rPr lang="ru-RU" sz="2800" dirty="0" smtClean="0"/>
              <a:t>способами </a:t>
            </a:r>
            <a:r>
              <a:rPr lang="ru-RU" sz="2800" dirty="0"/>
              <a:t>выражения </a:t>
            </a:r>
            <a:r>
              <a:rPr lang="ru-RU" sz="2800" dirty="0" smtClean="0"/>
              <a:t>в слове определённого </a:t>
            </a:r>
            <a:br>
              <a:rPr lang="ru-RU" sz="2800" dirty="0" smtClean="0"/>
            </a:br>
            <a:r>
              <a:rPr lang="ru-RU" sz="2800" dirty="0" smtClean="0"/>
              <a:t>содержания </a:t>
            </a:r>
            <a:r>
              <a:rPr lang="ru-RU" sz="2800" dirty="0"/>
              <a:t>и в конечном </a:t>
            </a:r>
            <a:r>
              <a:rPr lang="ru-RU" sz="2800" dirty="0" smtClean="0"/>
              <a:t/>
            </a:r>
            <a:br>
              <a:rPr lang="ru-RU" sz="2800" dirty="0" smtClean="0"/>
            </a:br>
            <a:r>
              <a:rPr lang="ru-RU" sz="2800" dirty="0" smtClean="0"/>
              <a:t>итоге </a:t>
            </a:r>
            <a:r>
              <a:rPr lang="ru-RU" sz="2800" dirty="0"/>
              <a:t>приобретает </a:t>
            </a:r>
            <a:r>
              <a:rPr lang="ru-RU" sz="2800" dirty="0" smtClean="0"/>
              <a:t>умение</a:t>
            </a:r>
            <a:br>
              <a:rPr lang="ru-RU" sz="2800" dirty="0" smtClean="0"/>
            </a:br>
            <a:r>
              <a:rPr lang="ru-RU" sz="2800" dirty="0" smtClean="0"/>
              <a:t> </a:t>
            </a:r>
            <a:r>
              <a:rPr lang="ru-RU" sz="2800" dirty="0"/>
              <a:t>выражать свои </a:t>
            </a:r>
            <a:r>
              <a:rPr lang="ru-RU" sz="2800" dirty="0" smtClean="0"/>
              <a:t>мысли</a:t>
            </a:r>
            <a:br>
              <a:rPr lang="ru-RU" sz="2800" dirty="0" smtClean="0"/>
            </a:br>
            <a:r>
              <a:rPr lang="ru-RU" sz="2800" dirty="0" smtClean="0"/>
              <a:t> </a:t>
            </a:r>
            <a:r>
              <a:rPr lang="ru-RU" sz="2800" dirty="0"/>
              <a:t>наиболее точно и полно.</a:t>
            </a:r>
            <a:r>
              <a:rPr lang="ru-RU" dirty="0"/>
              <a:t> </a:t>
            </a:r>
            <a:endParaRPr lang="ru-RU" dirty="0" smtClean="0"/>
          </a:p>
          <a:p>
            <a:pPr>
              <a:buNone/>
            </a:pPr>
            <a:endParaRPr lang="ru-RU" dirty="0" smtClean="0"/>
          </a:p>
          <a:p>
            <a:pPr>
              <a:buNone/>
            </a:pPr>
            <a:endParaRPr lang="ru-RU" dirty="0" smtClean="0"/>
          </a:p>
          <a:p>
            <a:pPr>
              <a:buNone/>
            </a:pPr>
            <a:endParaRPr lang="ru-RU" u="sng" dirty="0"/>
          </a:p>
          <a:p>
            <a:endParaRPr lang="ru-RU" dirty="0"/>
          </a:p>
        </p:txBody>
      </p:sp>
      <p:pic>
        <p:nvPicPr>
          <p:cNvPr id="4" name="Рисунок 3" descr="78069_html_m41a433ac.jpg"/>
          <p:cNvPicPr>
            <a:picLocks noChangeAspect="1"/>
          </p:cNvPicPr>
          <p:nvPr/>
        </p:nvPicPr>
        <p:blipFill>
          <a:blip r:embed="rId3"/>
          <a:stretch>
            <a:fillRect/>
          </a:stretch>
        </p:blipFill>
        <p:spPr>
          <a:xfrm>
            <a:off x="4714876" y="3961351"/>
            <a:ext cx="4429124" cy="289664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descr="10_717810.jpg"/>
          <p:cNvPicPr>
            <a:picLocks noChangeAspect="1"/>
          </p:cNvPicPr>
          <p:nvPr/>
        </p:nvPicPr>
        <p:blipFill>
          <a:blip r:embed="rId2">
            <a:lum bright="20000"/>
          </a:blip>
          <a:stretch>
            <a:fillRect/>
          </a:stretch>
        </p:blipFill>
        <p:spPr>
          <a:xfrm>
            <a:off x="0" y="0"/>
            <a:ext cx="9144000" cy="6857999"/>
          </a:xfrm>
          <a:prstGeom prst="rect">
            <a:avLst/>
          </a:prstGeom>
        </p:spPr>
      </p:pic>
      <p:sp>
        <p:nvSpPr>
          <p:cNvPr id="2" name="Прямоугольник 1"/>
          <p:cNvSpPr/>
          <p:nvPr/>
        </p:nvSpPr>
        <p:spPr>
          <a:xfrm>
            <a:off x="0" y="500042"/>
            <a:ext cx="4786314" cy="2677656"/>
          </a:xfrm>
          <a:prstGeom prst="rect">
            <a:avLst/>
          </a:prstGeom>
        </p:spPr>
        <p:txBody>
          <a:bodyPr wrap="square">
            <a:spAutoFit/>
          </a:bodyPr>
          <a:lstStyle/>
          <a:p>
            <a:pPr>
              <a:buNone/>
            </a:pPr>
            <a:r>
              <a:rPr lang="ru-RU" sz="2800" b="1" i="1" dirty="0" smtClean="0"/>
              <a:t>Творческие игры делятся на</a:t>
            </a:r>
            <a:r>
              <a:rPr lang="ru-RU" sz="2800" dirty="0" smtClean="0"/>
              <a:t>:</a:t>
            </a:r>
          </a:p>
          <a:p>
            <a:pPr>
              <a:buFont typeface="Wingdings" pitchFamily="2" charset="2"/>
              <a:buChar char="§"/>
            </a:pPr>
            <a:r>
              <a:rPr lang="ru-RU" sz="2800" i="1" dirty="0" smtClean="0"/>
              <a:t> режиссерские;</a:t>
            </a:r>
          </a:p>
          <a:p>
            <a:pPr>
              <a:buFont typeface="Wingdings" pitchFamily="2" charset="2"/>
              <a:buChar char="§"/>
            </a:pPr>
            <a:r>
              <a:rPr lang="ru-RU" sz="2800" i="1" dirty="0" smtClean="0"/>
              <a:t>сюжетно-ролевые; </a:t>
            </a:r>
          </a:p>
          <a:p>
            <a:pPr>
              <a:buFont typeface="Wingdings" pitchFamily="2" charset="2"/>
              <a:buChar char="§"/>
            </a:pPr>
            <a:r>
              <a:rPr lang="ru-RU" sz="2800" i="1" dirty="0" smtClean="0"/>
              <a:t>Театрализованные; </a:t>
            </a:r>
          </a:p>
          <a:p>
            <a:pPr>
              <a:buFont typeface="Wingdings" pitchFamily="2" charset="2"/>
              <a:buChar char="§"/>
            </a:pPr>
            <a:r>
              <a:rPr lang="ru-RU" sz="2800" i="1" dirty="0" smtClean="0"/>
              <a:t>игры со строительным материалом</a:t>
            </a:r>
            <a:r>
              <a:rPr lang="ru-RU" sz="2800" b="1" i="1" dirty="0" smtClean="0"/>
              <a:t>.  </a:t>
            </a:r>
            <a:endParaRPr lang="ru-RU" sz="2800" dirty="0"/>
          </a:p>
        </p:txBody>
      </p:sp>
      <p:pic>
        <p:nvPicPr>
          <p:cNvPr id="3" name="Рисунок 2" descr="498871cbbf79c22f1b107bd97507eda1.jpg"/>
          <p:cNvPicPr>
            <a:picLocks noChangeAspect="1"/>
          </p:cNvPicPr>
          <p:nvPr/>
        </p:nvPicPr>
        <p:blipFill>
          <a:blip r:embed="rId3">
            <a:lum contrast="10000"/>
          </a:blip>
          <a:stretch>
            <a:fillRect/>
          </a:stretch>
        </p:blipFill>
        <p:spPr>
          <a:xfrm>
            <a:off x="4857752" y="428604"/>
            <a:ext cx="4148158" cy="311111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Рисунок 4" descr="aac21e1314e6d6e047c2b4f832d4e30c.jpg.jpg"/>
          <p:cNvPicPr>
            <a:picLocks noChangeAspect="1"/>
          </p:cNvPicPr>
          <p:nvPr/>
        </p:nvPicPr>
        <p:blipFill>
          <a:blip r:embed="rId4">
            <a:lum bright="-10000" contrast="20000"/>
          </a:blip>
          <a:stretch>
            <a:fillRect/>
          </a:stretch>
        </p:blipFill>
        <p:spPr>
          <a:xfrm>
            <a:off x="214282" y="3500438"/>
            <a:ext cx="4000528" cy="300039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Рисунок 5" descr="s1200 (4).jpg"/>
          <p:cNvPicPr>
            <a:picLocks noChangeAspect="1"/>
          </p:cNvPicPr>
          <p:nvPr/>
        </p:nvPicPr>
        <p:blipFill>
          <a:blip r:embed="rId5">
            <a:lum bright="-10000" contrast="10000"/>
          </a:blip>
          <a:stretch>
            <a:fillRect/>
          </a:stretch>
        </p:blipFill>
        <p:spPr>
          <a:xfrm>
            <a:off x="4571999" y="3714752"/>
            <a:ext cx="4190997" cy="314324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10_717810.jpg"/>
          <p:cNvPicPr>
            <a:picLocks noChangeAspect="1"/>
          </p:cNvPicPr>
          <p:nvPr/>
        </p:nvPicPr>
        <p:blipFill>
          <a:blip r:embed="rId2">
            <a:lum bright="20000"/>
          </a:blip>
          <a:stretch>
            <a:fillRect/>
          </a:stretch>
        </p:blipFill>
        <p:spPr>
          <a:xfrm>
            <a:off x="0" y="0"/>
            <a:ext cx="9144000" cy="6858000"/>
          </a:xfrm>
          <a:prstGeom prst="rect">
            <a:avLst/>
          </a:prstGeom>
        </p:spPr>
      </p:pic>
      <p:sp>
        <p:nvSpPr>
          <p:cNvPr id="3" name="Содержимое 2"/>
          <p:cNvSpPr>
            <a:spLocks noGrp="1"/>
          </p:cNvSpPr>
          <p:nvPr>
            <p:ph idx="1"/>
          </p:nvPr>
        </p:nvSpPr>
        <p:spPr>
          <a:xfrm>
            <a:off x="142844" y="285729"/>
            <a:ext cx="8715436" cy="3571899"/>
          </a:xfrm>
        </p:spPr>
        <p:txBody>
          <a:bodyPr>
            <a:normAutofit lnSpcReduction="10000"/>
          </a:bodyPr>
          <a:lstStyle/>
          <a:p>
            <a:pPr>
              <a:buNone/>
            </a:pPr>
            <a:r>
              <a:rPr lang="ru-RU" dirty="0" smtClean="0"/>
              <a:t>   </a:t>
            </a:r>
            <a:r>
              <a:rPr lang="ru-RU" sz="1900" b="1" i="1" dirty="0" smtClean="0"/>
              <a:t>Сюжетно-ролевая  игра </a:t>
            </a:r>
            <a:r>
              <a:rPr lang="ru-RU" sz="2000" dirty="0" smtClean="0"/>
              <a:t> оказывает специфическое воздействие на становление речи. Активизируется речь ребёнка, совершенствуется интонационная выразительность речи, улучшается дикция. Совершенствуется диалогическая речь, дети в процессе ролевых взаимоотношений учатся участвовать в беседе, понятно для слушателей отвечать на вопросы и задавать их, развивается умение рассказывать.</a:t>
            </a:r>
            <a:r>
              <a:rPr lang="ru-RU" sz="1900" dirty="0" smtClean="0"/>
              <a:t> </a:t>
            </a:r>
            <a:r>
              <a:rPr lang="ru-RU" sz="1900" dirty="0"/>
              <a:t>Применение </a:t>
            </a:r>
            <a:r>
              <a:rPr lang="ru-RU" sz="1900" dirty="0" smtClean="0"/>
              <a:t>данных  </a:t>
            </a:r>
            <a:r>
              <a:rPr lang="ru-RU" sz="1900" dirty="0"/>
              <a:t>игр в работе с детьми позволяет пополнять и активизировать словарь на основе углубления знаний детей о ближайшем </a:t>
            </a:r>
            <a:r>
              <a:rPr lang="ru-RU" sz="1900" dirty="0" smtClean="0"/>
              <a:t>окружении.</a:t>
            </a:r>
            <a:r>
              <a:rPr lang="ru-RU" sz="1900" dirty="0"/>
              <a:t> </a:t>
            </a:r>
            <a:r>
              <a:rPr lang="ru-RU" sz="1900" dirty="0" smtClean="0"/>
              <a:t>  Чтобы </a:t>
            </a:r>
            <a:r>
              <a:rPr lang="ru-RU" sz="1900" dirty="0"/>
              <a:t>все прошло удачно, ребенку приходится связно выражать свои мысли, использовать в речи правильные грамматические формы. В противном случае никто не поймет, что нужно «продавцу» (пожарному, </a:t>
            </a:r>
            <a:r>
              <a:rPr lang="ru-RU" sz="1900" dirty="0" smtClean="0"/>
              <a:t>учителю, строителю</a:t>
            </a:r>
            <a:r>
              <a:rPr lang="ru-RU" sz="1900" dirty="0"/>
              <a:t>, </a:t>
            </a:r>
            <a:r>
              <a:rPr lang="ru-RU" sz="1900" dirty="0" smtClean="0"/>
              <a:t>воспитателю).</a:t>
            </a:r>
          </a:p>
        </p:txBody>
      </p:sp>
      <p:pic>
        <p:nvPicPr>
          <p:cNvPr id="4" name="Рисунок 3" descr="s1200 (3).jpg"/>
          <p:cNvPicPr>
            <a:picLocks noChangeAspect="1"/>
          </p:cNvPicPr>
          <p:nvPr/>
        </p:nvPicPr>
        <p:blipFill>
          <a:blip r:embed="rId3"/>
          <a:stretch>
            <a:fillRect/>
          </a:stretch>
        </p:blipFill>
        <p:spPr>
          <a:xfrm>
            <a:off x="4857752" y="3714752"/>
            <a:ext cx="4286248" cy="314324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Прямоугольник 6"/>
          <p:cNvSpPr/>
          <p:nvPr/>
        </p:nvSpPr>
        <p:spPr>
          <a:xfrm>
            <a:off x="428596" y="3857628"/>
            <a:ext cx="4500594" cy="2862322"/>
          </a:xfrm>
          <a:prstGeom prst="rect">
            <a:avLst/>
          </a:prstGeom>
        </p:spPr>
        <p:txBody>
          <a:bodyPr wrap="square">
            <a:spAutoFit/>
          </a:bodyPr>
          <a:lstStyle/>
          <a:p>
            <a:pPr>
              <a:buNone/>
            </a:pPr>
            <a:r>
              <a:rPr lang="ru-RU" dirty="0" smtClean="0"/>
              <a:t> В программе детского сада указана тематика обязательных игр этого вида. К ним относятся "Семья", "Детский сад", "Школа", "Магазин", "Больница", Парикмахерская», «Стройка", "Огород", "Ферма", "Зоопарк", "Транспорт". Задача взрослых - создать соответствующую теме игры атмосферу в группе или на свежем воздухе. Для этих игр нужно подготовить набор необходимых атрибутов.</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descr="10_717810.jpg"/>
          <p:cNvPicPr>
            <a:picLocks noChangeAspect="1"/>
          </p:cNvPicPr>
          <p:nvPr/>
        </p:nvPicPr>
        <p:blipFill>
          <a:blip r:embed="rId2">
            <a:lum bright="20000"/>
          </a:blip>
          <a:stretch>
            <a:fillRect/>
          </a:stretch>
        </p:blipFill>
        <p:spPr>
          <a:xfrm>
            <a:off x="0" y="0"/>
            <a:ext cx="9144000" cy="6857999"/>
          </a:xfrm>
          <a:prstGeom prst="rect">
            <a:avLst/>
          </a:prstGeom>
        </p:spPr>
      </p:pic>
      <p:pic>
        <p:nvPicPr>
          <p:cNvPr id="7" name="Рисунок 6" descr="1621541.jpeg"/>
          <p:cNvPicPr>
            <a:picLocks noChangeAspect="1"/>
          </p:cNvPicPr>
          <p:nvPr/>
        </p:nvPicPr>
        <p:blipFill>
          <a:blip r:embed="rId3">
            <a:lum bright="-10000" contrast="10000"/>
          </a:blip>
          <a:stretch>
            <a:fillRect/>
          </a:stretch>
        </p:blipFill>
        <p:spPr>
          <a:xfrm>
            <a:off x="142844" y="4071942"/>
            <a:ext cx="3809999" cy="253841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3" name="Содержимое 2"/>
          <p:cNvSpPr>
            <a:spLocks noGrp="1"/>
          </p:cNvSpPr>
          <p:nvPr>
            <p:ph idx="1"/>
          </p:nvPr>
        </p:nvSpPr>
        <p:spPr>
          <a:xfrm>
            <a:off x="0" y="0"/>
            <a:ext cx="4429124" cy="3929066"/>
          </a:xfrm>
        </p:spPr>
        <p:txBody>
          <a:bodyPr>
            <a:normAutofit fontScale="40000" lnSpcReduction="20000"/>
          </a:bodyPr>
          <a:lstStyle/>
          <a:p>
            <a:pPr>
              <a:buNone/>
            </a:pPr>
            <a:endParaRPr lang="ru-RU" b="1" i="1" dirty="0" smtClean="0"/>
          </a:p>
          <a:p>
            <a:pPr>
              <a:buNone/>
            </a:pPr>
            <a:r>
              <a:rPr lang="ru-RU" sz="4500" b="1" i="1" dirty="0" smtClean="0"/>
              <a:t>Театрализованная игра </a:t>
            </a:r>
            <a:r>
              <a:rPr lang="ru-RU" sz="4500" dirty="0" smtClean="0"/>
              <a:t>– </a:t>
            </a:r>
            <a:r>
              <a:rPr lang="ru-RU" sz="4500" dirty="0"/>
              <a:t>это не просто игра, а ещё и прекрасное средство для интенсивного развития речи детей, обогащение словаря, а так же развития мышления, воображения, внимания и памяти, что является психологической основой правильной речи</a:t>
            </a:r>
            <a:r>
              <a:rPr lang="ru-RU" sz="4500" dirty="0" smtClean="0"/>
              <a:t>.</a:t>
            </a:r>
          </a:p>
          <a:p>
            <a:pPr>
              <a:buNone/>
            </a:pPr>
            <a:r>
              <a:rPr lang="ru-RU" sz="4500" dirty="0" smtClean="0"/>
              <a:t>Разыгрывание небольших сценок, постановка сказок предполагает распределение ролей и высказывания от имени своего героя. Особенности театрализованной игры подразумевает знание участниками своих ролей. Для этого необходимо запомнить небольшой текст, научиться его выразительно произносить.</a:t>
            </a:r>
          </a:p>
        </p:txBody>
      </p:sp>
      <p:pic>
        <p:nvPicPr>
          <p:cNvPr id="4" name="Рисунок 3" descr="_.jpg"/>
          <p:cNvPicPr>
            <a:picLocks noChangeAspect="1"/>
          </p:cNvPicPr>
          <p:nvPr/>
        </p:nvPicPr>
        <p:blipFill>
          <a:blip r:embed="rId4">
            <a:lum contrast="10000"/>
          </a:blip>
          <a:stretch>
            <a:fillRect/>
          </a:stretch>
        </p:blipFill>
        <p:spPr>
          <a:xfrm>
            <a:off x="4714876" y="0"/>
            <a:ext cx="4429123" cy="3143247"/>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6" name="TextBox 5"/>
          <p:cNvSpPr txBox="1"/>
          <p:nvPr/>
        </p:nvSpPr>
        <p:spPr>
          <a:xfrm>
            <a:off x="4000496" y="3500438"/>
            <a:ext cx="5143505" cy="3416320"/>
          </a:xfrm>
          <a:prstGeom prst="rect">
            <a:avLst/>
          </a:prstGeom>
          <a:noFill/>
        </p:spPr>
        <p:txBody>
          <a:bodyPr wrap="square" rtlCol="0">
            <a:spAutoFit/>
          </a:bodyPr>
          <a:lstStyle/>
          <a:p>
            <a:pPr>
              <a:buNone/>
            </a:pPr>
            <a:r>
              <a:rPr lang="ru-RU" dirty="0" smtClean="0"/>
              <a:t> Примеры данного вида деятельности: кукольный театр: пальчиковый, на </a:t>
            </a:r>
            <a:r>
              <a:rPr lang="ru-RU" dirty="0" err="1" smtClean="0"/>
              <a:t>фланелеграфе</a:t>
            </a:r>
            <a:r>
              <a:rPr lang="ru-RU" dirty="0" smtClean="0"/>
              <a:t>, </a:t>
            </a:r>
            <a:r>
              <a:rPr lang="ru-RU" dirty="0" err="1" smtClean="0"/>
              <a:t>на</a:t>
            </a:r>
            <a:r>
              <a:rPr lang="ru-RU" dirty="0" smtClean="0"/>
              <a:t> руке, теневой, театр живой куклы. Игры-спектакли. Театрализованные действия: праздники и утренники. Драматизации по известным детям художественным произведениям. </a:t>
            </a:r>
          </a:p>
          <a:p>
            <a:pPr>
              <a:buNone/>
            </a:pPr>
            <a:r>
              <a:rPr lang="ru-RU" dirty="0" smtClean="0"/>
              <a:t>Чтобы театрализованные творческие игры максимально выполняли свою цель, взрослыми должна быть проведена соответствующая предварительная подготовка. Она включает в себя приобретение или самостоятельное выполнение атрибутики: костюмов, масок, кукол.</a:t>
            </a:r>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10_717810.jpg"/>
          <p:cNvPicPr>
            <a:picLocks noChangeAspect="1"/>
          </p:cNvPicPr>
          <p:nvPr/>
        </p:nvPicPr>
        <p:blipFill>
          <a:blip r:embed="rId2">
            <a:lum bright="20000"/>
          </a:blip>
          <a:stretch>
            <a:fillRect/>
          </a:stretch>
        </p:blipFill>
        <p:spPr>
          <a:xfrm>
            <a:off x="0" y="1"/>
            <a:ext cx="9144000" cy="6858000"/>
          </a:xfrm>
          <a:prstGeom prst="rect">
            <a:avLst/>
          </a:prstGeom>
        </p:spPr>
      </p:pic>
      <p:pic>
        <p:nvPicPr>
          <p:cNvPr id="5" name="Рисунок 4" descr="4119330.jpeg"/>
          <p:cNvPicPr>
            <a:picLocks noChangeAspect="1"/>
          </p:cNvPicPr>
          <p:nvPr/>
        </p:nvPicPr>
        <p:blipFill>
          <a:blip r:embed="rId3">
            <a:lum contrast="20000"/>
          </a:blip>
          <a:stretch>
            <a:fillRect/>
          </a:stretch>
        </p:blipFill>
        <p:spPr>
          <a:xfrm>
            <a:off x="4143372" y="3071810"/>
            <a:ext cx="4786346" cy="3583777"/>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3" name="Содержимое 2"/>
          <p:cNvSpPr>
            <a:spLocks noGrp="1"/>
          </p:cNvSpPr>
          <p:nvPr>
            <p:ph idx="1"/>
          </p:nvPr>
        </p:nvSpPr>
        <p:spPr>
          <a:xfrm>
            <a:off x="142844" y="357166"/>
            <a:ext cx="8572560" cy="4525963"/>
          </a:xfrm>
        </p:spPr>
        <p:txBody>
          <a:bodyPr>
            <a:normAutofit fontScale="70000" lnSpcReduction="20000"/>
          </a:bodyPr>
          <a:lstStyle/>
          <a:p>
            <a:pPr>
              <a:buNone/>
            </a:pPr>
            <a:r>
              <a:rPr lang="ru-RU" b="1" i="1" dirty="0"/>
              <a:t>Конструктивно-строительные </a:t>
            </a:r>
            <a:r>
              <a:rPr lang="ru-RU" b="1" i="1" dirty="0" smtClean="0"/>
              <a:t>игры</a:t>
            </a:r>
          </a:p>
          <a:p>
            <a:pPr>
              <a:buNone/>
            </a:pPr>
            <a:r>
              <a:rPr lang="ru-RU" dirty="0"/>
              <a:t>Такие творческие игры для детей практически всегда переплетаются с сюжетно-ролевой игрой. Дети не просто манипулирую муляжами строительного материала, но и разыгрывают целую сюжетную линию. Они распределяют роли (водитель, строитель, бригадир), договариваются о цели игры, разыгрывают разные ситуации. Опять же, чтобы игра была интересной для детишек и выполняла свои воспитательно-обучающие функции, нужно максимально обеспечить ее проведение необходимой атрибутикой. Это должны быть разнообразные конструкторы</a:t>
            </a:r>
            <a:r>
              <a:rPr lang="ru-RU" dirty="0" smtClean="0"/>
              <a:t>,</a:t>
            </a:r>
            <a:br>
              <a:rPr lang="ru-RU" dirty="0" smtClean="0"/>
            </a:br>
            <a:r>
              <a:rPr lang="ru-RU" dirty="0" smtClean="0"/>
              <a:t> </a:t>
            </a:r>
            <a:r>
              <a:rPr lang="ru-RU" dirty="0"/>
              <a:t>наборы кубиков, </a:t>
            </a:r>
            <a:r>
              <a:rPr lang="ru-RU" dirty="0" smtClean="0"/>
              <a:t>игрушечный</a:t>
            </a:r>
            <a:br>
              <a:rPr lang="ru-RU" dirty="0" smtClean="0"/>
            </a:br>
            <a:r>
              <a:rPr lang="ru-RU" dirty="0" smtClean="0"/>
              <a:t> </a:t>
            </a:r>
            <a:r>
              <a:rPr lang="ru-RU" dirty="0"/>
              <a:t>транспорт разного </a:t>
            </a:r>
            <a:r>
              <a:rPr lang="ru-RU" dirty="0" smtClean="0"/>
              <a:t>вида</a:t>
            </a:r>
            <a:br>
              <a:rPr lang="ru-RU" dirty="0" smtClean="0"/>
            </a:br>
            <a:r>
              <a:rPr lang="ru-RU" dirty="0" smtClean="0"/>
              <a:t> </a:t>
            </a:r>
            <a:r>
              <a:rPr lang="ru-RU" dirty="0"/>
              <a:t>(грузовики, тракторы, </a:t>
            </a:r>
            <a:r>
              <a:rPr lang="ru-RU" dirty="0" smtClean="0"/>
              <a:t/>
            </a:r>
            <a:br>
              <a:rPr lang="ru-RU" dirty="0" smtClean="0"/>
            </a:br>
            <a:r>
              <a:rPr lang="ru-RU" dirty="0" smtClean="0"/>
              <a:t>подъемные </a:t>
            </a:r>
            <a:r>
              <a:rPr lang="ru-RU" dirty="0"/>
              <a:t>краны), </a:t>
            </a:r>
            <a:r>
              <a:rPr lang="ru-RU" dirty="0" smtClean="0"/>
              <a:t>наборы</a:t>
            </a:r>
            <a:br>
              <a:rPr lang="ru-RU" dirty="0" smtClean="0"/>
            </a:br>
            <a:r>
              <a:rPr lang="ru-RU" dirty="0" smtClean="0"/>
              <a:t> </a:t>
            </a:r>
            <a:r>
              <a:rPr lang="ru-RU" dirty="0"/>
              <a:t>инструментов, песок. </a:t>
            </a:r>
          </a:p>
          <a:p>
            <a:endParaRPr lang="ru-RU"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1104</TotalTime>
  <Words>648</Words>
  <Application>Microsoft Office PowerPoint</Application>
  <PresentationFormat>Экран (4:3)</PresentationFormat>
  <Paragraphs>34</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Вывод</vt:lpstr>
      <vt:lpstr>Слайд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USER</cp:lastModifiedBy>
  <cp:revision>75</cp:revision>
  <dcterms:created xsi:type="dcterms:W3CDTF">2019-09-21T12:39:35Z</dcterms:created>
  <dcterms:modified xsi:type="dcterms:W3CDTF">2019-11-30T20:00:39Z</dcterms:modified>
</cp:coreProperties>
</file>