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72" r:id="rId4"/>
    <p:sldId id="273" r:id="rId5"/>
    <p:sldId id="267" r:id="rId6"/>
    <p:sldId id="268" r:id="rId7"/>
    <p:sldId id="270" r:id="rId8"/>
    <p:sldId id="269" r:id="rId9"/>
    <p:sldId id="271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Garamond" panose="02020404030301010803" pitchFamily="18" charset="0"/>
      <p:regular r:id="rId15"/>
      <p:bold r:id="rId16"/>
      <p:italic r:id="rId17"/>
    </p:embeddedFont>
    <p:embeddedFont>
      <p:font typeface="Matilda" panose="020B0604020202020204" charset="0"/>
      <p:regular r:id="rId18"/>
    </p:embeddedFon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ADAB"/>
    <a:srgbClr val="943294"/>
    <a:srgbClr val="B51196"/>
    <a:srgbClr val="50C850"/>
    <a:srgbClr val="CC0066"/>
    <a:srgbClr val="27704F"/>
    <a:srgbClr val="7C4A78"/>
    <a:srgbClr val="CC66FF"/>
    <a:srgbClr val="339933"/>
    <a:srgbClr val="D6F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26" autoAdjust="0"/>
  </p:normalViewPr>
  <p:slideViewPr>
    <p:cSldViewPr>
      <p:cViewPr varScale="1">
        <p:scale>
          <a:sx n="42" d="100"/>
          <a:sy n="42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54176">
            <a:off x="1682868" y="1033912"/>
            <a:ext cx="4896543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МАСТЕР КЛАСС</a:t>
            </a:r>
            <a:endParaRPr kumimoji="0" lang="ru-RU" sz="6600" b="1" i="0" u="none" strike="noStrike" kern="1200" normalizeH="0" baseline="0" noProof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 rot="21381720">
            <a:off x="1623608" y="2786857"/>
            <a:ext cx="5628152" cy="1949437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ba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“</a:t>
            </a:r>
            <a:r>
              <a:rPr lang="ba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Балаларға таныш булған уйындар, халыҡ ижады өлгөләрен дәрестә отошло ҡулланыу” 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53491"/>
            <a:ext cx="8229600" cy="11852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-66654" tIns="-88872" rIns="-12696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solidFill>
                  <a:srgbClr val="551A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 b="1" dirty="0">
                <a:solidFill>
                  <a:srgbClr val="551A8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 smtClean="0">
                <a:solidFill>
                  <a:srgbClr val="551A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Василий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Александрович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Сухомлинский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>
              <a:buNone/>
            </a:pPr>
            <a:endParaRPr lang="ba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“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Уйын- белергә тырышыусанлыҡ һәм ҡыҙыҡһыныусанлыҡ утын тоҡандырыусы осҡон ул. Уйнаған ваҡытта балалар алдында донъя асыла, шәхестең ижади һәләттәре асыла” 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В.А.Сухомлинский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Максим Горький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“Бала уйнарға теләй. Ул бөтә нәмә менән дә уйнай, үҙен уратып алған донъяны ла иң элек уйнап, уйынсыҡ арҡылы белә”.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53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ba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ba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ba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Уйындар </a:t>
            </a:r>
            <a:r>
              <a:rPr lang="ba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түбәндәге маҡсаттарҙы тормошҡа ашырырға ярҙам итә: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ba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ba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Уҡыусылырҙың аң — белем даирәһе киңәйә.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ba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Дөйөм уҡыу оҫталығы һәм күнекмәләре үҫешә.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ba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Тәрбиәүи маҡсаттарҙан үҙаллылыҡ, ихтыяр көсө тәрбиәләнә, тыуған халҡының ижадына ҡыҙыҡһыныу уята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ba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Үҫтереүсе маҡсаттарҙан иғтибар, хәтер, фекерләү, аралашыу, ижади һәләт үҫтереү күҙ уңында тотола.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0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Ладушки, ладушки,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Мой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братишка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маленький.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Руки</a:t>
            </a:r>
            <a:r>
              <a:rPr lang="ba-RU" sz="2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поднимает,</a:t>
            </a:r>
            <a:endParaRPr lang="ru-RU" sz="2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rgbClr val="EFADA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Хлопает в ладошки.</a:t>
            </a: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lnSpc>
                <a:spcPct val="107000"/>
              </a:lnSpc>
            </a:pPr>
            <a:r>
              <a:rPr lang="ba-RU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Сәп-сәп сәпәкәй,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ba-RU" sz="24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Минең </a:t>
            </a:r>
            <a:r>
              <a:rPr lang="ba-RU" sz="2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ҡустым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бәләкәй.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ba-RU" sz="2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Ҡулын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күтәргән була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ba-RU" sz="2400" dirty="0">
                <a:solidFill>
                  <a:srgbClr val="EFADA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Сәпәкәй иткән була. </a:t>
            </a:r>
            <a:endParaRPr lang="ru-RU" sz="2400" dirty="0">
              <a:solidFill>
                <a:srgbClr val="EFADA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1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000" dirty="0">
                <a:solidFill>
                  <a:srgbClr val="FF0000"/>
                </a:solidFill>
                <a:latin typeface="YS Text"/>
              </a:rPr>
              <a:t>Ветер</a:t>
            </a: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YS Text"/>
              </a:rPr>
              <a:t> </a:t>
            </a:r>
            <a:r>
              <a:rPr lang="ru-RU" sz="2000" dirty="0">
                <a:solidFill>
                  <a:srgbClr val="EFADAB"/>
                </a:solidFill>
                <a:latin typeface="YS Text"/>
              </a:rPr>
              <a:t>дует </a:t>
            </a:r>
            <a:r>
              <a:rPr lang="ru-RU" sz="2000" dirty="0">
                <a:solidFill>
                  <a:srgbClr val="0070C0"/>
                </a:solidFill>
                <a:latin typeface="YS Text"/>
              </a:rPr>
              <a:t>нам в лицо,</a:t>
            </a: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YS Text"/>
              </a:rPr>
              <a:t> </a:t>
            </a: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000" dirty="0">
                <a:solidFill>
                  <a:srgbClr val="50C850"/>
                </a:solidFill>
                <a:latin typeface="YS Text"/>
              </a:rPr>
              <a:t>закачалось</a:t>
            </a: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YS Text"/>
              </a:rPr>
              <a:t> 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YS Text"/>
              </a:rPr>
              <a:t>деревцо.</a:t>
            </a: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000" dirty="0">
                <a:solidFill>
                  <a:schemeClr val="accent3"/>
                </a:solidFill>
                <a:latin typeface="YS Text"/>
              </a:rPr>
              <a:t> Ветерок </a:t>
            </a:r>
            <a:r>
              <a:rPr lang="ru-RU" sz="2000" dirty="0">
                <a:solidFill>
                  <a:srgbClr val="7030A0"/>
                </a:solidFill>
                <a:latin typeface="YS Text"/>
              </a:rPr>
              <a:t>все тише-тише,</a:t>
            </a:r>
          </a:p>
          <a:p>
            <a:pPr marL="182880" lvl="0" indent="-182880">
              <a:lnSpc>
                <a:spcPct val="107000"/>
              </a:lnSpc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000" dirty="0">
                <a:solidFill>
                  <a:srgbClr val="B51196"/>
                </a:solidFill>
                <a:latin typeface="YS Text"/>
              </a:rPr>
              <a:t> деревцо</a:t>
            </a: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YS Text"/>
              </a:rPr>
              <a:t> </a:t>
            </a:r>
            <a:r>
              <a:rPr lang="ru-RU" sz="2000" dirty="0">
                <a:solidFill>
                  <a:srgbClr val="EFADAB"/>
                </a:solidFill>
                <a:latin typeface="YS Text"/>
              </a:rPr>
              <a:t>все выше-выше"</a:t>
            </a:r>
            <a:r>
              <a:rPr lang="ru-RU" sz="2000" dirty="0">
                <a:solidFill>
                  <a:srgbClr val="EFADA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Bef>
                <a:spcPts val="0"/>
              </a:spcBef>
              <a:buClr>
                <a:prstClr val="black">
                  <a:lumMod val="85000"/>
                  <a:lumOff val="15000"/>
                </a:prstClr>
              </a:buClr>
              <a:buNone/>
            </a:pPr>
            <a:r>
              <a:rPr lang="ba-RU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Ел</a:t>
            </a:r>
            <a:r>
              <a:rPr lang="ba-RU" sz="2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биткә, </a:t>
            </a:r>
            <a:r>
              <a:rPr lang="ba-RU" sz="2400" dirty="0">
                <a:solidFill>
                  <a:srgbClr val="EFADA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иҫә,иҫә,</a:t>
            </a:r>
            <a:endParaRPr lang="ru-RU" sz="2400" dirty="0">
              <a:solidFill>
                <a:srgbClr val="EFADA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ct val="107000"/>
              </a:lnSpc>
              <a:spcBef>
                <a:spcPts val="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Ағастарҙы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rgbClr val="50C8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һелкетә.</a:t>
            </a:r>
            <a:endParaRPr lang="ru-RU" sz="2400" dirty="0">
              <a:solidFill>
                <a:srgbClr val="50C8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ct val="107000"/>
              </a:lnSpc>
              <a:spcBef>
                <a:spcPts val="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Ел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әкрен,әкрен, әкрен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80" lvl="0" indent="-182880">
              <a:spcBef>
                <a:spcPts val="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ba-RU" sz="2400" dirty="0">
                <a:solidFill>
                  <a:srgbClr val="94329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Ағастар</a:t>
            </a:r>
            <a:r>
              <a:rPr lang="ba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sz="2400" dirty="0">
                <a:solidFill>
                  <a:srgbClr val="EFADA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үҫә,үҫә</a:t>
            </a:r>
            <a:endParaRPr lang="ru-RU" sz="2400" dirty="0">
              <a:solidFill>
                <a:srgbClr val="EFADAB"/>
              </a:solidFill>
              <a:latin typeface="Century Gothic" panose="020B0502020202020204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8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Камень, ножницы, бумага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 </a:t>
            </a:r>
            <a:r>
              <a:rPr lang="ru-RU" sz="28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—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3200" dirty="0" err="1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Таш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lang="ru-RU" sz="3200" dirty="0" err="1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ҡайсы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lang="ru-RU" sz="3200" dirty="0" err="1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ҡағыҙ</a:t>
            </a:r>
            <a:r>
              <a:rPr lang="ru-RU" sz="3200" dirty="0" smtClean="0">
                <a:solidFill>
                  <a:srgbClr val="222222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417638"/>
            <a:ext cx="8496944" cy="4708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 - </a:t>
            </a:r>
            <a:r>
              <a:rPr lang="ru-RU" sz="2800" dirty="0" err="1" smtClean="0">
                <a:solidFill>
                  <a:srgbClr val="222222"/>
                </a:solidFill>
              </a:rPr>
              <a:t>Уйынсылар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бер</a:t>
            </a:r>
            <a:r>
              <a:rPr lang="ru-RU" sz="2800" dirty="0" smtClean="0">
                <a:solidFill>
                  <a:srgbClr val="222222"/>
                </a:solidFill>
              </a:rPr>
              <a:t> юлы «</a:t>
            </a:r>
            <a:r>
              <a:rPr lang="ru-RU" sz="2800" dirty="0" err="1" smtClean="0">
                <a:solidFill>
                  <a:srgbClr val="222222"/>
                </a:solidFill>
              </a:rPr>
              <a:t>Таш</a:t>
            </a:r>
            <a:r>
              <a:rPr lang="ru-RU" sz="2800" dirty="0" smtClean="0">
                <a:solidFill>
                  <a:srgbClr val="222222"/>
                </a:solidFill>
              </a:rPr>
              <a:t>…,</a:t>
            </a:r>
            <a:r>
              <a:rPr lang="ru-RU" sz="2800" dirty="0" err="1" smtClean="0">
                <a:solidFill>
                  <a:srgbClr val="222222"/>
                </a:solidFill>
              </a:rPr>
              <a:t>Ҡайсы</a:t>
            </a:r>
            <a:r>
              <a:rPr lang="ru-RU" sz="2800" dirty="0" smtClean="0">
                <a:solidFill>
                  <a:srgbClr val="222222"/>
                </a:solidFill>
              </a:rPr>
              <a:t>….,</a:t>
            </a:r>
            <a:r>
              <a:rPr lang="ru-RU" sz="2800" dirty="0" err="1" smtClean="0">
                <a:solidFill>
                  <a:srgbClr val="222222"/>
                </a:solidFill>
              </a:rPr>
              <a:t>Ҡағыҙ</a:t>
            </a:r>
            <a:r>
              <a:rPr lang="ru-RU" sz="2800" dirty="0" smtClean="0">
                <a:solidFill>
                  <a:srgbClr val="222222"/>
                </a:solidFill>
              </a:rPr>
              <a:t>…</a:t>
            </a:r>
            <a:r>
              <a:rPr lang="ru-RU" sz="2800" dirty="0" err="1" smtClean="0">
                <a:solidFill>
                  <a:srgbClr val="222222"/>
                </a:solidFill>
              </a:rPr>
              <a:t>Бер</a:t>
            </a:r>
            <a:r>
              <a:rPr lang="ru-RU" sz="2800" dirty="0" smtClean="0">
                <a:solidFill>
                  <a:srgbClr val="222222"/>
                </a:solidFill>
              </a:rPr>
              <a:t>..Ике…</a:t>
            </a:r>
            <a:r>
              <a:rPr lang="ru-RU" sz="2800" dirty="0" err="1" smtClean="0">
                <a:solidFill>
                  <a:srgbClr val="222222"/>
                </a:solidFill>
              </a:rPr>
              <a:t>Өс</a:t>
            </a:r>
            <a:r>
              <a:rPr lang="ru-RU" sz="2800" dirty="0" smtClean="0">
                <a:solidFill>
                  <a:srgbClr val="222222"/>
                </a:solidFill>
              </a:rPr>
              <a:t>..Мин </a:t>
            </a:r>
            <a:r>
              <a:rPr lang="ru-RU" sz="2800" dirty="0" err="1" smtClean="0">
                <a:solidFill>
                  <a:srgbClr val="222222"/>
                </a:solidFill>
              </a:rPr>
              <a:t>отам</a:t>
            </a:r>
            <a:r>
              <a:rPr lang="ru-RU" sz="2800" dirty="0" smtClean="0">
                <a:solidFill>
                  <a:srgbClr val="222222"/>
                </a:solidFill>
              </a:rPr>
              <a:t>»- тип </a:t>
            </a:r>
            <a:r>
              <a:rPr lang="ru-RU" sz="2800" dirty="0" err="1" smtClean="0">
                <a:solidFill>
                  <a:srgbClr val="222222"/>
                </a:solidFill>
              </a:rPr>
              <a:t>йоҙроҡтары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менән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һелтәп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бер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предметты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күрһәтә</a:t>
            </a:r>
            <a:r>
              <a:rPr lang="ru-RU" sz="2800" dirty="0" smtClean="0">
                <a:solidFill>
                  <a:srgbClr val="222222"/>
                </a:solidFill>
              </a:rPr>
              <a:t>..</a:t>
            </a:r>
            <a:endParaRPr lang="ru-RU" sz="2800" dirty="0">
              <a:solidFill>
                <a:srgbClr val="222222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- </a:t>
            </a:r>
            <a:r>
              <a:rPr lang="ru-RU" sz="2800" dirty="0" err="1" smtClean="0">
                <a:solidFill>
                  <a:srgbClr val="222222"/>
                </a:solidFill>
              </a:rPr>
              <a:t>Еңеүсе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түбәндәгесә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билдәләнә</a:t>
            </a:r>
            <a:r>
              <a:rPr lang="ru-RU" sz="2800" dirty="0" smtClean="0">
                <a:solidFill>
                  <a:srgbClr val="222222"/>
                </a:solidFill>
              </a:rPr>
              <a:t>:</a:t>
            </a:r>
            <a:endParaRPr lang="ru-RU" sz="2800" dirty="0">
              <a:solidFill>
                <a:srgbClr val="222222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- </a:t>
            </a:r>
            <a:r>
              <a:rPr lang="ru-RU" sz="2800" dirty="0" err="1" smtClean="0">
                <a:solidFill>
                  <a:srgbClr val="222222"/>
                </a:solidFill>
              </a:rPr>
              <a:t>Ҡағыҙ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ташты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еңә</a:t>
            </a:r>
            <a:r>
              <a:rPr lang="ru-RU" sz="2800" dirty="0" smtClean="0">
                <a:solidFill>
                  <a:srgbClr val="222222"/>
                </a:solidFill>
              </a:rPr>
              <a:t> («</a:t>
            </a:r>
            <a:r>
              <a:rPr lang="ru-RU" sz="2800" dirty="0" err="1" smtClean="0">
                <a:solidFill>
                  <a:srgbClr val="222222"/>
                </a:solidFill>
              </a:rPr>
              <a:t>ҡағыҙ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ташты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ҡаплай</a:t>
            </a:r>
            <a:r>
              <a:rPr lang="ru-RU" sz="2800" dirty="0" smtClean="0">
                <a:solidFill>
                  <a:srgbClr val="222222"/>
                </a:solidFill>
              </a:rPr>
              <a:t> ала» </a:t>
            </a:r>
            <a:r>
              <a:rPr lang="ru-RU" sz="2800" dirty="0" err="1" smtClean="0">
                <a:solidFill>
                  <a:srgbClr val="222222"/>
                </a:solidFill>
              </a:rPr>
              <a:t>йәки</a:t>
            </a:r>
            <a:r>
              <a:rPr lang="ru-RU" sz="2800" dirty="0" smtClean="0">
                <a:solidFill>
                  <a:srgbClr val="222222"/>
                </a:solidFill>
              </a:rPr>
              <a:t> «</a:t>
            </a:r>
            <a:r>
              <a:rPr lang="ru-RU" sz="2800" dirty="0" err="1" smtClean="0">
                <a:solidFill>
                  <a:srgbClr val="222222"/>
                </a:solidFill>
              </a:rPr>
              <a:t>таш</a:t>
            </a:r>
            <a:r>
              <a:rPr lang="ru-RU" sz="2800" dirty="0" smtClean="0">
                <a:solidFill>
                  <a:srgbClr val="222222"/>
                </a:solidFill>
              </a:rPr>
              <a:t> бата, </a:t>
            </a:r>
            <a:r>
              <a:rPr lang="ru-RU" sz="2800" dirty="0" err="1" smtClean="0">
                <a:solidFill>
                  <a:srgbClr val="222222"/>
                </a:solidFill>
              </a:rPr>
              <a:t>ҡағыҙ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батмай</a:t>
            </a:r>
            <a:r>
              <a:rPr lang="ru-RU" sz="2800" dirty="0" smtClean="0">
                <a:solidFill>
                  <a:srgbClr val="222222"/>
                </a:solidFill>
              </a:rPr>
              <a:t>»).</a:t>
            </a:r>
            <a:endParaRPr lang="ru-RU" sz="2800" dirty="0">
              <a:solidFill>
                <a:srgbClr val="222222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- </a:t>
            </a:r>
            <a:r>
              <a:rPr lang="ru-RU" sz="2800" dirty="0" err="1" smtClean="0">
                <a:solidFill>
                  <a:srgbClr val="222222"/>
                </a:solidFill>
              </a:rPr>
              <a:t>Таш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ҡайсыны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еңә</a:t>
            </a:r>
            <a:r>
              <a:rPr lang="ru-RU" sz="2800" dirty="0" smtClean="0">
                <a:solidFill>
                  <a:srgbClr val="222222"/>
                </a:solidFill>
              </a:rPr>
              <a:t> («</a:t>
            </a:r>
            <a:r>
              <a:rPr lang="ru-RU" sz="2800" dirty="0" err="1" smtClean="0">
                <a:solidFill>
                  <a:srgbClr val="222222"/>
                </a:solidFill>
              </a:rPr>
              <a:t>ҡайсыны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үтмәҫләй</a:t>
            </a:r>
            <a:r>
              <a:rPr lang="ru-RU" sz="2800" dirty="0" smtClean="0">
                <a:solidFill>
                  <a:srgbClr val="222222"/>
                </a:solidFill>
              </a:rPr>
              <a:t>, вата ала»).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- </a:t>
            </a:r>
            <a:r>
              <a:rPr lang="ru-RU" sz="2800" dirty="0" err="1" smtClean="0">
                <a:solidFill>
                  <a:srgbClr val="222222"/>
                </a:solidFill>
              </a:rPr>
              <a:t>Ҡайсы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ҡағыҙҙы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еңә</a:t>
            </a:r>
            <a:r>
              <a:rPr lang="ru-RU" sz="2800" dirty="0" smtClean="0">
                <a:solidFill>
                  <a:srgbClr val="222222"/>
                </a:solidFill>
              </a:rPr>
              <a:t> («</a:t>
            </a:r>
            <a:r>
              <a:rPr lang="ru-RU" sz="2800" dirty="0" err="1" smtClean="0">
                <a:solidFill>
                  <a:srgbClr val="222222"/>
                </a:solidFill>
              </a:rPr>
              <a:t>ки</a:t>
            </a:r>
            <a:r>
              <a:rPr lang="ba-RU" sz="2800" dirty="0" smtClean="0">
                <a:solidFill>
                  <a:srgbClr val="222222"/>
                </a:solidFill>
              </a:rPr>
              <a:t>ҫә ала</a:t>
            </a:r>
            <a:r>
              <a:rPr lang="ru-RU" sz="2800" dirty="0" smtClean="0">
                <a:solidFill>
                  <a:srgbClr val="222222"/>
                </a:solidFill>
              </a:rPr>
              <a:t>»).</a:t>
            </a:r>
            <a:endParaRPr lang="ru-RU" sz="2800" dirty="0">
              <a:solidFill>
                <a:srgbClr val="222222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222222"/>
                </a:solidFill>
              </a:rPr>
              <a:t>- </a:t>
            </a:r>
            <a:r>
              <a:rPr lang="ru-RU" sz="2800" dirty="0" err="1" smtClean="0">
                <a:solidFill>
                  <a:srgbClr val="222222"/>
                </a:solidFill>
              </a:rPr>
              <a:t>Әгәр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уйынсылар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бер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үк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һүҙҙе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әйтә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икән</a:t>
            </a:r>
            <a:r>
              <a:rPr lang="ru-RU" sz="2800" dirty="0" smtClean="0">
                <a:solidFill>
                  <a:srgbClr val="222222"/>
                </a:solidFill>
              </a:rPr>
              <a:t> был </a:t>
            </a:r>
            <a:r>
              <a:rPr lang="ru-RU" sz="2800" dirty="0" err="1" smtClean="0">
                <a:solidFill>
                  <a:srgbClr val="222222"/>
                </a:solidFill>
              </a:rPr>
              <a:t>уйын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еңеүсеһеҙ</a:t>
            </a:r>
            <a:r>
              <a:rPr lang="ru-RU" sz="2800" dirty="0" smtClean="0">
                <a:solidFill>
                  <a:srgbClr val="222222"/>
                </a:solidFill>
              </a:rPr>
              <a:t> </a:t>
            </a:r>
            <a:r>
              <a:rPr lang="ru-RU" sz="2800" dirty="0" err="1" smtClean="0">
                <a:solidFill>
                  <a:srgbClr val="222222"/>
                </a:solidFill>
              </a:rPr>
              <a:t>була</a:t>
            </a:r>
            <a:r>
              <a:rPr lang="ru-RU" sz="2800" dirty="0" smtClean="0">
                <a:solidFill>
                  <a:srgbClr val="222222"/>
                </a:solidFill>
              </a:rPr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89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ba-RU" dirty="0" smtClean="0"/>
              <a:t>ТАШ</a:t>
            </a:r>
          </a:p>
          <a:p>
            <a:r>
              <a:rPr lang="ba-RU" dirty="0" smtClean="0"/>
              <a:t>ҠАЙСЫ</a:t>
            </a:r>
          </a:p>
          <a:p>
            <a:r>
              <a:rPr lang="ba-RU" dirty="0" smtClean="0"/>
              <a:t>ҠАҒЫҘ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ba-RU" dirty="0" smtClean="0"/>
              <a:t>КАМЕНЬ</a:t>
            </a:r>
          </a:p>
          <a:p>
            <a:r>
              <a:rPr lang="ba-RU" dirty="0" smtClean="0"/>
              <a:t>НОЖНИЦЫ</a:t>
            </a:r>
          </a:p>
          <a:p>
            <a:r>
              <a:rPr lang="ba-RU" dirty="0" smtClean="0"/>
              <a:t>БУМАГА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43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722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1368152"/>
          </a:xfrm>
        </p:spPr>
        <p:txBody>
          <a:bodyPr>
            <a:normAutofit lnSpcReduction="10000"/>
          </a:bodyPr>
          <a:lstStyle/>
          <a:p>
            <a:r>
              <a:rPr lang="ba-RU" sz="4400" dirty="0">
                <a:solidFill>
                  <a:prstClr val="black"/>
                </a:solidFill>
                <a:latin typeface="Arial"/>
                <a:ea typeface="+mj-ea"/>
                <a:cs typeface="+mj-cs"/>
              </a:rPr>
              <a:t>Иғтибарығыҙ өсөн рәхмәт!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6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132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Calibri</vt:lpstr>
      <vt:lpstr>YS Text</vt:lpstr>
      <vt:lpstr>Garamond</vt:lpstr>
      <vt:lpstr>Times New Roman</vt:lpstr>
      <vt:lpstr>Matilda</vt:lpstr>
      <vt:lpstr>Arial</vt:lpstr>
      <vt:lpstr>Century Gothic</vt:lpstr>
      <vt:lpstr>Тема Office</vt:lpstr>
      <vt:lpstr>Презентация PowerPoint</vt:lpstr>
      <vt:lpstr>       Василий Александрович Сухомлинский</vt:lpstr>
      <vt:lpstr>Максим Горький</vt:lpstr>
      <vt:lpstr> Уйындар түбәндәге маҡсаттарҙы тормошҡа ашырырға ярҙам итә: </vt:lpstr>
      <vt:lpstr>Презентация PowerPoint</vt:lpstr>
      <vt:lpstr>Презентация PowerPoint</vt:lpstr>
      <vt:lpstr>Камень, ножницы, бумага — Таш, ҡайсы, ҡағыҙ.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64</cp:revision>
  <dcterms:created xsi:type="dcterms:W3CDTF">2013-08-23T08:38:35Z</dcterms:created>
  <dcterms:modified xsi:type="dcterms:W3CDTF">2019-11-30T23:49:26Z</dcterms:modified>
</cp:coreProperties>
</file>