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362" r:id="rId2"/>
    <p:sldId id="353" r:id="rId3"/>
    <p:sldId id="354" r:id="rId4"/>
    <p:sldId id="318" r:id="rId5"/>
    <p:sldId id="319" r:id="rId6"/>
    <p:sldId id="325" r:id="rId7"/>
    <p:sldId id="324" r:id="rId8"/>
    <p:sldId id="355" r:id="rId9"/>
    <p:sldId id="356" r:id="rId10"/>
    <p:sldId id="367" r:id="rId11"/>
    <p:sldId id="368" r:id="rId12"/>
    <p:sldId id="328" r:id="rId13"/>
    <p:sldId id="329" r:id="rId14"/>
    <p:sldId id="369" r:id="rId15"/>
    <p:sldId id="370" r:id="rId16"/>
    <p:sldId id="371" r:id="rId17"/>
    <p:sldId id="372" r:id="rId18"/>
    <p:sldId id="373" r:id="rId19"/>
    <p:sldId id="374" r:id="rId20"/>
    <p:sldId id="375" r:id="rId21"/>
    <p:sldId id="376" r:id="rId22"/>
    <p:sldId id="377" r:id="rId23"/>
    <p:sldId id="363" r:id="rId24"/>
    <p:sldId id="381" r:id="rId25"/>
    <p:sldId id="382" r:id="rId26"/>
    <p:sldId id="357" r:id="rId27"/>
    <p:sldId id="364" r:id="rId28"/>
    <p:sldId id="358" r:id="rId29"/>
    <p:sldId id="365" r:id="rId30"/>
    <p:sldId id="359" r:id="rId31"/>
    <p:sldId id="360" r:id="rId32"/>
    <p:sldId id="378" r:id="rId33"/>
    <p:sldId id="379" r:id="rId34"/>
    <p:sldId id="391" r:id="rId35"/>
  </p:sldIdLst>
  <p:sldSz cx="9144000" cy="6858000" type="screen4x3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9525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47F511-F067-44BA-BCD1-1AC645FEA3C7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688" y="4689475"/>
            <a:ext cx="5392737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9525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C723C-F814-417C-8E0B-9A8E151ED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C723C-F814-417C-8E0B-9A8E151ED10B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cdn.topwar.ru/uploads/posts/2013-04/1366249974_45103.jpg" TargetMode="Externa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http://egewin.ru/wp-content/uploads/2014/05/Screenshot_4.png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://egewin.ru/wp-content/uploads/2014/05/Screenshot_133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hyperlink" Target="http://egewin.ru/wp-content/uploads/2014/05/Screenshot_42.png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hyperlink" Target="http://egewin.ru/wp-content/uploads/2014/05/Screenshot_142.png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0"/>
            <a:ext cx="4932040" cy="6525344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11000" b="1" i="1" dirty="0"/>
              <a:t> </a:t>
            </a:r>
          </a:p>
          <a:p>
            <a:pPr>
              <a:buNone/>
            </a:pPr>
            <a:endParaRPr lang="ru-RU" sz="6000" b="1" i="1" u="sng" dirty="0"/>
          </a:p>
          <a:p>
            <a:pPr>
              <a:buNone/>
            </a:pPr>
            <a:r>
              <a:rPr lang="ru-RU" sz="6000" b="1" i="1" u="sng" dirty="0"/>
              <a:t>      </a:t>
            </a:r>
            <a:r>
              <a:rPr lang="ru-RU" sz="13500" b="1" i="1" u="sng" dirty="0"/>
              <a:t>ТЕМА 3</a:t>
            </a:r>
            <a:r>
              <a:rPr lang="ru-RU" sz="13500" b="1" i="1" dirty="0"/>
              <a:t>.</a:t>
            </a:r>
          </a:p>
          <a:p>
            <a:pPr>
              <a:buNone/>
            </a:pPr>
            <a:endParaRPr lang="ru-RU" sz="6000" b="1" i="1" dirty="0"/>
          </a:p>
          <a:p>
            <a:pPr>
              <a:buNone/>
            </a:pPr>
            <a:r>
              <a:rPr lang="ru-RU" sz="6000" b="1" dirty="0"/>
              <a:t> </a:t>
            </a:r>
            <a:r>
              <a:rPr lang="ru-RU" sz="18000" b="1" dirty="0"/>
              <a:t>История в камне</a:t>
            </a:r>
            <a:br>
              <a:rPr lang="ru-RU" sz="13900" dirty="0"/>
            </a:br>
            <a:r>
              <a:rPr lang="ru-RU" sz="13900" b="1" dirty="0"/>
              <a:t> </a:t>
            </a:r>
          </a:p>
          <a:p>
            <a:pPr>
              <a:buNone/>
            </a:pPr>
            <a:endParaRPr lang="ru-RU" sz="6000" b="1" dirty="0"/>
          </a:p>
          <a:p>
            <a:pPr>
              <a:buNone/>
            </a:pPr>
            <a:br>
              <a:rPr lang="ru-RU" sz="6000" dirty="0"/>
            </a:br>
            <a:endParaRPr lang="ru-RU" sz="6000" b="1" i="1" dirty="0"/>
          </a:p>
          <a:p>
            <a:pPr>
              <a:buNone/>
            </a:pPr>
            <a:r>
              <a:rPr lang="ru-RU" sz="10300" b="1" i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9698" name="Picture 2" descr="http://pictures.bookshop.ua/TitleBooks/bs0000634030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251520" y="260648"/>
            <a:ext cx="4021224" cy="6192688"/>
          </a:xfrm>
          <a:prstGeom prst="rect">
            <a:avLst/>
          </a:prstGeom>
          <a:noFill/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04800" y="304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5720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42852"/>
            <a:ext cx="7778743" cy="5234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0" y="528638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Этот дом в Волгограде, сохранившийся как памятник защитникам Сталинграда, и сегодня  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                  носит имя этого героя.</a:t>
            </a:r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Тогда Россия поднялась во весь рост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285728"/>
            <a:ext cx="5643571" cy="4232678"/>
          </a:xfrm>
          <a:prstGeom prst="rect">
            <a:avLst/>
          </a:prstGeom>
          <a:noFill/>
        </p:spPr>
      </p:pic>
      <p:pic>
        <p:nvPicPr>
          <p:cNvPr id="19458" name="Picture 2" descr="&quot;Я читал дневник немецкого солдата, который воевал под Сталинградом, попал в плен, а в 1953-м, здоро. Оружие со всего ми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285727"/>
            <a:ext cx="6786578" cy="422340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14282" y="5143512"/>
            <a:ext cx="89297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u="sng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.   Сержант Яков Павлов</a:t>
            </a:r>
            <a:endParaRPr lang="ru-RU" sz="4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146250"/>
          </a:xfrm>
        </p:spPr>
        <p:txBody>
          <a:bodyPr>
            <a:noAutofit/>
          </a:bodyPr>
          <a:lstStyle/>
          <a:p>
            <a:r>
              <a:rPr lang="ru-RU" sz="3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Взятием этого города советскими  </a:t>
            </a:r>
            <a:br>
              <a:rPr lang="ru-RU" sz="3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войсками, закончилась </a:t>
            </a:r>
            <a:br>
              <a:rPr lang="ru-RU" sz="3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Великая  Отечественная  война.</a:t>
            </a:r>
          </a:p>
        </p:txBody>
      </p:sp>
      <p:pic>
        <p:nvPicPr>
          <p:cNvPr id="80898" name="Picture 2" descr="http://www.nwcod.com/uploads/posts/2009-05/1241448698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214554"/>
            <a:ext cx="3286148" cy="4372486"/>
          </a:xfrm>
          <a:prstGeom prst="rect">
            <a:avLst/>
          </a:prstGeom>
          <a:noFill/>
        </p:spPr>
      </p:pic>
      <p:pic>
        <p:nvPicPr>
          <p:cNvPr id="80900" name="Picture 4" descr="http://ic.pics.livejournal.com/ntv/14201556/801014/801014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285992"/>
            <a:ext cx="5504689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4" name="Picture 4" descr="http://videoxronika.at.ua/_ph/3/2/940089517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5440681" y="1"/>
            <a:ext cx="3703319" cy="6857999"/>
          </a:xfrm>
          <a:prstGeom prst="rect">
            <a:avLst/>
          </a:prstGeom>
          <a:noFill/>
        </p:spPr>
      </p:pic>
      <p:pic>
        <p:nvPicPr>
          <p:cNvPr id="81927" name="Picture 7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0" y="0"/>
            <a:ext cx="5429256" cy="587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6000768"/>
            <a:ext cx="50791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u="sng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.    БЕРЛИН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datai/istorija/Bitva-za-Moskvu/0004-004-CHto-obedinjaet-goroda-Smolensk-Moskvu-Leningrad-Tulu-Novorossijsk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3857620" y="0"/>
            <a:ext cx="528638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2143116"/>
            <a:ext cx="34290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i="1" dirty="0">
                <a:latin typeface="Times New Roman" pitchFamily="18" charset="0"/>
                <a:cs typeface="Times New Roman" pitchFamily="18" charset="0"/>
              </a:rPr>
              <a:t>Тема  4</a:t>
            </a:r>
            <a:endParaRPr lang="ru-RU" sz="8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3357562"/>
            <a:ext cx="4286280" cy="350043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«Он не дрогнул в бою, Бастион над Невою. Он в едином строю Был со всею страною».</a:t>
            </a:r>
            <a:b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Обороне какого </a:t>
            </a:r>
            <a:b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посвящены эти строки?</a:t>
            </a:r>
          </a:p>
        </p:txBody>
      </p:sp>
      <p:pic>
        <p:nvPicPr>
          <p:cNvPr id="6963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0338" y="1"/>
            <a:ext cx="3665917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43" name="Picture 11" descr="http://i036.radikal.ru/1005/ce/65b7b9d3bb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76056" cy="3807042"/>
          </a:xfrm>
          <a:prstGeom prst="rect">
            <a:avLst/>
          </a:prstGeom>
          <a:noFill/>
        </p:spPr>
      </p:pic>
      <p:pic>
        <p:nvPicPr>
          <p:cNvPr id="69645" name="Picture 13" descr="http://www.edu54.ru/sites/default/files/images/2011/01/367321c9037ed9870db576df6646916bc863da9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84984"/>
            <a:ext cx="5076810" cy="3573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Уважаемые граждане. - Гай, Гай.рф - городской портал, Гай Оренбургская область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3084938"/>
            <a:ext cx="5214942" cy="3773062"/>
          </a:xfrm>
          <a:prstGeom prst="rect">
            <a:avLst/>
          </a:prstGeom>
          <a:noFill/>
        </p:spPr>
      </p:pic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0" y="0"/>
            <a:ext cx="9144000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42910" y="4071942"/>
            <a:ext cx="44651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u="sng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5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56992"/>
            <a:ext cx="4067944" cy="350100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Эта крепость стала символом мужества и героизма советских воинов</a:t>
            </a:r>
          </a:p>
        </p:txBody>
      </p:sp>
      <p:pic>
        <p:nvPicPr>
          <p:cNvPr id="82948" name="Picture 4" descr="http://s020.radikal.ru/i702/1302/11/a7ae9d1bdd01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4006450" y="0"/>
            <a:ext cx="5137550" cy="3356992"/>
          </a:xfrm>
          <a:prstGeom prst="rect">
            <a:avLst/>
          </a:prstGeom>
          <a:noFill/>
        </p:spPr>
      </p:pic>
      <p:pic>
        <p:nvPicPr>
          <p:cNvPr id="82950" name="Picture 6" descr="http://i.wp.pl/a/f/jpeg/28576/afp_polska_bialorus_brzesc600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139952" cy="3212976"/>
          </a:xfrm>
          <a:prstGeom prst="rect">
            <a:avLst/>
          </a:prstGeom>
          <a:noFill/>
        </p:spPr>
      </p:pic>
      <p:pic>
        <p:nvPicPr>
          <p:cNvPr id="82952" name="Picture 8" descr="http://venividi.ru/files/img/8734/6.jpg"/>
          <p:cNvPicPr>
            <a:picLocks noChangeAspect="1" noChangeArrowheads="1"/>
          </p:cNvPicPr>
          <p:nvPr/>
        </p:nvPicPr>
        <p:blipFill>
          <a:blip r:embed="rId4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140969"/>
            <a:ext cx="5004048" cy="3717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728" y="404664"/>
            <a:ext cx="9205003" cy="590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5357826"/>
            <a:ext cx="50791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u="sng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4653136"/>
            <a:ext cx="3714744" cy="2204864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Этот город-герой летом 1941 г. был непреодолимой преградой для врага.</a:t>
            </a:r>
          </a:p>
        </p:txBody>
      </p:sp>
      <p:pic>
        <p:nvPicPr>
          <p:cNvPr id="84994" name="Picture 2" descr="http://ku.img.com.ua/img/forall/b/1318/95.jpg?1392133797"/>
          <p:cNvPicPr>
            <a:picLocks noChangeAspect="1" noChangeArrowheads="1"/>
          </p:cNvPicPr>
          <p:nvPr/>
        </p:nvPicPr>
        <p:blipFill>
          <a:blip r:embed="rId2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861048"/>
            <a:ext cx="5249744" cy="2996952"/>
          </a:xfrm>
          <a:prstGeom prst="rect">
            <a:avLst/>
          </a:prstGeom>
          <a:noFill/>
        </p:spPr>
      </p:pic>
      <p:pic>
        <p:nvPicPr>
          <p:cNvPr id="84996" name="Picture 4" descr="http://img1.liveinternet.ru/images/foto/b/3/585/1896585/f_15739056.jpg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179512" y="0"/>
            <a:ext cx="5627960" cy="3933056"/>
          </a:xfrm>
          <a:prstGeom prst="rect">
            <a:avLst/>
          </a:prstGeom>
          <a:noFill/>
        </p:spPr>
      </p:pic>
      <p:pic>
        <p:nvPicPr>
          <p:cNvPr id="85000" name="Picture 8" descr="http://photos.wikimapia.org/p/00/00/79/45/18_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0"/>
            <a:ext cx="3491880" cy="46489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Конкурс 5.</a:t>
            </a:r>
            <a:br>
              <a:rPr lang="ru-RU" dirty="0"/>
            </a:br>
            <a:r>
              <a:rPr lang="ru-RU" b="1" dirty="0"/>
              <a:t>История в камне</a:t>
            </a:r>
            <a:br>
              <a:rPr lang="ru-RU" dirty="0"/>
            </a:br>
            <a:r>
              <a:rPr lang="ru-RU" dirty="0"/>
              <a:t>                                  </a:t>
            </a:r>
            <a:r>
              <a:rPr lang="ru-RU" sz="2200" b="1" dirty="0">
                <a:latin typeface="+mn-lt"/>
              </a:rPr>
              <a:t>Это было в мае на рассвете,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14678" y="1554162"/>
            <a:ext cx="5776922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Нарастал у стен рейхстага бой. </a:t>
            </a:r>
          </a:p>
          <a:p>
            <a:r>
              <a:rPr lang="ru-RU" dirty="0"/>
              <a:t>Девочку немецкую заметил </a:t>
            </a:r>
          </a:p>
          <a:p>
            <a:r>
              <a:rPr lang="ru-RU" dirty="0"/>
              <a:t>Наш солдат на пыльной мостовой. </a:t>
            </a:r>
          </a:p>
          <a:p>
            <a:r>
              <a:rPr lang="ru-RU" dirty="0"/>
              <a:t>У столба, дрожа, она стояла, </a:t>
            </a:r>
          </a:p>
          <a:p>
            <a:r>
              <a:rPr lang="ru-RU" dirty="0"/>
              <a:t>В </a:t>
            </a:r>
            <a:r>
              <a:rPr lang="ru-RU" dirty="0" err="1"/>
              <a:t>голубых</a:t>
            </a:r>
            <a:r>
              <a:rPr lang="ru-RU" dirty="0"/>
              <a:t> глазах застыл испуг, </a:t>
            </a:r>
          </a:p>
          <a:p>
            <a:r>
              <a:rPr lang="ru-RU" dirty="0"/>
              <a:t>А куски свистящего металла </a:t>
            </a:r>
          </a:p>
          <a:p>
            <a:r>
              <a:rPr lang="ru-RU" dirty="0"/>
              <a:t>Смерть и муку сеяли вокруг… </a:t>
            </a:r>
          </a:p>
          <a:p>
            <a:r>
              <a:rPr lang="ru-RU" dirty="0"/>
              <a:t>Но сейчас, в Берлине, под обстрелом, </a:t>
            </a:r>
          </a:p>
          <a:p>
            <a:r>
              <a:rPr lang="ru-RU" dirty="0"/>
              <a:t>Полз боец и, телом </a:t>
            </a:r>
            <a:r>
              <a:rPr lang="ru-RU" dirty="0" err="1"/>
              <a:t>заслоня</a:t>
            </a:r>
            <a:r>
              <a:rPr lang="ru-RU" dirty="0"/>
              <a:t>, </a:t>
            </a:r>
          </a:p>
          <a:p>
            <a:r>
              <a:rPr lang="ru-RU" dirty="0"/>
              <a:t>Девочку в коротком платье белом </a:t>
            </a:r>
          </a:p>
          <a:p>
            <a:r>
              <a:rPr lang="ru-RU" dirty="0"/>
              <a:t>Осторожно вынес из огня. (Г. Рублев)</a:t>
            </a:r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500174"/>
            <a:ext cx="285752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flipH="1">
            <a:off x="571472" y="5715016"/>
            <a:ext cx="3493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86018" name="Picture 2" descr="http://i069.radikal.ru/1206/fc/4dbb44447296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428596" y="0"/>
            <a:ext cx="8383863" cy="6858000"/>
          </a:xfrm>
          <a:prstGeom prst="rect">
            <a:avLst/>
          </a:prstGeom>
          <a:noFill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357166"/>
            <a:ext cx="1143008" cy="1747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57158" y="5715016"/>
            <a:ext cx="47220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941168"/>
            <a:ext cx="8964488" cy="158417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фашисты  называли  «чёрной  </a:t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смертью» Моряков, защитников  </a:t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этого города.</a:t>
            </a:r>
          </a:p>
        </p:txBody>
      </p:sp>
      <p:pic>
        <p:nvPicPr>
          <p:cNvPr id="880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8964488" cy="4561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http://gallery.sevstar.net/bPIC/201112/201112372431.jpg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>
            <a:off x="1571604" y="0"/>
            <a:ext cx="635795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857232"/>
            <a:ext cx="92869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4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0"/>
            <a:ext cx="4932040" cy="65253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6000" b="1" dirty="0"/>
          </a:p>
          <a:p>
            <a:pPr>
              <a:buNone/>
            </a:pPr>
            <a:endParaRPr lang="ru-RU" sz="6000" b="1" dirty="0"/>
          </a:p>
          <a:p>
            <a:pPr>
              <a:buNone/>
            </a:pPr>
            <a:r>
              <a:rPr lang="ru-RU" sz="6000" b="1"/>
              <a:t>   Выполни    задания</a:t>
            </a:r>
            <a:br>
              <a:rPr lang="ru-RU" sz="6000" dirty="0"/>
            </a:br>
            <a:endParaRPr lang="ru-RU" sz="6000" b="1" i="1" dirty="0"/>
          </a:p>
          <a:p>
            <a:pPr>
              <a:buNone/>
            </a:pPr>
            <a:r>
              <a:rPr lang="ru-RU" sz="10300" b="1" i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9698" name="Picture 2" descr="http://pictures.bookshop.ua/TitleBooks/bs0000634030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251520" y="260648"/>
            <a:ext cx="4021224" cy="6192688"/>
          </a:xfrm>
          <a:prstGeom prst="rect">
            <a:avLst/>
          </a:prstGeom>
          <a:noFill/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04800" y="304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5720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11560"/>
          </a:xfrm>
        </p:spPr>
        <p:txBody>
          <a:bodyPr>
            <a:noAutofit/>
          </a:bodyPr>
          <a:lstStyle/>
          <a:p>
            <a:r>
              <a:rPr lang="ru-RU" sz="2400" i="1" dirty="0"/>
              <a:t>1. </a:t>
            </a:r>
            <a:r>
              <a:rPr lang="ru-RU" sz="2400" b="1" i="1" dirty="0"/>
              <a:t>Ниже приведён список терминов. Все они, за исключением одного, относятся к советской технике 1941-1945гг</a:t>
            </a:r>
            <a:r>
              <a:rPr lang="ru-RU" sz="2400" i="1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/>
              <a:t>Т-34, КВ, ИС,  реактивные минометы БМ-13, штурмовики Ил-2. Бомбардировщики Пе-2, истребители ЛаГГ-3, </a:t>
            </a:r>
            <a:r>
              <a:rPr lang="ru-RU" b="1"/>
              <a:t>Як ПЗ Е 100 </a:t>
            </a:r>
            <a:r>
              <a:rPr lang="ru-RU" b="1" dirty="0"/>
              <a:t>и  Як-1. </a:t>
            </a:r>
          </a:p>
          <a:p>
            <a:pPr>
              <a:buNone/>
            </a:pPr>
            <a:r>
              <a:rPr lang="ru-RU" b="1" dirty="0"/>
              <a:t>2.Перед вами  советские конструкторы, создавшие образцы оружия буквально в считанные дни в самом начале ВОВ, за исключением одного. </a:t>
            </a:r>
          </a:p>
          <a:p>
            <a:pPr lvl="0"/>
            <a:r>
              <a:rPr lang="ru-RU" b="1" i="1" dirty="0"/>
              <a:t>Кошкин, </a:t>
            </a:r>
            <a:r>
              <a:rPr lang="ru-RU" b="1" i="1" dirty="0" err="1"/>
              <a:t>Котин</a:t>
            </a:r>
            <a:r>
              <a:rPr lang="ru-RU" b="1" i="1" dirty="0"/>
              <a:t>, Ильюшин, Лавочкин, Микоян, </a:t>
            </a:r>
            <a:r>
              <a:rPr lang="ru-RU" b="1" i="1" dirty="0" err="1"/>
              <a:t>Мосин</a:t>
            </a:r>
            <a:r>
              <a:rPr lang="ru-RU" b="1" i="1" dirty="0"/>
              <a:t> , </a:t>
            </a:r>
            <a:r>
              <a:rPr lang="ru-RU" b="1" i="1" dirty="0" err="1"/>
              <a:t>Петляков</a:t>
            </a:r>
            <a:r>
              <a:rPr lang="ru-RU" b="1" i="1" dirty="0"/>
              <a:t>, Туполев, Яковлев, </a:t>
            </a:r>
            <a:r>
              <a:rPr lang="ru-RU" b="1" i="1" dirty="0" err="1"/>
              <a:t>Дягтерев</a:t>
            </a:r>
            <a:r>
              <a:rPr lang="ru-RU" b="1" i="1" dirty="0"/>
              <a:t>, Шпагин,</a:t>
            </a:r>
            <a:r>
              <a:rPr lang="ru-RU" b="1" dirty="0"/>
              <a:t> </a:t>
            </a:r>
            <a:endParaRPr lang="ru-RU" b="1" i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576064"/>
          </a:xfrm>
        </p:spPr>
        <p:txBody>
          <a:bodyPr>
            <a:normAutofit fontScale="90000"/>
          </a:bodyPr>
          <a:lstStyle/>
          <a:p>
            <a:r>
              <a:rPr lang="ru-RU" dirty="0"/>
              <a:t>Ответ:1. </a:t>
            </a:r>
            <a:r>
              <a:rPr lang="ru-RU" sz="3100" b="1" dirty="0"/>
              <a:t>як</a:t>
            </a:r>
            <a:r>
              <a:rPr lang="ru-RU" sz="3100" dirty="0"/>
              <a:t> </a:t>
            </a:r>
            <a:r>
              <a:rPr lang="ru-RU" sz="3100" b="1" dirty="0" err="1"/>
              <a:t>пз</a:t>
            </a:r>
            <a:r>
              <a:rPr lang="ru-RU" sz="3100" dirty="0"/>
              <a:t> </a:t>
            </a:r>
            <a:r>
              <a:rPr lang="ru-RU" sz="3100" b="1" dirty="0"/>
              <a:t>е</a:t>
            </a:r>
            <a:r>
              <a:rPr lang="ru-RU" sz="3100" dirty="0"/>
              <a:t> </a:t>
            </a:r>
            <a:r>
              <a:rPr lang="ru-RU" sz="3100" b="1" dirty="0"/>
              <a:t>100 – это немецкий тяжелый 140 тонный танк.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0"/>
            <a:ext cx="8686800" cy="6080125"/>
          </a:xfrm>
        </p:spPr>
        <p:txBody>
          <a:bodyPr>
            <a:normAutofit fontScale="92500" lnSpcReduction="20000"/>
          </a:bodyPr>
          <a:lstStyle/>
          <a:p>
            <a:pPr lvl="1"/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pPr>
              <a:buNone/>
            </a:pPr>
            <a:endParaRPr lang="ru-RU" b="1" dirty="0"/>
          </a:p>
          <a:p>
            <a:r>
              <a:rPr lang="ru-RU" b="1" dirty="0"/>
              <a:t>2.</a:t>
            </a:r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br>
              <a:rPr lang="ru-RU" dirty="0"/>
            </a:br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dirty="0"/>
          </a:p>
        </p:txBody>
      </p:sp>
      <p:pic>
        <p:nvPicPr>
          <p:cNvPr id="65538" name="Picture 2" descr="http://im0-tub-ru.yandex.net/i?id=a0161267e19662f0b34b53efae90367d-32-144&amp;n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620688"/>
            <a:ext cx="3528392" cy="1958330"/>
          </a:xfrm>
          <a:prstGeom prst="rect">
            <a:avLst/>
          </a:prstGeom>
          <a:noFill/>
        </p:spPr>
      </p:pic>
      <p:pic>
        <p:nvPicPr>
          <p:cNvPr id="7" name="Picture 4" descr="Военные конструкторы, прославившие Россию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564904"/>
            <a:ext cx="3694396" cy="429309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79512" y="2708920"/>
            <a:ext cx="48245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Сергей Иванович </a:t>
            </a:r>
            <a:r>
              <a:rPr lang="ru-RU" b="1" i="1" dirty="0" err="1"/>
              <a:t>Мосин</a:t>
            </a:r>
            <a:r>
              <a:rPr lang="ru-RU" dirty="0"/>
              <a:t>, автор знаменитой трехлинейной винтовки образца 1891 года. За создание винтовки, отличавшейся прекрасными тактико-техническими характеристиками, </a:t>
            </a:r>
            <a:r>
              <a:rPr lang="ru-RU" dirty="0" err="1"/>
              <a:t>Мосину</a:t>
            </a:r>
            <a:r>
              <a:rPr lang="ru-RU" dirty="0"/>
              <a:t> была присуждена Большая Михайловская премия – самая престижная награда за изобретения в области артиллерийского и оружейного дела. </a:t>
            </a:r>
            <a:r>
              <a:rPr lang="ru-RU" dirty="0" err="1"/>
              <a:t>Мосинская</a:t>
            </a:r>
            <a:r>
              <a:rPr lang="ru-RU" dirty="0"/>
              <a:t> трехлинейная винтовка для русских изобретателей стала фундаментом исследований в области автоматического стрелкового оружия.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62865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Screenshot_4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67436"/>
            <a:ext cx="7072361" cy="6104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ОТВЕТ: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creenshot_13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072066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Screenshot_4">
            <a:hlinkClick r:id="rId4"/>
          </p:cNvPr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142852"/>
            <a:ext cx="4286248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ОТВЕТ: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b="1" dirty="0"/>
              <a:t>В8.</a:t>
            </a:r>
            <a:r>
              <a:rPr lang="ru-RU" dirty="0"/>
              <a:t> СТАЛИНГРАД.</a:t>
            </a:r>
          </a:p>
          <a:p>
            <a:r>
              <a:rPr lang="ru-RU" b="1" dirty="0"/>
              <a:t>В9.</a:t>
            </a:r>
            <a:r>
              <a:rPr lang="ru-RU" dirty="0"/>
              <a:t> КАЛАЧ (КАЛАЧ-НА-ДОНУ)</a:t>
            </a:r>
          </a:p>
          <a:p>
            <a:r>
              <a:rPr lang="ru-RU" b="1" dirty="0"/>
              <a:t>В10.</a:t>
            </a:r>
            <a:r>
              <a:rPr lang="ru-RU" dirty="0"/>
              <a:t> КОРЕННОЙПЕРЕЛОМ</a:t>
            </a:r>
          </a:p>
          <a:p>
            <a:r>
              <a:rPr lang="ru-RU" b="1" dirty="0"/>
              <a:t>В11.</a:t>
            </a:r>
            <a:r>
              <a:rPr lang="ru-RU" dirty="0"/>
              <a:t> 346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785818"/>
          </a:xfrm>
        </p:spPr>
        <p:txBody>
          <a:bodyPr>
            <a:noAutofit/>
          </a:bodyPr>
          <a:lstStyle/>
          <a:p>
            <a:br>
              <a:rPr lang="ru-RU" sz="4000" dirty="0"/>
            </a:br>
            <a:br>
              <a:rPr lang="ru-RU" sz="4000" dirty="0"/>
            </a:br>
            <a:r>
              <a:rPr lang="ru-RU" sz="4000" dirty="0"/>
              <a:t>:</a:t>
            </a:r>
            <a:r>
              <a:rPr lang="ru-RU" sz="2800" dirty="0"/>
              <a:t>Памятник советскому воину-освободителю </a:t>
            </a:r>
            <a:br>
              <a:rPr lang="ru-RU" sz="2800" dirty="0"/>
            </a:br>
            <a:r>
              <a:rPr lang="ru-RU" sz="2800" dirty="0"/>
              <a:t>в Берлине (скульптор Е.В.Вучетич).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71546"/>
            <a:ext cx="8686800" cy="5008579"/>
          </a:xfrm>
        </p:spPr>
        <p:txBody>
          <a:bodyPr>
            <a:normAutofit/>
          </a:bodyPr>
          <a:lstStyle/>
          <a:p>
            <a:endParaRPr lang="ru-RU" sz="4000" dirty="0"/>
          </a:p>
          <a:p>
            <a:r>
              <a:rPr lang="ru-RU" sz="4000" b="1" dirty="0"/>
              <a:t>Ответ</a:t>
            </a:r>
            <a:r>
              <a:rPr lang="ru-RU" sz="4000" dirty="0"/>
              <a:t> :посвящен советским солдатам и офицерам, которые спасали немецких детей от голода и бомбежек в разрушенном Берлине. Вучетичу позировал  гвардии рядовой Иван Одарченко.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/>
          </a:p>
        </p:txBody>
      </p:sp>
      <p:pic>
        <p:nvPicPr>
          <p:cNvPr id="6" name="Содержимое 5" descr="Screenshot_14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42852"/>
            <a:ext cx="6500858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ОТВЕТ: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В12.</a:t>
            </a:r>
            <a:r>
              <a:rPr lang="ru-RU" dirty="0"/>
              <a:t> 23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504056"/>
          </a:xfrm>
        </p:spPr>
        <p:txBody>
          <a:bodyPr>
            <a:normAutofit fontScale="90000"/>
          </a:bodyPr>
          <a:lstStyle/>
          <a:p>
            <a:r>
              <a:rPr lang="ru-RU" dirty="0"/>
              <a:t>Работа с текстом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64704"/>
            <a:ext cx="8686800" cy="6093296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/>
              <a:t>Из воспоминаний маршала Г.К. Жукова. </a:t>
            </a:r>
            <a:br>
              <a:rPr lang="ru-RU" dirty="0"/>
            </a:br>
            <a:r>
              <a:rPr lang="ru-RU" dirty="0"/>
              <a:t>«В воздух взметнулись тысячи разноцветных ракет. По этому сигналу вспыхнули 140 прожекторов, расположенных через каждые 200 метров. Более 100 миллиардов свечей освещали поле боя, ослепляя противника и выхватывая из темноты объекты атаки для наших танков и пехоты. Это была картина огромной впечатляющей силы... </a:t>
            </a:r>
            <a:br>
              <a:rPr lang="ru-RU" dirty="0"/>
            </a:br>
            <a:r>
              <a:rPr lang="ru-RU" dirty="0"/>
              <a:t>Гитлеровские войска были буквально потоплены в сплошном море огня и металла. Сплошная стена пыли и дыма висела в воздухе, и местами даже мощные лучи зенитных прожекторов не могли ее пробить. </a:t>
            </a:r>
            <a:br>
              <a:rPr lang="ru-RU" dirty="0"/>
            </a:br>
            <a:r>
              <a:rPr lang="ru-RU" dirty="0"/>
              <a:t>Наша авиация шла над полем боя волнами... Однако противник, придя в себя, начал оказывать противодействие со стороны </a:t>
            </a:r>
            <a:r>
              <a:rPr lang="ru-RU" dirty="0" err="1"/>
              <a:t>Зееловских</a:t>
            </a:r>
            <a:r>
              <a:rPr lang="ru-RU" dirty="0"/>
              <a:t> высот своей артиллерией, минометами... появилась группа бомбардировщиков... И чем ближе подходили наши войска к </a:t>
            </a:r>
            <a:r>
              <a:rPr lang="ru-RU" dirty="0" err="1"/>
              <a:t>Зееловским</a:t>
            </a:r>
            <a:r>
              <a:rPr lang="ru-RU" dirty="0"/>
              <a:t> высотам, тем сильнее нарастало сопротивление врага... </a:t>
            </a:r>
            <a:br>
              <a:rPr lang="ru-RU" dirty="0"/>
            </a:br>
            <a:r>
              <a:rPr lang="ru-RU" dirty="0"/>
              <a:t>20 апреля, на пятый день операции, дальнобойная артиллерия открыла огонь... Начался исторический штурм...» </a:t>
            </a:r>
          </a:p>
          <a:p>
            <a:r>
              <a:rPr lang="ru-RU" b="1" dirty="0"/>
              <a:t>С1.</a:t>
            </a:r>
            <a:r>
              <a:rPr lang="ru-RU" dirty="0"/>
              <a:t> К какому периоду истории страны относятся описанные в тексте события? Укажите хронологические рамки этого периода. О каком сражении идет речь</a:t>
            </a:r>
          </a:p>
          <a:p>
            <a:r>
              <a:rPr lang="ru-RU" b="1" dirty="0"/>
              <a:t>С2.</a:t>
            </a:r>
            <a:r>
              <a:rPr lang="ru-RU" dirty="0"/>
              <a:t> Используя текст и знания по курсу истории, назовите не менее двух отличительных особенностей этого сражения.</a:t>
            </a:r>
            <a:br>
              <a:rPr lang="ru-RU" dirty="0"/>
            </a:br>
            <a:r>
              <a:rPr lang="ru-RU" b="1" dirty="0"/>
              <a:t>СЗ.</a:t>
            </a:r>
            <a:r>
              <a:rPr lang="ru-RU" dirty="0"/>
              <a:t> Какое значение для общего хода войны имело описываемое сражение? Какие события последовали за ним (назовите не менее двух событий).</a:t>
            </a:r>
            <a:br>
              <a:rPr lang="ru-RU" dirty="0"/>
            </a:br>
            <a:r>
              <a:rPr lang="ru-RU" b="1" dirty="0"/>
              <a:t>C4.</a:t>
            </a:r>
            <a:r>
              <a:rPr lang="ru-RU" dirty="0"/>
              <a:t> Укажите причины неудач Красной Армии на первоначальном этапе Великой Отечественной войны. Укажите не менее трёх причин. Назовите не менее трёх сражений периода лета – осени 1941 г. 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23528"/>
          </a:xfrm>
        </p:spPr>
        <p:txBody>
          <a:bodyPr>
            <a:normAutofit fontScale="90000"/>
          </a:bodyPr>
          <a:lstStyle/>
          <a:p>
            <a:r>
              <a:rPr lang="ru-RU" dirty="0"/>
              <a:t>Ответ: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40060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С1</a:t>
            </a:r>
            <a:r>
              <a:rPr lang="ru-RU" sz="1800" dirty="0"/>
              <a:t>. </a:t>
            </a:r>
            <a:r>
              <a:rPr lang="ru-RU" sz="1800" b="1" dirty="0"/>
              <a:t>к периоду Великой Отечественной войны 1941-1945 гг., – в отрывке речь идет о битве за Берлин. </a:t>
            </a:r>
            <a:endParaRPr lang="ru-RU" sz="1800" dirty="0"/>
          </a:p>
          <a:p>
            <a:r>
              <a:rPr lang="ru-RU" dirty="0"/>
              <a:t>С2. </a:t>
            </a:r>
            <a:r>
              <a:rPr lang="ru-RU" sz="1800" b="1" dirty="0"/>
              <a:t>а) в Берлинской операции был использован опыт всех крупных сражений, накопленный в течение войны;</a:t>
            </a:r>
            <a:br>
              <a:rPr lang="ru-RU" sz="1800" b="1" dirty="0"/>
            </a:br>
            <a:r>
              <a:rPr lang="ru-RU" sz="1800" b="1" dirty="0"/>
              <a:t>б) в сражении был использован новый тактический прием – свет мощных прожекторов для ослепления противника. </a:t>
            </a:r>
          </a:p>
          <a:p>
            <a:pPr>
              <a:buNone/>
            </a:pPr>
            <a:r>
              <a:rPr lang="ru-RU" dirty="0"/>
              <a:t>    С3</a:t>
            </a:r>
            <a:r>
              <a:rPr lang="ru-RU" sz="1900" b="1" dirty="0"/>
              <a:t>. а) оно стало завершающим сражением Великой Отечественной и Второй мировой войн в Европе.</a:t>
            </a:r>
            <a:br>
              <a:rPr lang="ru-RU" sz="1900" b="1" dirty="0"/>
            </a:br>
            <a:r>
              <a:rPr lang="ru-RU" sz="1900" b="1" dirty="0"/>
              <a:t>б) Элементы ответа: – был взят Берлин, – представители германского командования подписали акт о безоговорочной капитуляции Германии. </a:t>
            </a:r>
          </a:p>
          <a:p>
            <a:pPr>
              <a:buNone/>
            </a:pPr>
            <a:r>
              <a:rPr lang="ru-RU" sz="3800" b="1" dirty="0"/>
              <a:t>   </a:t>
            </a:r>
            <a:r>
              <a:rPr lang="ru-RU" sz="3300" b="1" dirty="0"/>
              <a:t>С4</a:t>
            </a:r>
            <a:r>
              <a:rPr lang="ru-RU" sz="1900" b="1" dirty="0"/>
              <a:t>.</a:t>
            </a:r>
            <a:r>
              <a:rPr lang="ru-RU" sz="2000" b="1" dirty="0"/>
              <a:t> а) стремление И.В. Сталина не провоцировать немцев и не предпринимать активных действий накануне войны; </a:t>
            </a:r>
            <a:br>
              <a:rPr lang="ru-RU" sz="2000" b="1" dirty="0"/>
            </a:br>
            <a:r>
              <a:rPr lang="ru-RU" sz="2000" b="1" dirty="0"/>
              <a:t>б) недоверие И.В. Сталина к донесениям разведки о сроках начала войны; </a:t>
            </a:r>
            <a:br>
              <a:rPr lang="ru-RU" sz="2000" b="1" dirty="0"/>
            </a:br>
            <a:r>
              <a:rPr lang="ru-RU" sz="2000" b="1" dirty="0"/>
              <a:t>в) промышленность накануне войны не была переведена на военные рельсы; </a:t>
            </a:r>
            <a:br>
              <a:rPr lang="ru-RU" sz="2000" b="1" dirty="0"/>
            </a:br>
            <a:r>
              <a:rPr lang="ru-RU" sz="2000" b="1" dirty="0"/>
              <a:t>г) просчеты военного командования относительно возможности нанесения ударов немецких войск; </a:t>
            </a:r>
            <a:br>
              <a:rPr lang="ru-RU" sz="2000" b="1" dirty="0"/>
            </a:br>
            <a:r>
              <a:rPr lang="ru-RU" sz="2000" b="1" dirty="0" err="1"/>
              <a:t>д</a:t>
            </a:r>
            <a:r>
              <a:rPr lang="ru-RU" sz="2000" b="1" dirty="0"/>
              <a:t>) незавершенность процесса обеспечения армии современными вооружениями; </a:t>
            </a:r>
            <a:endParaRPr lang="ru-RU" sz="1900" b="1" dirty="0"/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>
              <a:buNone/>
            </a:pPr>
            <a:r>
              <a:rPr lang="ru-RU" sz="6000" dirty="0"/>
              <a:t>             </a:t>
            </a:r>
          </a:p>
          <a:p>
            <a:pPr>
              <a:buNone/>
            </a:pPr>
            <a:r>
              <a:rPr lang="ru-RU" sz="6000" dirty="0"/>
              <a:t>          </a:t>
            </a:r>
            <a:r>
              <a:rPr lang="ru-RU" sz="5800" dirty="0"/>
              <a:t>СПАСИБО</a:t>
            </a:r>
          </a:p>
        </p:txBody>
      </p:sp>
      <p:pic>
        <p:nvPicPr>
          <p:cNvPr id="4" name="Рисунок 3" descr="С Днем Победы. - Форум морпехов - Страница 7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59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214678" cy="6286520"/>
          </a:xfrm>
        </p:spPr>
        <p:txBody>
          <a:bodyPr/>
          <a:lstStyle/>
          <a:p>
            <a:r>
              <a:rPr lang="ru-RU" b="1" dirty="0"/>
              <a:t>Ка</a:t>
            </a:r>
            <a:r>
              <a:rPr lang="ru-RU" b="1" dirty="0">
                <a:solidFill>
                  <a:schemeClr val="tx1"/>
                </a:solidFill>
              </a:rPr>
              <a:t>кой великой битве посвящён этот мемориал?</a:t>
            </a:r>
          </a:p>
        </p:txBody>
      </p:sp>
      <p:pic>
        <p:nvPicPr>
          <p:cNvPr id="54276" name="Picture 4" descr="http://www.mirvolgograda.ru/uploads/f1/s/30/304/image/1451/958/medium_Mamayev_kurg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76672"/>
            <a:ext cx="6035774" cy="60357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28802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tx1"/>
                </a:solidFill>
                <a:effectLst/>
              </a:rPr>
              <a:t> </a:t>
            </a:r>
            <a:r>
              <a:rPr lang="ru-RU" b="1" u="sng" dirty="0">
                <a:solidFill>
                  <a:schemeClr val="tx1"/>
                </a:solidFill>
                <a:effectLst/>
              </a:rPr>
              <a:t>ОТВЕТ</a:t>
            </a:r>
            <a:r>
              <a:rPr lang="ru-RU" b="1" dirty="0">
                <a:solidFill>
                  <a:schemeClr val="tx1"/>
                </a:solidFill>
                <a:effectLst/>
              </a:rPr>
              <a:t>.        Сталинградская  битва </a:t>
            </a:r>
            <a:br>
              <a:rPr lang="ru-RU" b="1" dirty="0">
                <a:solidFill>
                  <a:schemeClr val="tx1"/>
                </a:solidFill>
                <a:effectLst/>
              </a:rPr>
            </a:br>
            <a:r>
              <a:rPr lang="ru-RU" b="1" dirty="0">
                <a:solidFill>
                  <a:schemeClr val="tx1"/>
                </a:solidFill>
                <a:effectLst/>
              </a:rPr>
              <a:t>        (17 июля 1942 — 2 февраля 1943)</a:t>
            </a:r>
          </a:p>
        </p:txBody>
      </p:sp>
      <p:pic>
        <p:nvPicPr>
          <p:cNvPr id="55300" name="Picture 4" descr="http://shkolazhizni.ru/img/content/i42/42828_o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2006" y="1785926"/>
            <a:ext cx="4937197" cy="4786346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5" y="1785926"/>
            <a:ext cx="3786214" cy="4794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077072"/>
            <a:ext cx="9001156" cy="216024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Эти  памятники  установлены  </a:t>
            </a:r>
            <a:b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на  месте  самого  крупного  </a:t>
            </a:r>
            <a:b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 мире  танкового  сражения </a:t>
            </a:r>
            <a:r>
              <a:rPr lang="ru-RU" sz="3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великой  отечественной  войны</a:t>
            </a:r>
          </a:p>
        </p:txBody>
      </p:sp>
      <p:pic>
        <p:nvPicPr>
          <p:cNvPr id="4" name="Picture 4" descr="http://www.afishka31.ru/img/news/2012/07/11/2566_125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260648"/>
            <a:ext cx="4866305" cy="3312368"/>
          </a:xfrm>
          <a:prstGeom prst="rect">
            <a:avLst/>
          </a:prstGeom>
          <a:noFill/>
        </p:spPr>
      </p:pic>
      <p:pic>
        <p:nvPicPr>
          <p:cNvPr id="77826" name="Picture 2" descr="http://img-fotki.yandex.ru/get/4310/gubkin-life.1/0_373a2_becd8341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8616" y="260648"/>
            <a:ext cx="4505384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http://www.oboznik.ru/wp-content/uploads/2013/07/1_3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5072066" cy="6121460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5072066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214942" y="285728"/>
            <a:ext cx="392905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Сражение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Прохоровкой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- танковое сражение  в ходе оборонительной фазы Курской битвы. Произошло 12 июля 1943 года на южном фасе Курской дуги (Белгородское направление).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1214422"/>
            <a:ext cx="4633914" cy="4865703"/>
          </a:xfrm>
        </p:spPr>
        <p:txBody>
          <a:bodyPr/>
          <a:lstStyle/>
          <a:p>
            <a:r>
              <a:rPr lang="ru-RU" dirty="0"/>
              <a:t>Кружилась в поле злая осень,</a:t>
            </a:r>
          </a:p>
          <a:p>
            <a:r>
              <a:rPr lang="ru-RU" dirty="0"/>
              <a:t>Шумела поздняя листва.</a:t>
            </a:r>
          </a:p>
          <a:p>
            <a:r>
              <a:rPr lang="ru-RU" dirty="0"/>
              <a:t>Их было только двадцать восемь,</a:t>
            </a:r>
          </a:p>
          <a:p>
            <a:r>
              <a:rPr lang="ru-RU" dirty="0"/>
              <a:t>А за спиной была Москва.(А. Сафронов)             </a:t>
            </a:r>
          </a:p>
        </p:txBody>
      </p:sp>
      <p:pic>
        <p:nvPicPr>
          <p:cNvPr id="71683" name="Picture 3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214282" y="428604"/>
            <a:ext cx="4429156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/>
              <a:t>Памятник « Панфиловцы у разъезда </a:t>
            </a:r>
            <a:r>
              <a:rPr lang="ru-RU" sz="2700" dirty="0" err="1"/>
              <a:t>Дубосеково</a:t>
            </a:r>
            <a:r>
              <a:rPr lang="ru-RU" sz="2700" dirty="0"/>
              <a:t>» </a:t>
            </a:r>
            <a:br>
              <a:rPr lang="ru-RU" sz="2700" dirty="0"/>
            </a:br>
            <a:r>
              <a:rPr lang="ru-RU" sz="2700" dirty="0"/>
              <a:t>(  скульпторы Н.Любимов, В. Фёдоров, архитекторы В. </a:t>
            </a:r>
            <a:r>
              <a:rPr lang="ru-RU" sz="2700" dirty="0" err="1"/>
              <a:t>Датюк</a:t>
            </a:r>
            <a:r>
              <a:rPr lang="ru-RU" sz="2700" dirty="0"/>
              <a:t>, И. Степанов.)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Ответ: </a:t>
            </a:r>
            <a:r>
              <a:rPr lang="ru-RU" dirty="0"/>
              <a:t>посвящен солдатам из дивизии генерала И.В Панфилова, которые приняли бой в 7 км от Волоколамска, у железнодорожного разъезда </a:t>
            </a:r>
            <a:r>
              <a:rPr lang="ru-RU" dirty="0" err="1"/>
              <a:t>Дубосекова</a:t>
            </a:r>
            <a:endParaRPr lang="ru-RU" dirty="0"/>
          </a:p>
          <a:p>
            <a:r>
              <a:rPr lang="ru-RU" dirty="0"/>
              <a:t>Большинство из них погибло, но враг не прошёл.</a:t>
            </a:r>
          </a:p>
          <a:p>
            <a:r>
              <a:rPr lang="ru-RU" dirty="0"/>
              <a:t>Всем участникам этого боя было присвоено звание Героя Советского Союза. Мемориал героям-панфиловцам был открыт в 1975 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1236</TotalTime>
  <Words>602</Words>
  <Application>Microsoft Office PowerPoint</Application>
  <PresentationFormat>Экран (4:3)</PresentationFormat>
  <Paragraphs>122</Paragraphs>
  <Slides>34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1" baseType="lpstr">
      <vt:lpstr>Arial</vt:lpstr>
      <vt:lpstr>Calibri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Конкурс 5. История в камне                                   Это было в мае на рассвете, </vt:lpstr>
      <vt:lpstr>  :Памятник советскому воину-освободителю  в Берлине (скульптор Е.В.Вучетич). </vt:lpstr>
      <vt:lpstr>Какой великой битве посвящён этот мемориал?</vt:lpstr>
      <vt:lpstr> ОТВЕТ.        Сталинградская  битва          (17 июля 1942 — 2 февраля 1943)</vt:lpstr>
      <vt:lpstr>Эти  памятники  установлены     на  месте  самого  крупного    в  мире  танкового  сражения великой  отечественной  войны</vt:lpstr>
      <vt:lpstr>Презентация PowerPoint</vt:lpstr>
      <vt:lpstr>Презентация PowerPoint</vt:lpstr>
      <vt:lpstr>Памятник « Панфиловцы у разъезда Дубосеково»  (  скульпторы Н.Любимов, В. Фёдоров, архитекторы В. Датюк, И. Степанов.) </vt:lpstr>
      <vt:lpstr>Презентация PowerPoint</vt:lpstr>
      <vt:lpstr>Презентация PowerPoint</vt:lpstr>
      <vt:lpstr> Взятием этого города советскими                войсками, закончилась     Великая  Отечественная  война.</vt:lpstr>
      <vt:lpstr>Презентация PowerPoint</vt:lpstr>
      <vt:lpstr>Презентация PowerPoint</vt:lpstr>
      <vt:lpstr>«Он не дрогнул в бою, Бастион над Невою. Он в едином строю Был со всею страною». Обороне какого  города посвящены эти строки?</vt:lpstr>
      <vt:lpstr>Презентация PowerPoint</vt:lpstr>
      <vt:lpstr>Эта крепость стала символом мужества и героизма советских воинов</vt:lpstr>
      <vt:lpstr>Презентация PowerPoint</vt:lpstr>
      <vt:lpstr>Этот город-герой летом 1941 г. был непреодолимой преградой для врага.</vt:lpstr>
      <vt:lpstr>Презентация PowerPoint</vt:lpstr>
      <vt:lpstr>       фашисты  называли  «чёрной       смертью» Моряков, защитников                           этого города.</vt:lpstr>
      <vt:lpstr>Презентация PowerPoint</vt:lpstr>
      <vt:lpstr>Презентация PowerPoint</vt:lpstr>
      <vt:lpstr>1. Ниже приведён список терминов. Все они, за исключением одного, относятся к советской технике 1941-1945гг.</vt:lpstr>
      <vt:lpstr>Ответ:1. як пз е 100 – это немецкий тяжелый 140 тонный танк.</vt:lpstr>
      <vt:lpstr>Презентация PowerPoint</vt:lpstr>
      <vt:lpstr>ОТВЕТ:</vt:lpstr>
      <vt:lpstr>Презентация PowerPoint</vt:lpstr>
      <vt:lpstr>ОТВЕТ:</vt:lpstr>
      <vt:lpstr>Презентация PowerPoint</vt:lpstr>
      <vt:lpstr>ОТВЕТ:</vt:lpstr>
      <vt:lpstr>Работа с текстом</vt:lpstr>
      <vt:lpstr>Ответ: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Игра-викторина  по истории.  6 а  -  6 б   классы</dc:title>
  <dc:creator>Клиент</dc:creator>
  <cp:lastModifiedBy>Admin</cp:lastModifiedBy>
  <cp:revision>127</cp:revision>
  <dcterms:modified xsi:type="dcterms:W3CDTF">2019-11-30T06:37:24Z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4029907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S8.2.3</vt:lpwstr>
  </property>
</Properties>
</file>