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120"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95D9E01-69B7-4915-8FFD-A306F0428549}" type="datetimeFigureOut">
              <a:rPr lang="ru-RU"/>
              <a:pPr>
                <a:defRPr/>
              </a:pPr>
              <a:t>07.11.2018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79DBF0F-85FA-4598-9826-3F20C9019E12}" type="slidenum">
              <a:rPr lang="ru-RU"/>
              <a:pPr>
                <a:defRPr/>
              </a:pPr>
              <a:t>‹#›</a:t>
            </a:fld>
            <a:endParaRPr lang="ru-RU"/>
          </a:p>
        </p:txBody>
      </p:sp>
    </p:spTree>
  </p:cSld>
  <p:clrMapOvr>
    <a:masterClrMapping/>
  </p:clrMapOvr>
  <p:transition spd="med">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D45EEF8-2B3E-4D6A-8B05-2D2C72DF9DC6}" type="datetimeFigureOut">
              <a:rPr lang="ru-RU"/>
              <a:pPr>
                <a:defRPr/>
              </a:pPr>
              <a:t>07.11.2018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C0D420D-7F6F-49AD-8C8D-E1F5FF10A49C}" type="slidenum">
              <a:rPr lang="ru-RU"/>
              <a:pPr>
                <a:defRPr/>
              </a:pPr>
              <a:t>‹#›</a:t>
            </a:fld>
            <a:endParaRPr lang="ru-RU"/>
          </a:p>
        </p:txBody>
      </p:sp>
    </p:spTree>
  </p:cSld>
  <p:clrMapOvr>
    <a:masterClrMapping/>
  </p:clrMapOvr>
  <p:transition spd="med">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4CA9800-DB47-450E-AAF0-2EB9A9B90915}" type="datetimeFigureOut">
              <a:rPr lang="ru-RU"/>
              <a:pPr>
                <a:defRPr/>
              </a:pPr>
              <a:t>07.11.2018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07A4372-E300-4FBE-BA87-A1A54FB97B5B}" type="slidenum">
              <a:rPr lang="ru-RU"/>
              <a:pPr>
                <a:defRPr/>
              </a:pPr>
              <a:t>‹#›</a:t>
            </a:fld>
            <a:endParaRPr lang="ru-RU"/>
          </a:p>
        </p:txBody>
      </p:sp>
    </p:spTree>
  </p:cSld>
  <p:clrMapOvr>
    <a:masterClrMapping/>
  </p:clrMapOvr>
  <p:transition spd="med">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C44CC03-5311-4643-88ED-D432DB34DAA2}" type="datetimeFigureOut">
              <a:rPr lang="ru-RU"/>
              <a:pPr>
                <a:defRPr/>
              </a:pPr>
              <a:t>07.11.2018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7EEEDAC-2816-45D1-834F-1FE9AA3629A6}" type="slidenum">
              <a:rPr lang="ru-RU"/>
              <a:pPr>
                <a:defRPr/>
              </a:pPr>
              <a:t>‹#›</a:t>
            </a:fld>
            <a:endParaRPr lang="ru-RU"/>
          </a:p>
        </p:txBody>
      </p:sp>
    </p:spTree>
  </p:cSld>
  <p:clrMapOvr>
    <a:masterClrMapping/>
  </p:clrMapOvr>
  <p:transition spd="med">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D359DFE-92EE-4F20-89B4-B7790BB7B006}" type="datetimeFigureOut">
              <a:rPr lang="ru-RU"/>
              <a:pPr>
                <a:defRPr/>
              </a:pPr>
              <a:t>07.11.2018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7FF5E92-6BC8-4DC1-8259-98DAAE06AECC}" type="slidenum">
              <a:rPr lang="ru-RU"/>
              <a:pPr>
                <a:defRPr/>
              </a:pPr>
              <a:t>‹#›</a:t>
            </a:fld>
            <a:endParaRPr lang="ru-RU"/>
          </a:p>
        </p:txBody>
      </p:sp>
    </p:spTree>
  </p:cSld>
  <p:clrMapOvr>
    <a:masterClrMapping/>
  </p:clrMapOvr>
  <p:transition spd="med">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38B60129-1649-4DC9-8FFB-365AA6FF83D3}" type="datetimeFigureOut">
              <a:rPr lang="ru-RU"/>
              <a:pPr>
                <a:defRPr/>
              </a:pPr>
              <a:t>07.11.2018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F48F829-20A8-4980-B905-4971DF8AEA85}" type="slidenum">
              <a:rPr lang="ru-RU"/>
              <a:pPr>
                <a:defRPr/>
              </a:pPr>
              <a:t>‹#›</a:t>
            </a:fld>
            <a:endParaRPr lang="ru-RU"/>
          </a:p>
        </p:txBody>
      </p:sp>
    </p:spTree>
  </p:cSld>
  <p:clrMapOvr>
    <a:masterClrMapping/>
  </p:clrMapOvr>
  <p:transition spd="med">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B7329953-BFB7-4CA5-A724-A44EBFDE7BA6}" type="datetimeFigureOut">
              <a:rPr lang="ru-RU"/>
              <a:pPr>
                <a:defRPr/>
              </a:pPr>
              <a:t>07.11.2018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F464D75-86A3-4303-94B7-AC183DE38E67}" type="slidenum">
              <a:rPr lang="ru-RU"/>
              <a:pPr>
                <a:defRPr/>
              </a:pPr>
              <a:t>‹#›</a:t>
            </a:fld>
            <a:endParaRPr lang="ru-RU"/>
          </a:p>
        </p:txBody>
      </p:sp>
    </p:spTree>
  </p:cSld>
  <p:clrMapOvr>
    <a:masterClrMapping/>
  </p:clrMapOvr>
  <p:transition spd="med">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8C5FE9D0-457B-404B-BE5D-39D76EFAE1E5}" type="datetimeFigureOut">
              <a:rPr lang="ru-RU"/>
              <a:pPr>
                <a:defRPr/>
              </a:pPr>
              <a:t>07.11.2018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38064C71-F8B0-490D-882B-F99D96E2C2E2}" type="slidenum">
              <a:rPr lang="ru-RU"/>
              <a:pPr>
                <a:defRPr/>
              </a:pPr>
              <a:t>‹#›</a:t>
            </a:fld>
            <a:endParaRPr lang="ru-RU"/>
          </a:p>
        </p:txBody>
      </p:sp>
    </p:spTree>
  </p:cSld>
  <p:clrMapOvr>
    <a:masterClrMapping/>
  </p:clrMapOvr>
  <p:transition spd="med">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5D687B2-4437-4AF3-A7EF-D877F8D928C4}" type="datetimeFigureOut">
              <a:rPr lang="ru-RU"/>
              <a:pPr>
                <a:defRPr/>
              </a:pPr>
              <a:t>07.11.2018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8EA6769-9049-4731-8C29-81C0683284D3}" type="slidenum">
              <a:rPr lang="ru-RU"/>
              <a:pPr>
                <a:defRPr/>
              </a:pPr>
              <a:t>‹#›</a:t>
            </a:fld>
            <a:endParaRPr lang="ru-RU"/>
          </a:p>
        </p:txBody>
      </p:sp>
    </p:spTree>
  </p:cSld>
  <p:clrMapOvr>
    <a:masterClrMapping/>
  </p:clrMapOvr>
  <p:transition spd="med">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39933A2-AF71-4933-80BA-E3E0946C083C}" type="datetimeFigureOut">
              <a:rPr lang="ru-RU"/>
              <a:pPr>
                <a:defRPr/>
              </a:pPr>
              <a:t>07.11.2018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1C6C160-72CD-40E2-B981-C0150A1DE4A9}" type="slidenum">
              <a:rPr lang="ru-RU"/>
              <a:pPr>
                <a:defRPr/>
              </a:pPr>
              <a:t>‹#›</a:t>
            </a:fld>
            <a:endParaRPr lang="ru-RU"/>
          </a:p>
        </p:txBody>
      </p:sp>
    </p:spTree>
  </p:cSld>
  <p:clrMapOvr>
    <a:masterClrMapping/>
  </p:clrMapOvr>
  <p:transition spd="med">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A835EFA-7BC2-4AAC-9F18-664A44137A7D}" type="datetimeFigureOut">
              <a:rPr lang="ru-RU"/>
              <a:pPr>
                <a:defRPr/>
              </a:pPr>
              <a:t>07.11.2018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A969AE6-EDFE-44A5-BF68-ED251DDC9155}" type="slidenum">
              <a:rPr lang="ru-RU"/>
              <a:pPr>
                <a:defRPr/>
              </a:pPr>
              <a:t>‹#›</a:t>
            </a:fld>
            <a:endParaRPr lang="ru-RU"/>
          </a:p>
        </p:txBody>
      </p:sp>
    </p:spTree>
  </p:cSld>
  <p:clrMapOvr>
    <a:masterClrMapping/>
  </p:clrMapOvr>
  <p:transition spd="med">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7000" r="-17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241479C9-965A-4E4D-A0C5-B54B4ACA1AB3}" type="datetimeFigureOut">
              <a:rPr lang="ru-RU"/>
              <a:pPr>
                <a:defRPr/>
              </a:pPr>
              <a:t>07.11.2018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4E56A3A-6866-4D38-93F0-70EBED10A0D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heel spokes="1"/>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factfile.org/wp-content/uploads/2015/10/Canada-History-Facts.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factfile.org/wp-content/uploads/2015/10/Canada-History-Fact.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factfile.org/wp-content/uploads/2015/10/Canada-History.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factfile.org/wp-content/uploads/2015/10/facts-about-Canada-History.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p:txBody>
          <a:bodyPr/>
          <a:lstStyle/>
          <a:p>
            <a:r>
              <a:rPr lang="en-US" smtClean="0"/>
              <a:t>10 HISTORICAL FACTS OF CANADA</a:t>
            </a:r>
            <a:endParaRPr lang="ru-RU" smtClean="0"/>
          </a:p>
        </p:txBody>
      </p:sp>
    </p:spTree>
  </p:cSld>
  <p:clrMapOvr>
    <a:masterClrMapping/>
  </p:clrMapOvr>
  <p:transition spd="med">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p:txBody>
          <a:bodyPr/>
          <a:lstStyle/>
          <a:p>
            <a:r>
              <a:rPr lang="en-US" b="1" smtClean="0"/>
              <a:t>8: the woodland cultural period</a:t>
            </a:r>
            <a:endParaRPr lang="ru-RU" smtClean="0"/>
          </a:p>
        </p:txBody>
      </p:sp>
      <p:sp>
        <p:nvSpPr>
          <p:cNvPr id="22530" name="Содержимое 2"/>
          <p:cNvSpPr>
            <a:spLocks noGrp="1"/>
          </p:cNvSpPr>
          <p:nvPr>
            <p:ph idx="1"/>
          </p:nvPr>
        </p:nvSpPr>
        <p:spPr>
          <a:xfrm>
            <a:off x="4452938" y="1557338"/>
            <a:ext cx="4691062" cy="4525962"/>
          </a:xfrm>
        </p:spPr>
        <p:txBody>
          <a:bodyPr/>
          <a:lstStyle/>
          <a:p>
            <a:pPr>
              <a:buFont typeface="Arial" charset="0"/>
              <a:buNone/>
            </a:pPr>
            <a:r>
              <a:rPr lang="en-US" smtClean="0"/>
              <a:t>	Around 2000 BCE till 1000 CE, Canada was in the woodland cultural period. The period was seen in Quebec, Maritime areas and Ontario.</a:t>
            </a:r>
            <a:endParaRPr lang="ru-RU" smtClean="0"/>
          </a:p>
          <a:p>
            <a:pPr>
              <a:buFont typeface="Arial" charset="0"/>
              <a:buNone/>
            </a:pPr>
            <a:endParaRPr lang="ru-RU" smtClean="0"/>
          </a:p>
        </p:txBody>
      </p:sp>
      <p:pic>
        <p:nvPicPr>
          <p:cNvPr id="22531" name="Рисунок 3" descr="Canada History Facts">
            <a:hlinkClick r:id="rId2"/>
          </p:cNvPr>
          <p:cNvPicPr>
            <a:picLocks noChangeAspect="1" noChangeArrowheads="1"/>
          </p:cNvPicPr>
          <p:nvPr/>
        </p:nvPicPr>
        <p:blipFill>
          <a:blip r:embed="rId3"/>
          <a:srcRect/>
          <a:stretch>
            <a:fillRect/>
          </a:stretch>
        </p:blipFill>
        <p:spPr bwMode="auto">
          <a:xfrm rot="-619624">
            <a:off x="0" y="1628775"/>
            <a:ext cx="4762500" cy="3371850"/>
          </a:xfrm>
          <a:prstGeom prst="rect">
            <a:avLst/>
          </a:prstGeom>
          <a:noFill/>
          <a:ln w="9525">
            <a:noFill/>
            <a:miter lim="800000"/>
            <a:headEnd/>
            <a:tailEnd/>
          </a:ln>
        </p:spPr>
      </p:pic>
    </p:spTree>
  </p:cSld>
  <p:clrMapOvr>
    <a:masterClrMapping/>
  </p:clrMapOvr>
  <p:transition spd="med">
    <p:wheel spokes="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r>
              <a:rPr lang="en-US" b="1" smtClean="0"/>
              <a:t>9: The Aboriginal Culture</a:t>
            </a:r>
            <a:endParaRPr lang="ru-RU" smtClean="0"/>
          </a:p>
        </p:txBody>
      </p:sp>
      <p:sp>
        <p:nvSpPr>
          <p:cNvPr id="23554" name="Содержимое 2"/>
          <p:cNvSpPr>
            <a:spLocks noGrp="1"/>
          </p:cNvSpPr>
          <p:nvPr>
            <p:ph idx="1"/>
          </p:nvPr>
        </p:nvSpPr>
        <p:spPr>
          <a:xfrm>
            <a:off x="457200" y="1600200"/>
            <a:ext cx="4978400" cy="4525963"/>
          </a:xfrm>
        </p:spPr>
        <p:txBody>
          <a:bodyPr/>
          <a:lstStyle/>
          <a:p>
            <a:pPr>
              <a:buFont typeface="Arial" charset="0"/>
              <a:buNone/>
            </a:pPr>
            <a:r>
              <a:rPr lang="en-US" smtClean="0"/>
              <a:t>	In 300 BCE to 500 CE, the Aboriginal culture was seen along the American rivers. Now it is called as the Hopewell tradition.</a:t>
            </a:r>
            <a:endParaRPr lang="ru-RU" smtClean="0"/>
          </a:p>
          <a:p>
            <a:pPr>
              <a:buFont typeface="Arial" charset="0"/>
              <a:buNone/>
            </a:pPr>
            <a:endParaRPr lang="ru-RU" smtClean="0"/>
          </a:p>
        </p:txBody>
      </p:sp>
    </p:spTree>
  </p:cSld>
  <p:clrMapOvr>
    <a:masterClrMapping/>
  </p:clrMapOvr>
  <p:transition spd="med">
    <p:wheel spokes="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r>
              <a:rPr lang="en-US" b="1" smtClean="0"/>
              <a:t>10: the economy</a:t>
            </a:r>
            <a:endParaRPr lang="ru-RU" smtClean="0"/>
          </a:p>
        </p:txBody>
      </p:sp>
      <p:sp>
        <p:nvSpPr>
          <p:cNvPr id="24578" name="Содержимое 2"/>
          <p:cNvSpPr>
            <a:spLocks noGrp="1"/>
          </p:cNvSpPr>
          <p:nvPr>
            <p:ph idx="1"/>
          </p:nvPr>
        </p:nvSpPr>
        <p:spPr/>
        <p:txBody>
          <a:bodyPr/>
          <a:lstStyle/>
          <a:p>
            <a:pPr>
              <a:buFont typeface="Arial" charset="0"/>
              <a:buNone/>
            </a:pPr>
            <a:r>
              <a:rPr lang="en-US" smtClean="0"/>
              <a:t>	Now Canada is one of the countries with great economy. It focuses on the natural resource and international trade work.</a:t>
            </a:r>
            <a:endParaRPr lang="ru-RU" smtClean="0"/>
          </a:p>
          <a:p>
            <a:pPr>
              <a:buFont typeface="Arial" charset="0"/>
              <a:buNone/>
            </a:pPr>
            <a:endParaRPr lang="ru-RU" smtClean="0"/>
          </a:p>
        </p:txBody>
      </p:sp>
    </p:spTree>
  </p:cSld>
  <p:clrMapOvr>
    <a:masterClrMapping/>
  </p:clrMapOvr>
  <p:transition spd="med">
    <p:wheel spokes="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p:txBody>
          <a:bodyPr/>
          <a:lstStyle/>
          <a:p>
            <a:r>
              <a:rPr lang="en-US" smtClean="0">
                <a:latin typeface="Arial" charset="0"/>
              </a:rPr>
              <a:t>Question</a:t>
            </a:r>
            <a:endParaRPr lang="ru-RU" smtClean="0">
              <a:latin typeface="Arial" charset="0"/>
            </a:endParaRPr>
          </a:p>
        </p:txBody>
      </p:sp>
      <p:sp>
        <p:nvSpPr>
          <p:cNvPr id="25603" name="Rectangle 3"/>
          <p:cNvSpPr>
            <a:spLocks noGrp="1"/>
          </p:cNvSpPr>
          <p:nvPr>
            <p:ph type="body" idx="1"/>
          </p:nvPr>
        </p:nvSpPr>
        <p:spPr/>
        <p:txBody>
          <a:bodyPr/>
          <a:lstStyle/>
          <a:p>
            <a:pPr>
              <a:buFont typeface="Arial" charset="0"/>
              <a:buNone/>
            </a:pPr>
            <a:r>
              <a:rPr lang="en-US" smtClean="0"/>
              <a:t>What happened with colonies, that France had owned?</a:t>
            </a:r>
          </a:p>
          <a:p>
            <a:pPr>
              <a:buFont typeface="Arial" charset="0"/>
              <a:buNone/>
            </a:pPr>
            <a:r>
              <a:rPr lang="en-US" smtClean="0"/>
              <a:t>How many provinces did have Canada under the British rules?</a:t>
            </a:r>
          </a:p>
          <a:p>
            <a:pPr>
              <a:buFont typeface="Arial" charset="0"/>
              <a:buNone/>
            </a:pPr>
            <a:r>
              <a:rPr lang="en-US" smtClean="0"/>
              <a:t>What coast was settled by British in the end 15</a:t>
            </a:r>
            <a:r>
              <a:rPr lang="en-US" baseline="30000" smtClean="0"/>
              <a:t>th</a:t>
            </a:r>
            <a:r>
              <a:rPr lang="en-US" smtClean="0"/>
              <a:t> century?</a:t>
            </a:r>
          </a:p>
          <a:p>
            <a:pPr>
              <a:buFont typeface="Arial" charset="0"/>
              <a:buNone/>
            </a:pPr>
            <a:endParaRPr lang="en-US" smtClean="0"/>
          </a:p>
          <a:p>
            <a:pPr>
              <a:buFont typeface="Arial" charset="0"/>
              <a:buNone/>
            </a:pPr>
            <a:endParaRPr lang="ru-RU" smtClean="0"/>
          </a:p>
        </p:txBody>
      </p:sp>
    </p:spTree>
  </p:cSld>
  <p:clrMapOvr>
    <a:masterClrMapping/>
  </p:clrMapOvr>
  <p:transition spd="med">
    <p:wheel spokes="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title"/>
          </p:nvPr>
        </p:nvSpPr>
        <p:spPr/>
        <p:txBody>
          <a:bodyPr/>
          <a:lstStyle/>
          <a:p>
            <a:endParaRPr lang="ru-RU" smtClean="0"/>
          </a:p>
        </p:txBody>
      </p:sp>
      <p:sp>
        <p:nvSpPr>
          <p:cNvPr id="14338" name="Содержимое 2"/>
          <p:cNvSpPr>
            <a:spLocks noGrp="1"/>
          </p:cNvSpPr>
          <p:nvPr>
            <p:ph idx="1"/>
          </p:nvPr>
        </p:nvSpPr>
        <p:spPr/>
        <p:txBody>
          <a:bodyPr/>
          <a:lstStyle/>
          <a:p>
            <a:pPr>
              <a:buFont typeface="Arial" charset="0"/>
              <a:buNone/>
            </a:pPr>
            <a:r>
              <a:rPr lang="en-US" smtClean="0"/>
              <a:t>	The history of Canada spans on the era of Paleo-Indians until today. Therefore, the history spans for more than thousands of years. There are several people who had occupied Canada. There is no need to wonder that the country had distinctive social hierarchies, spiritual beliefs, and trade networks.</a:t>
            </a:r>
            <a:endParaRPr lang="ru-RU" smtClean="0"/>
          </a:p>
          <a:p>
            <a:pPr>
              <a:buFont typeface="Arial" charset="0"/>
              <a:buNone/>
            </a:pPr>
            <a:endParaRPr lang="ru-RU" smtClean="0"/>
          </a:p>
        </p:txBody>
      </p:sp>
    </p:spTree>
  </p:cSld>
  <p:clrMapOvr>
    <a:masterClrMapping/>
  </p:clrMapOvr>
  <p:transition spd="med">
    <p:wheel spokes="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en-US" b="1" dirty="0"/>
              <a:t>1: The Civilization</a:t>
            </a:r>
            <a:r>
              <a:rPr lang="ru-RU" dirty="0"/>
              <a:t/>
            </a:r>
            <a:br>
              <a:rPr lang="ru-RU" dirty="0"/>
            </a:br>
            <a:endParaRPr lang="ru-RU" dirty="0"/>
          </a:p>
        </p:txBody>
      </p:sp>
      <p:sp>
        <p:nvSpPr>
          <p:cNvPr id="15362" name="Содержимое 2"/>
          <p:cNvSpPr>
            <a:spLocks noGrp="1"/>
          </p:cNvSpPr>
          <p:nvPr>
            <p:ph idx="1"/>
          </p:nvPr>
        </p:nvSpPr>
        <p:spPr/>
        <p:txBody>
          <a:bodyPr/>
          <a:lstStyle/>
          <a:p>
            <a:pPr>
              <a:buFont typeface="Arial" charset="0"/>
              <a:buNone/>
            </a:pPr>
            <a:r>
              <a:rPr lang="en-US" smtClean="0"/>
              <a:t>	When the first European people came to Canada, there were some civilizations vanished from the region. People can only trace them back from the archeological evidence.</a:t>
            </a:r>
            <a:endParaRPr lang="ru-RU" smtClean="0"/>
          </a:p>
          <a:p>
            <a:pPr>
              <a:buFont typeface="Arial" charset="0"/>
              <a:buNone/>
            </a:pPr>
            <a:endParaRPr lang="ru-RU" smtClean="0"/>
          </a:p>
        </p:txBody>
      </p:sp>
    </p:spTree>
  </p:cSld>
  <p:clrMapOvr>
    <a:masterClrMapping/>
  </p:clrMapOvr>
  <p:transition spd="med">
    <p:wheel spokes="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850" y="260350"/>
            <a:ext cx="8229600" cy="1143000"/>
          </a:xfrm>
        </p:spPr>
        <p:txBody>
          <a:bodyPr rtlCol="0">
            <a:normAutofit fontScale="90000"/>
          </a:bodyPr>
          <a:lstStyle/>
          <a:p>
            <a:pPr fontAlgn="auto">
              <a:spcAft>
                <a:spcPts val="0"/>
              </a:spcAft>
              <a:defRPr/>
            </a:pPr>
            <a:r>
              <a:rPr lang="en-US" b="1" dirty="0" smtClean="0"/>
              <a:t> </a:t>
            </a:r>
            <a:r>
              <a:rPr lang="en-US" b="1" dirty="0"/>
              <a:t>2: the laws and treaties</a:t>
            </a:r>
            <a:r>
              <a:rPr lang="ru-RU" dirty="0"/>
              <a:t/>
            </a:r>
            <a:br>
              <a:rPr lang="ru-RU" dirty="0"/>
            </a:br>
            <a:endParaRPr lang="ru-RU" dirty="0"/>
          </a:p>
        </p:txBody>
      </p:sp>
      <p:sp>
        <p:nvSpPr>
          <p:cNvPr id="16386" name="Содержимое 2"/>
          <p:cNvSpPr>
            <a:spLocks noGrp="1"/>
          </p:cNvSpPr>
          <p:nvPr>
            <p:ph idx="1"/>
          </p:nvPr>
        </p:nvSpPr>
        <p:spPr>
          <a:xfrm>
            <a:off x="0" y="836613"/>
            <a:ext cx="4427538" cy="5289550"/>
          </a:xfrm>
        </p:spPr>
        <p:txBody>
          <a:bodyPr/>
          <a:lstStyle/>
          <a:p>
            <a:pPr>
              <a:buFont typeface="Arial" charset="0"/>
              <a:buNone/>
            </a:pPr>
            <a:r>
              <a:rPr lang="en-US" smtClean="0"/>
              <a:t>	There were various aboriginal people who lived in Canada. To make them live peace between the aboriginal people and European people, the laws and treaties were enacted.</a:t>
            </a:r>
            <a:endParaRPr lang="ru-RU" smtClean="0"/>
          </a:p>
          <a:p>
            <a:pPr>
              <a:buFont typeface="Arial" charset="0"/>
              <a:buNone/>
            </a:pPr>
            <a:endParaRPr lang="ru-RU" smtClean="0"/>
          </a:p>
        </p:txBody>
      </p:sp>
      <p:pic>
        <p:nvPicPr>
          <p:cNvPr id="16387" name="Рисунок 4" descr="Canada History Fact">
            <a:hlinkClick r:id="rId2"/>
          </p:cNvPr>
          <p:cNvPicPr>
            <a:picLocks noChangeAspect="1" noChangeArrowheads="1"/>
          </p:cNvPicPr>
          <p:nvPr/>
        </p:nvPicPr>
        <p:blipFill>
          <a:blip r:embed="rId3"/>
          <a:srcRect/>
          <a:stretch>
            <a:fillRect/>
          </a:stretch>
        </p:blipFill>
        <p:spPr bwMode="auto">
          <a:xfrm rot="377503">
            <a:off x="4381500" y="1268413"/>
            <a:ext cx="4762500" cy="3476625"/>
          </a:xfrm>
          <a:prstGeom prst="rect">
            <a:avLst/>
          </a:prstGeom>
          <a:noFill/>
          <a:ln w="9525">
            <a:noFill/>
            <a:miter lim="800000"/>
            <a:headEnd/>
            <a:tailEnd/>
          </a:ln>
        </p:spPr>
      </p:pic>
    </p:spTree>
  </p:cSld>
  <p:clrMapOvr>
    <a:masterClrMapping/>
  </p:clrMapOvr>
  <p:transition spd="med">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en-US" b="1" dirty="0"/>
              <a:t>3: The European Settlement</a:t>
            </a:r>
            <a:r>
              <a:rPr lang="ru-RU" dirty="0"/>
              <a:t/>
            </a:r>
            <a:br>
              <a:rPr lang="ru-RU" dirty="0"/>
            </a:br>
            <a:endParaRPr lang="ru-RU" dirty="0"/>
          </a:p>
        </p:txBody>
      </p:sp>
      <p:sp>
        <p:nvSpPr>
          <p:cNvPr id="17410" name="Содержимое 2"/>
          <p:cNvSpPr>
            <a:spLocks noGrp="1"/>
          </p:cNvSpPr>
          <p:nvPr>
            <p:ph idx="1"/>
          </p:nvPr>
        </p:nvSpPr>
        <p:spPr/>
        <p:txBody>
          <a:bodyPr/>
          <a:lstStyle/>
          <a:p>
            <a:pPr>
              <a:buFont typeface="Arial" charset="0"/>
              <a:buNone/>
            </a:pPr>
            <a:r>
              <a:rPr lang="en-US" smtClean="0"/>
              <a:t>	The French and British began to explore and settle in region along the Atlantic Coast in the end of 15th century. After the Seven Years’ War, most colonies that France owned in North America were given to Britain.</a:t>
            </a:r>
            <a:endParaRPr lang="ru-RU" smtClean="0"/>
          </a:p>
          <a:p>
            <a:pPr>
              <a:buFont typeface="Arial" charset="0"/>
              <a:buNone/>
            </a:pPr>
            <a:endParaRPr lang="ru-RU" smtClean="0"/>
          </a:p>
        </p:txBody>
      </p:sp>
    </p:spTree>
  </p:cSld>
  <p:clrMapOvr>
    <a:masterClrMapping/>
  </p:clrMapOvr>
  <p:transition spd="med">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en-US" b="1" dirty="0"/>
              <a:t>4: the beginning of Canada under British Rule</a:t>
            </a:r>
            <a:endParaRPr lang="ru-RU" dirty="0"/>
          </a:p>
        </p:txBody>
      </p:sp>
      <p:sp>
        <p:nvSpPr>
          <p:cNvPr id="3" name="Содержимое 2"/>
          <p:cNvSpPr>
            <a:spLocks noGrp="1"/>
          </p:cNvSpPr>
          <p:nvPr>
            <p:ph idx="1"/>
          </p:nvPr>
        </p:nvSpPr>
        <p:spPr>
          <a:xfrm>
            <a:off x="457200" y="1600200"/>
            <a:ext cx="3538538" cy="4525963"/>
          </a:xfrm>
        </p:spPr>
        <p:txBody>
          <a:bodyPr rtlCol="0">
            <a:normAutofit fontScale="92500" lnSpcReduction="10000"/>
          </a:bodyPr>
          <a:lstStyle/>
          <a:p>
            <a:pPr fontAlgn="auto">
              <a:spcAft>
                <a:spcPts val="0"/>
              </a:spcAft>
              <a:buFont typeface="Arial" pitchFamily="34" charset="0"/>
              <a:buNone/>
              <a:defRPr/>
            </a:pPr>
            <a:r>
              <a:rPr lang="en-US" dirty="0" smtClean="0"/>
              <a:t>	Under </a:t>
            </a:r>
            <a:r>
              <a:rPr lang="en-US" dirty="0"/>
              <a:t>the British rule, Canada had four provinces. Britain made it as a federal dominion in 1867. It was considered as one of the three British North American colonies.</a:t>
            </a:r>
            <a:endParaRPr lang="ru-RU" dirty="0"/>
          </a:p>
          <a:p>
            <a:pPr fontAlgn="auto">
              <a:spcAft>
                <a:spcPts val="0"/>
              </a:spcAft>
              <a:buFont typeface="Arial" pitchFamily="34" charset="0"/>
              <a:buNone/>
              <a:defRPr/>
            </a:pPr>
            <a:endParaRPr lang="ru-RU" dirty="0"/>
          </a:p>
        </p:txBody>
      </p:sp>
      <p:pic>
        <p:nvPicPr>
          <p:cNvPr id="18435" name="Рисунок 4" descr="Canada History">
            <a:hlinkClick r:id="rId2"/>
          </p:cNvPr>
          <p:cNvPicPr>
            <a:picLocks noChangeAspect="1" noChangeArrowheads="1"/>
          </p:cNvPicPr>
          <p:nvPr/>
        </p:nvPicPr>
        <p:blipFill>
          <a:blip r:embed="rId3"/>
          <a:srcRect/>
          <a:stretch>
            <a:fillRect/>
          </a:stretch>
        </p:blipFill>
        <p:spPr bwMode="auto">
          <a:xfrm rot="474002">
            <a:off x="4170363" y="1868488"/>
            <a:ext cx="4762500" cy="3400425"/>
          </a:xfrm>
          <a:prstGeom prst="rect">
            <a:avLst/>
          </a:prstGeom>
          <a:noFill/>
          <a:ln w="9525">
            <a:noFill/>
            <a:miter lim="800000"/>
            <a:headEnd/>
            <a:tailEnd/>
          </a:ln>
        </p:spPr>
      </p:pic>
    </p:spTree>
  </p:cSld>
  <p:clrMapOvr>
    <a:masterClrMapping/>
  </p:clrMapOvr>
  <p:transition spd="med">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r>
              <a:rPr lang="en-US" b="1" smtClean="0"/>
              <a:t>5: The Canadian Culture</a:t>
            </a:r>
            <a:endParaRPr lang="ru-RU" smtClean="0"/>
          </a:p>
        </p:txBody>
      </p:sp>
      <p:sp>
        <p:nvSpPr>
          <p:cNvPr id="19458" name="Содержимое 2"/>
          <p:cNvSpPr>
            <a:spLocks noGrp="1"/>
          </p:cNvSpPr>
          <p:nvPr>
            <p:ph idx="1"/>
          </p:nvPr>
        </p:nvSpPr>
        <p:spPr/>
        <p:txBody>
          <a:bodyPr/>
          <a:lstStyle/>
          <a:p>
            <a:pPr>
              <a:buFont typeface="Arial" charset="0"/>
              <a:buNone/>
            </a:pPr>
            <a:r>
              <a:rPr lang="en-US" smtClean="0"/>
              <a:t>	Talking about the Canadian culture, it is the mixture of the British, French, Aboriginal and the current customs of the immigrants. The neighboring country, United States also plays a significant influence on the economic, geographic and linguistic aspects of Canadian people.</a:t>
            </a:r>
            <a:endParaRPr lang="ru-RU" smtClean="0"/>
          </a:p>
          <a:p>
            <a:pPr>
              <a:buFont typeface="Arial" charset="0"/>
              <a:buNone/>
            </a:pPr>
            <a:endParaRPr lang="ru-RU" smtClean="0"/>
          </a:p>
        </p:txBody>
      </p:sp>
    </p:spTree>
  </p:cSld>
  <p:clrMapOvr>
    <a:masterClrMapping/>
  </p:clrMapOvr>
  <p:transition spd="med">
    <p:wheel spokes="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p:txBody>
          <a:bodyPr/>
          <a:lstStyle/>
          <a:p>
            <a:r>
              <a:rPr lang="en-US" b="1" smtClean="0"/>
              <a:t>6: Canada after the World War II</a:t>
            </a:r>
            <a:endParaRPr lang="ru-RU" smtClean="0"/>
          </a:p>
        </p:txBody>
      </p:sp>
      <p:sp>
        <p:nvSpPr>
          <p:cNvPr id="20482" name="Содержимое 2"/>
          <p:cNvSpPr>
            <a:spLocks noGrp="1"/>
          </p:cNvSpPr>
          <p:nvPr>
            <p:ph idx="1"/>
          </p:nvPr>
        </p:nvSpPr>
        <p:spPr>
          <a:xfrm>
            <a:off x="3851275" y="1557338"/>
            <a:ext cx="4835525" cy="4525962"/>
          </a:xfrm>
        </p:spPr>
        <p:txBody>
          <a:bodyPr/>
          <a:lstStyle/>
          <a:p>
            <a:pPr>
              <a:buFont typeface="Arial" charset="0"/>
              <a:buNone/>
            </a:pPr>
            <a:r>
              <a:rPr lang="en-US" smtClean="0"/>
              <a:t>	The socioeconomic aspect of Canada was developed rapidly after the end of World War 2</a:t>
            </a:r>
            <a:endParaRPr lang="ru-RU" smtClean="0"/>
          </a:p>
        </p:txBody>
      </p:sp>
      <p:pic>
        <p:nvPicPr>
          <p:cNvPr id="20483" name="Рисунок 3" descr="facts about Canada History">
            <a:hlinkClick r:id="rId2"/>
          </p:cNvPr>
          <p:cNvPicPr>
            <a:picLocks noChangeAspect="1" noChangeArrowheads="1"/>
          </p:cNvPicPr>
          <p:nvPr/>
        </p:nvPicPr>
        <p:blipFill>
          <a:blip r:embed="rId3"/>
          <a:srcRect/>
          <a:stretch>
            <a:fillRect/>
          </a:stretch>
        </p:blipFill>
        <p:spPr bwMode="auto">
          <a:xfrm rot="-789694">
            <a:off x="303213" y="2179638"/>
            <a:ext cx="3930650" cy="3117850"/>
          </a:xfrm>
          <a:prstGeom prst="rect">
            <a:avLst/>
          </a:prstGeom>
          <a:noFill/>
          <a:ln w="9525">
            <a:noFill/>
            <a:miter lim="800000"/>
            <a:headEnd/>
            <a:tailEnd/>
          </a:ln>
        </p:spPr>
      </p:pic>
    </p:spTree>
  </p:cSld>
  <p:clrMapOvr>
    <a:masterClrMapping/>
  </p:clrMapOvr>
  <p:transition spd="med">
    <p:wheel spokes="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en-US" b="1" dirty="0"/>
              <a:t>7: The Provinces And Regions In Canada</a:t>
            </a:r>
            <a:r>
              <a:rPr lang="ru-RU" dirty="0"/>
              <a:t/>
            </a:r>
            <a:br>
              <a:rPr lang="ru-RU" dirty="0"/>
            </a:br>
            <a:endParaRPr lang="ru-RU" dirty="0"/>
          </a:p>
        </p:txBody>
      </p:sp>
      <p:sp>
        <p:nvSpPr>
          <p:cNvPr id="21506" name="Содержимое 2"/>
          <p:cNvSpPr>
            <a:spLocks noGrp="1"/>
          </p:cNvSpPr>
          <p:nvPr>
            <p:ph idx="1"/>
          </p:nvPr>
        </p:nvSpPr>
        <p:spPr>
          <a:xfrm>
            <a:off x="457200" y="1600200"/>
            <a:ext cx="4835525" cy="4525963"/>
          </a:xfrm>
        </p:spPr>
        <p:txBody>
          <a:bodyPr/>
          <a:lstStyle/>
          <a:p>
            <a:pPr>
              <a:buFont typeface="Arial" charset="0"/>
              <a:buNone/>
            </a:pPr>
            <a:r>
              <a:rPr lang="en-US" smtClean="0"/>
              <a:t>	There are three territories and ten provinces that Canada has. Queen Elizabeth serves as the head of the state. It performs the constitutional monarchy and parliamentary democracy. </a:t>
            </a:r>
            <a:endParaRPr lang="ru-RU" smtClean="0"/>
          </a:p>
        </p:txBody>
      </p:sp>
    </p:spTree>
  </p:cSld>
  <p:clrMapOvr>
    <a:masterClrMapping/>
  </p:clrMapOvr>
  <p:transition spd="med">
    <p:wheel spokes="1"/>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402</Words>
  <Application>Microsoft Office PowerPoint</Application>
  <PresentationFormat>Экран (4:3)</PresentationFormat>
  <Paragraphs>26</Paragraphs>
  <Slides>13</Slides>
  <Notes>0</Notes>
  <HiddenSlides>0</HiddenSlides>
  <MMClips>0</MMClips>
  <ScaleCrop>false</ScaleCrop>
  <HeadingPairs>
    <vt:vector size="6" baseType="variant">
      <vt:variant>
        <vt:lpstr>Использованные шрифты</vt:lpstr>
      </vt:variant>
      <vt:variant>
        <vt:i4>2</vt:i4>
      </vt:variant>
      <vt:variant>
        <vt:lpstr>Шаблон оформления</vt:lpstr>
      </vt:variant>
      <vt:variant>
        <vt:i4>1</vt:i4>
      </vt:variant>
      <vt:variant>
        <vt:lpstr>Заголовки слайдов</vt:lpstr>
      </vt:variant>
      <vt:variant>
        <vt:i4>13</vt:i4>
      </vt:variant>
    </vt:vector>
  </HeadingPairs>
  <TitlesOfParts>
    <vt:vector size="16" baseType="lpstr">
      <vt:lpstr>Calibri</vt:lpstr>
      <vt:lpstr>Arial</vt:lpstr>
      <vt:lpstr>Тема Office</vt:lpstr>
      <vt:lpstr>10 HISTORICAL FACTS OF CANADA</vt:lpstr>
      <vt:lpstr>Слайд 2</vt:lpstr>
      <vt:lpstr>1: The Civilization </vt:lpstr>
      <vt:lpstr> 2: the laws and treaties </vt:lpstr>
      <vt:lpstr>3: The European Settlement </vt:lpstr>
      <vt:lpstr>4: the beginning of Canada under British Rule</vt:lpstr>
      <vt:lpstr>5: The Canadian Culture</vt:lpstr>
      <vt:lpstr>6: Canada after the World War II</vt:lpstr>
      <vt:lpstr>7: The Provinces And Regions In Canada </vt:lpstr>
      <vt:lpstr>8: the woodland cultural period</vt:lpstr>
      <vt:lpstr>9: The Aboriginal Culture</vt:lpstr>
      <vt:lpstr>10: the economy</vt:lpstr>
      <vt:lpstr>Question</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HISTORICAL FACTS OF CANADA</dc:title>
  <dc:creator>Никита Печерин</dc:creator>
  <cp:lastModifiedBy>User</cp:lastModifiedBy>
  <cp:revision>4</cp:revision>
  <dcterms:created xsi:type="dcterms:W3CDTF">2018-11-06T17:37:51Z</dcterms:created>
  <dcterms:modified xsi:type="dcterms:W3CDTF">2018-11-07T01:50:14Z</dcterms:modified>
</cp:coreProperties>
</file>