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5C8A18F-0F39-4276-BB18-A8EB41DA593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78E0B90-B046-4595-8F5C-875C63948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3.png"/><Relationship Id="rId7" Type="http://schemas.openxmlformats.org/officeDocument/2006/relationships/image" Target="../media/image6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http://moodle.nci.kz/file.php/77/Korshagan_orta_1/4/zaichik.gif" TargetMode="External"/><Relationship Id="rId9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800" dirty="0" smtClean="0">
                <a:latin typeface="Bookman Old Style" pitchFamily="18" charset="0"/>
              </a:rPr>
              <a:t>health</a:t>
            </a:r>
            <a:endParaRPr lang="ru-RU" sz="88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i="1" dirty="0" smtClean="0">
                <a:latin typeface="Bookman Old Style" pitchFamily="18" charset="0"/>
              </a:rPr>
              <a:t>Memory</a:t>
            </a:r>
            <a:endParaRPr lang="ru-RU" sz="4400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Bookman Old Style" pitchFamily="18" charset="0"/>
              </a:rPr>
              <a:t>You are free!</a:t>
            </a:r>
            <a:br>
              <a:rPr lang="en-US" sz="4000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en-US" sz="4000" dirty="0" smtClean="0">
                <a:solidFill>
                  <a:schemeClr val="tx1"/>
                </a:solidFill>
                <a:latin typeface="Bookman Old Style" pitchFamily="18" charset="0"/>
              </a:rPr>
              <a:t> Good bye!</a:t>
            </a:r>
            <a:endParaRPr lang="ru-RU" sz="40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1142976" y="1571612"/>
            <a:ext cx="6000792" cy="471490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Bookman Old Style" pitchFamily="18" charset="0"/>
              </a:rPr>
              <a:t>Aims:</a:t>
            </a:r>
            <a:endParaRPr lang="ru-RU" sz="48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u="sng" dirty="0" smtClean="0"/>
              <a:t>Educational: </a:t>
            </a:r>
            <a:r>
              <a:rPr lang="en-US" dirty="0" smtClean="0">
                <a:solidFill>
                  <a:srgbClr val="FF0000"/>
                </a:solidFill>
              </a:rPr>
              <a:t>to develop student’s ability to talk about their health in general; to recycle the vocabulary on the given theme; </a:t>
            </a:r>
            <a:endParaRPr lang="ru-RU" dirty="0" smtClean="0">
              <a:solidFill>
                <a:srgbClr val="FF0000"/>
              </a:solidFill>
            </a:endParaRPr>
          </a:p>
          <a:p>
            <a:pPr lvl="0"/>
            <a:r>
              <a:rPr lang="en-US" b="1" u="sng" dirty="0" smtClean="0"/>
              <a:t>Developing: </a:t>
            </a:r>
            <a:r>
              <a:rPr lang="en-US" dirty="0" smtClean="0">
                <a:solidFill>
                  <a:srgbClr val="FF0000"/>
                </a:solidFill>
              </a:rPr>
              <a:t>to develop pupils’ skills and habits in monologue(dialogue) speech through asking questions, making up different conversations; to develop the pupils’ speaking, listening and writing habits; to develop critical thinking, logical speech; to develop reading skills.</a:t>
            </a:r>
            <a:endParaRPr lang="ru-RU" dirty="0" smtClean="0">
              <a:solidFill>
                <a:srgbClr val="FF0000"/>
              </a:solidFill>
            </a:endParaRPr>
          </a:p>
          <a:p>
            <a:pPr lvl="0"/>
            <a:r>
              <a:rPr lang="en-US" b="1" u="sng" dirty="0" smtClean="0"/>
              <a:t>Brining – up: </a:t>
            </a:r>
            <a:r>
              <a:rPr lang="en-US" dirty="0" smtClean="0">
                <a:solidFill>
                  <a:srgbClr val="FF0000"/>
                </a:solidFill>
              </a:rPr>
              <a:t>to bring up feelings of improving their memorizing.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Bookman Old Style" pitchFamily="18" charset="0"/>
              </a:rPr>
              <a:t>Look and remember!!!</a:t>
            </a:r>
            <a:endParaRPr lang="ru-RU" sz="4000" dirty="0">
              <a:latin typeface="Bookman Old Style" pitchFamily="18" charset="0"/>
            </a:endParaRPr>
          </a:p>
        </p:txBody>
      </p:sp>
      <p:pic>
        <p:nvPicPr>
          <p:cNvPr id="4" name="Picture 11" descr="ptisa03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14554"/>
            <a:ext cx="12382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6" descr="қоян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929190" y="1928802"/>
            <a:ext cx="112561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babochka0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2000240"/>
            <a:ext cx="143033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143380"/>
            <a:ext cx="15335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nasekomie00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2786058"/>
            <a:ext cx="17145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bestgif_narod_ru_9267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0" y="4286256"/>
            <a:ext cx="142081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27" descr="prazdnik-2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15140" y="4643446"/>
            <a:ext cx="996950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баран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71670" y="5286388"/>
            <a:ext cx="15843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009439" y="2967335"/>
            <a:ext cx="4062759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>
              <a:buAutoNum type="arabicPlain"/>
            </a:pPr>
            <a:r>
              <a:rPr lang="ru-RU" sz="1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25                        47             5</a:t>
            </a:r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ctr">
              <a:buAutoNum type="arabicPlain"/>
            </a:pPr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ctr">
              <a:buAutoNum type="arabicPlain"/>
            </a:pPr>
            <a:endParaRPr lang="ru-RU" sz="1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ctr">
              <a:buAutoNum type="arabicPlain"/>
            </a:pPr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ctr">
              <a:buAutoNum type="arabicPlain"/>
            </a:pPr>
            <a:endParaRPr lang="ru-RU" sz="1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ctr">
              <a:buAutoNum type="arabicPlain"/>
            </a:pPr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algn="ctr">
              <a:buAutoNum type="arabicPlain"/>
            </a:pPr>
            <a:r>
              <a:rPr lang="ru-RU" sz="1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</a:t>
            </a:r>
            <a:endParaRPr lang="ru-RU" sz="1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i="1" dirty="0" smtClean="0">
                <a:latin typeface="Bookman Old Style" pitchFamily="18" charset="0"/>
              </a:rPr>
              <a:t>Answer the following questions.</a:t>
            </a:r>
            <a:endParaRPr lang="ru-RU" sz="4000" i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Bookman Old Style" pitchFamily="18" charset="0"/>
              </a:rPr>
              <a:t>How many phone numbers and dates of birth can you remember?</a:t>
            </a:r>
          </a:p>
          <a:p>
            <a:r>
              <a:rPr lang="en-US" sz="3200" b="1" dirty="0" smtClean="0">
                <a:solidFill>
                  <a:srgbClr val="FF0000"/>
                </a:solidFill>
                <a:latin typeface="Bookman Old Style" pitchFamily="18" charset="0"/>
              </a:rPr>
              <a:t>Where were the Olympic games in 2004?</a:t>
            </a:r>
          </a:p>
          <a:p>
            <a:r>
              <a:rPr lang="en-US" sz="3200" b="1" dirty="0" smtClean="0">
                <a:solidFill>
                  <a:srgbClr val="FF0000"/>
                </a:solidFill>
                <a:latin typeface="Bookman Old Style" pitchFamily="18" charset="0"/>
              </a:rPr>
              <a:t>Do you remember your first teacher’s name?</a:t>
            </a:r>
          </a:p>
          <a:p>
            <a:r>
              <a:rPr lang="en-US" sz="3200" b="1" dirty="0" smtClean="0">
                <a:solidFill>
                  <a:srgbClr val="FF0000"/>
                </a:solidFill>
                <a:latin typeface="Bookman Old Style" pitchFamily="18" charset="0"/>
              </a:rPr>
              <a:t>Where were you last Sunday and what you did that day?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Bookman Old Style" pitchFamily="18" charset="0"/>
              </a:rPr>
              <a:t>Vocabulary</a:t>
            </a:r>
            <a:endParaRPr lang="ru-RU" sz="72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latin typeface="Bookman Old Style" pitchFamily="18" charset="0"/>
              </a:rPr>
              <a:t>Enormous</a:t>
            </a:r>
            <a:r>
              <a:rPr lang="en-US" sz="2800" dirty="0" smtClean="0">
                <a:latin typeface="Bookman Old Style" pitchFamily="18" charset="0"/>
              </a:rPr>
              <a:t> – </a:t>
            </a:r>
            <a:r>
              <a:rPr lang="ru-RU" sz="2800" i="1" dirty="0" smtClean="0">
                <a:latin typeface="Bookman Old Style" pitchFamily="18" charset="0"/>
              </a:rPr>
              <a:t>огромный</a:t>
            </a:r>
          </a:p>
          <a:p>
            <a:r>
              <a:rPr lang="en-US" sz="2800" b="1" dirty="0" smtClean="0">
                <a:latin typeface="Bookman Old Style" pitchFamily="18" charset="0"/>
              </a:rPr>
              <a:t>Cerebral cortex </a:t>
            </a:r>
            <a:r>
              <a:rPr lang="en-US" sz="2800" dirty="0" smtClean="0">
                <a:latin typeface="Bookman Old Style" pitchFamily="18" charset="0"/>
              </a:rPr>
              <a:t>– </a:t>
            </a:r>
            <a:r>
              <a:rPr lang="ru-RU" sz="2800" i="1" dirty="0" smtClean="0">
                <a:latin typeface="Bookman Old Style" pitchFamily="18" charset="0"/>
              </a:rPr>
              <a:t>кора больших полушарий головного мозга</a:t>
            </a:r>
          </a:p>
          <a:p>
            <a:r>
              <a:rPr lang="en-US" sz="2800" b="1" dirty="0" smtClean="0">
                <a:latin typeface="Bookman Old Style" pitchFamily="18" charset="0"/>
              </a:rPr>
              <a:t>Pack of cards </a:t>
            </a:r>
            <a:r>
              <a:rPr lang="en-US" sz="2800" dirty="0" smtClean="0">
                <a:latin typeface="Bookman Old Style" pitchFamily="18" charset="0"/>
              </a:rPr>
              <a:t>– </a:t>
            </a:r>
            <a:r>
              <a:rPr lang="ru-RU" sz="2800" i="1" dirty="0" smtClean="0">
                <a:latin typeface="Bookman Old Style" pitchFamily="18" charset="0"/>
              </a:rPr>
              <a:t>колода карт</a:t>
            </a:r>
          </a:p>
          <a:p>
            <a:r>
              <a:rPr lang="en-US" sz="2800" b="1" dirty="0" smtClean="0">
                <a:latin typeface="Bookman Old Style" pitchFamily="18" charset="0"/>
              </a:rPr>
              <a:t>lack</a:t>
            </a:r>
            <a:r>
              <a:rPr lang="en-US" sz="2800" dirty="0" smtClean="0">
                <a:latin typeface="Bookman Old Style" pitchFamily="18" charset="0"/>
              </a:rPr>
              <a:t> – </a:t>
            </a:r>
            <a:r>
              <a:rPr lang="ru-RU" sz="2800" i="1" dirty="0" smtClean="0">
                <a:latin typeface="Bookman Old Style" pitchFamily="18" charset="0"/>
              </a:rPr>
              <a:t>недостаток</a:t>
            </a:r>
          </a:p>
          <a:p>
            <a:r>
              <a:rPr lang="en-US" sz="2800" b="1" dirty="0" smtClean="0">
                <a:latin typeface="Bookman Old Style" pitchFamily="18" charset="0"/>
              </a:rPr>
              <a:t>Mental performance </a:t>
            </a:r>
            <a:r>
              <a:rPr lang="en-US" sz="2800" dirty="0" smtClean="0">
                <a:latin typeface="Bookman Old Style" pitchFamily="18" charset="0"/>
              </a:rPr>
              <a:t>– </a:t>
            </a:r>
            <a:r>
              <a:rPr lang="ru-RU" sz="2800" i="1" dirty="0" smtClean="0">
                <a:latin typeface="Bookman Old Style" pitchFamily="18" charset="0"/>
              </a:rPr>
              <a:t>умственная способность</a:t>
            </a:r>
          </a:p>
          <a:p>
            <a:r>
              <a:rPr lang="en-US" sz="2800" b="1" dirty="0" smtClean="0">
                <a:latin typeface="Bookman Old Style" pitchFamily="18" charset="0"/>
              </a:rPr>
              <a:t>Decrease</a:t>
            </a:r>
            <a:r>
              <a:rPr lang="en-US" sz="2800" dirty="0" smtClean="0">
                <a:latin typeface="Bookman Old Style" pitchFamily="18" charset="0"/>
              </a:rPr>
              <a:t> – </a:t>
            </a:r>
            <a:r>
              <a:rPr lang="ru-RU" sz="2800" i="1" dirty="0" smtClean="0">
                <a:latin typeface="Bookman Old Style" pitchFamily="18" charset="0"/>
              </a:rPr>
              <a:t>уменьшаться, снижаться</a:t>
            </a:r>
          </a:p>
          <a:p>
            <a:r>
              <a:rPr lang="en-US" sz="2800" b="1" dirty="0" smtClean="0">
                <a:latin typeface="Bookman Old Style" pitchFamily="18" charset="0"/>
              </a:rPr>
              <a:t>Decline</a:t>
            </a:r>
            <a:r>
              <a:rPr lang="en-US" sz="2800" dirty="0" smtClean="0">
                <a:latin typeface="Bookman Old Style" pitchFamily="18" charset="0"/>
              </a:rPr>
              <a:t> - </a:t>
            </a:r>
            <a:r>
              <a:rPr lang="ru-RU" sz="2800" i="1" dirty="0" smtClean="0">
                <a:latin typeface="Bookman Old Style" pitchFamily="18" charset="0"/>
              </a:rPr>
              <a:t>отпускаться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Bookman Old Style" pitchFamily="18" charset="0"/>
              </a:rPr>
              <a:t>Complete the sentences</a:t>
            </a:r>
            <a:endParaRPr lang="ru-RU" sz="40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Bookman Old Style" pitchFamily="18" charset="0"/>
              </a:rPr>
              <a:t>The statement that we use only ________ of our brain may be wrong.</a:t>
            </a:r>
          </a:p>
          <a:p>
            <a:r>
              <a:rPr lang="en-US" sz="2800" b="1" dirty="0" smtClean="0">
                <a:latin typeface="Bookman Old Style" pitchFamily="18" charset="0"/>
              </a:rPr>
              <a:t>The cerebral cortex is the most _______ part of the brain.</a:t>
            </a:r>
          </a:p>
          <a:p>
            <a:r>
              <a:rPr lang="en-US" sz="2800" b="1" dirty="0" smtClean="0">
                <a:latin typeface="Bookman Old Style" pitchFamily="18" charset="0"/>
              </a:rPr>
              <a:t>It’s from your cerebral cortex that you _____, ____, ____ and _____.</a:t>
            </a:r>
          </a:p>
          <a:p>
            <a:r>
              <a:rPr lang="en-US" sz="2800" b="1" dirty="0" smtClean="0">
                <a:latin typeface="Bookman Old Style" pitchFamily="18" charset="0"/>
              </a:rPr>
              <a:t>If you solve puzzles, crosswords you can ______ your brain.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Bookman Old Style" pitchFamily="18" charset="0"/>
              </a:rPr>
              <a:t>True or false?</a:t>
            </a:r>
            <a:endParaRPr lang="ru-RU" sz="60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b="1" dirty="0" smtClean="0">
                <a:latin typeface="Bookman Old Style" pitchFamily="18" charset="0"/>
              </a:rPr>
              <a:t>He became a world champion memory man when he remembered the scores of every football match.</a:t>
            </a:r>
          </a:p>
          <a:p>
            <a:r>
              <a:rPr lang="en-US" sz="3200" b="1" dirty="0" smtClean="0">
                <a:latin typeface="Bookman Old Style" pitchFamily="18" charset="0"/>
              </a:rPr>
              <a:t>He was a very clever pupil.</a:t>
            </a:r>
          </a:p>
          <a:p>
            <a:r>
              <a:rPr lang="en-US" sz="3200" b="1" dirty="0" smtClean="0">
                <a:latin typeface="Bookman Old Style" pitchFamily="18" charset="0"/>
              </a:rPr>
              <a:t>He started to improve his memory when he saw a program me on television</a:t>
            </a:r>
          </a:p>
          <a:p>
            <a:r>
              <a:rPr lang="en-US" sz="3200" b="1" dirty="0" smtClean="0">
                <a:latin typeface="Bookman Old Style" pitchFamily="18" charset="0"/>
              </a:rPr>
              <a:t>He says children can improve their memory at the age of fifteen.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Bookman Old Style" pitchFamily="18" charset="0"/>
              </a:rPr>
              <a:t>Vocabulary work</a:t>
            </a:r>
            <a:endParaRPr lang="ru-RU" sz="48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enormous               </a:t>
            </a:r>
          </a:p>
          <a:p>
            <a:r>
              <a:rPr lang="en-US" dirty="0" smtClean="0"/>
              <a:t>2. improve</a:t>
            </a:r>
          </a:p>
          <a:p>
            <a:r>
              <a:rPr lang="en-US" dirty="0" smtClean="0"/>
              <a:t>3. lack</a:t>
            </a:r>
          </a:p>
          <a:p>
            <a:r>
              <a:rPr lang="en-US" dirty="0" smtClean="0"/>
              <a:t>4. decrease</a:t>
            </a:r>
          </a:p>
          <a:p>
            <a:r>
              <a:rPr lang="en-US" dirty="0" smtClean="0"/>
              <a:t>5. pack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a. an absence or need for something</a:t>
            </a:r>
          </a:p>
          <a:p>
            <a:r>
              <a:rPr lang="en-US" dirty="0" smtClean="0"/>
              <a:t>b. to become shorter, smaller</a:t>
            </a:r>
          </a:p>
          <a:p>
            <a:r>
              <a:rPr lang="en-US" dirty="0" smtClean="0"/>
              <a:t>c. very large</a:t>
            </a:r>
          </a:p>
          <a:p>
            <a:r>
              <a:rPr lang="en-US" dirty="0" smtClean="0"/>
              <a:t>d. a complete set of playing cards</a:t>
            </a:r>
          </a:p>
          <a:p>
            <a:r>
              <a:rPr lang="en-US" dirty="0" smtClean="0"/>
              <a:t>e. to become better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57166"/>
            <a:ext cx="7043758" cy="6098570"/>
          </a:xfrm>
        </p:spPr>
        <p:txBody>
          <a:bodyPr>
            <a:normAutofit fontScale="92500"/>
          </a:bodyPr>
          <a:lstStyle/>
          <a:p>
            <a:r>
              <a:rPr lang="en-US" sz="3600" b="1" dirty="0" smtClean="0">
                <a:latin typeface="Bookman Old Style" pitchFamily="18" charset="0"/>
              </a:rPr>
              <a:t>a. The territory of KZ is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great</a:t>
            </a:r>
            <a:r>
              <a:rPr lang="en-US" sz="3600" b="1" i="1" dirty="0" smtClean="0">
                <a:latin typeface="Bookman Old Style" pitchFamily="18" charset="0"/>
              </a:rPr>
              <a:t>.</a:t>
            </a:r>
          </a:p>
          <a:p>
            <a:r>
              <a:rPr lang="en-US" sz="3600" b="1" dirty="0" smtClean="0">
                <a:latin typeface="Bookman Old Style" pitchFamily="18" charset="0"/>
              </a:rPr>
              <a:t>b. I’ve been learning English for 3 years. It has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become</a:t>
            </a:r>
            <a:r>
              <a:rPr lang="en-US" sz="3600" b="1" dirty="0" smtClean="0">
                <a:latin typeface="Bookman Old Style" pitchFamily="18" charset="0"/>
              </a:rPr>
              <a:t> better.</a:t>
            </a:r>
          </a:p>
          <a:p>
            <a:r>
              <a:rPr lang="en-US" sz="3600" b="1" dirty="0" smtClean="0">
                <a:latin typeface="Bookman Old Style" pitchFamily="18" charset="0"/>
              </a:rPr>
              <a:t>c. What’s </a:t>
            </a:r>
            <a:r>
              <a:rPr lang="en-US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the result </a:t>
            </a:r>
            <a:r>
              <a:rPr lang="en-US" sz="3600" b="1" dirty="0" smtClean="0">
                <a:latin typeface="Bookman Old Style" pitchFamily="18" charset="0"/>
              </a:rPr>
              <a:t>of yesterday’s football match?</a:t>
            </a:r>
          </a:p>
          <a:p>
            <a:r>
              <a:rPr lang="en-US" sz="3600" b="1" dirty="0" smtClean="0">
                <a:latin typeface="Bookman Old Style" pitchFamily="18" charset="0"/>
              </a:rPr>
              <a:t>d. The number of unemployed people is </a:t>
            </a:r>
            <a:r>
              <a:rPr lang="en-US" sz="3600" b="1" dirty="0" smtClean="0">
                <a:solidFill>
                  <a:srgbClr val="C00000"/>
                </a:solidFill>
                <a:latin typeface="Bookman Old Style" pitchFamily="18" charset="0"/>
              </a:rPr>
              <a:t>becoming smaller</a:t>
            </a:r>
            <a:r>
              <a:rPr lang="en-US" sz="3600" b="1" dirty="0" smtClean="0">
                <a:latin typeface="Bookman Old Style" pitchFamily="18" charset="0"/>
              </a:rPr>
              <a:t>.</a:t>
            </a:r>
          </a:p>
          <a:p>
            <a:r>
              <a:rPr lang="en-US" sz="3600" b="1" dirty="0" smtClean="0">
                <a:latin typeface="Bookman Old Style" pitchFamily="18" charset="0"/>
              </a:rPr>
              <a:t>e. We are </a:t>
            </a:r>
            <a:r>
              <a:rPr lang="en-US" sz="3600" b="1" dirty="0" smtClean="0">
                <a:solidFill>
                  <a:srgbClr val="C00000"/>
                </a:solidFill>
                <a:latin typeface="Bookman Old Style" pitchFamily="18" charset="0"/>
              </a:rPr>
              <a:t>short</a:t>
            </a:r>
            <a:r>
              <a:rPr lang="en-US" sz="3600" b="1" dirty="0" smtClean="0">
                <a:latin typeface="Bookman Old Style" pitchFamily="18" charset="0"/>
              </a:rPr>
              <a:t> of money.</a:t>
            </a:r>
            <a:endParaRPr lang="ru-RU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78</TotalTime>
  <Words>389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Bookman Old Style</vt:lpstr>
      <vt:lpstr>Trebuchet MS</vt:lpstr>
      <vt:lpstr>Wingdings</vt:lpstr>
      <vt:lpstr>Wingdings 2</vt:lpstr>
      <vt:lpstr>Изящная</vt:lpstr>
      <vt:lpstr>health</vt:lpstr>
      <vt:lpstr>Aims:</vt:lpstr>
      <vt:lpstr>Look and remember!!!</vt:lpstr>
      <vt:lpstr>Answer the following questions.</vt:lpstr>
      <vt:lpstr>Vocabulary</vt:lpstr>
      <vt:lpstr>Complete the sentences</vt:lpstr>
      <vt:lpstr>True or false?</vt:lpstr>
      <vt:lpstr>Vocabulary work</vt:lpstr>
      <vt:lpstr>Презентация PowerPoint</vt:lpstr>
      <vt:lpstr>You are free!  Good bye!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</dc:title>
  <dc:creator/>
  <cp:lastModifiedBy>User</cp:lastModifiedBy>
  <cp:revision>10</cp:revision>
  <dcterms:created xsi:type="dcterms:W3CDTF">2014-10-12T14:49:57Z</dcterms:created>
  <dcterms:modified xsi:type="dcterms:W3CDTF">2019-11-24T10:18:42Z</dcterms:modified>
</cp:coreProperties>
</file>