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03708297-5DCF-49EA-B538-E739B390FF17}" type="datetimeFigureOut">
              <a:rPr lang="ru-RU" smtClean="0"/>
              <a:t>вт 06.11.18</a:t>
            </a:fld>
            <a:endParaRPr lang="ru-RU"/>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ru-R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9C750A7-BFAD-4B6D-BD6A-8FFC31531BCF}" type="slidenum">
              <a:rPr lang="ru-RU" smtClean="0"/>
              <a:t>‹#›</a:t>
            </a:fld>
            <a:endParaRPr lang="ru-RU"/>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628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708297-5DCF-49EA-B538-E739B390FF17}" type="datetimeFigureOut">
              <a:rPr lang="ru-RU" smtClean="0"/>
              <a:t>вт 06.11.18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858791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708297-5DCF-49EA-B538-E739B390FF17}" type="datetimeFigureOut">
              <a:rPr lang="ru-RU" smtClean="0"/>
              <a:t>вт 06.11.18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2881807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3708297-5DCF-49EA-B538-E739B390FF17}" type="datetimeFigureOut">
              <a:rPr lang="ru-RU" smtClean="0"/>
              <a:t>вт 06.11.18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415300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708297-5DCF-49EA-B538-E739B390FF17}" type="datetimeFigureOut">
              <a:rPr lang="ru-RU" smtClean="0"/>
              <a:t>вт 06.11.18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C750A7-BFAD-4B6D-BD6A-8FFC31531BCF}" type="slidenum">
              <a:rPr lang="ru-RU" smtClean="0"/>
              <a:t>‹#›</a:t>
            </a:fld>
            <a:endParaRPr lang="ru-RU"/>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652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3708297-5DCF-49EA-B538-E739B390FF17}" type="datetimeFigureOut">
              <a:rPr lang="ru-RU" smtClean="0"/>
              <a:t>вт 06.11.18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1518445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708297-5DCF-49EA-B538-E739B390FF17}" type="datetimeFigureOut">
              <a:rPr lang="ru-RU" smtClean="0"/>
              <a:t>вт 06.11.18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107203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3708297-5DCF-49EA-B538-E739B390FF17}" type="datetimeFigureOut">
              <a:rPr lang="ru-RU" smtClean="0"/>
              <a:t>вт 06.11.18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3779324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708297-5DCF-49EA-B538-E739B390FF17}" type="datetimeFigureOut">
              <a:rPr lang="ru-RU" smtClean="0"/>
              <a:t>вт 06.11.18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39116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708297-5DCF-49EA-B538-E739B390FF17}" type="datetimeFigureOut">
              <a:rPr lang="ru-RU" smtClean="0"/>
              <a:t>вт 06.11.18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2544127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708297-5DCF-49EA-B538-E739B390FF17}" type="datetimeFigureOut">
              <a:rPr lang="ru-RU" smtClean="0"/>
              <a:t>вт 06.11.18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C750A7-BFAD-4B6D-BD6A-8FFC31531BCF}" type="slidenum">
              <a:rPr lang="ru-RU" smtClean="0"/>
              <a:t>‹#›</a:t>
            </a:fld>
            <a:endParaRPr lang="ru-RU"/>
          </a:p>
        </p:txBody>
      </p:sp>
    </p:spTree>
    <p:extLst>
      <p:ext uri="{BB962C8B-B14F-4D97-AF65-F5344CB8AC3E}">
        <p14:creationId xmlns:p14="http://schemas.microsoft.com/office/powerpoint/2010/main" val="3146991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03708297-5DCF-49EA-B538-E739B390FF17}" type="datetimeFigureOut">
              <a:rPr lang="ru-RU" smtClean="0"/>
              <a:t>вт 06.11.18</a:t>
            </a:fld>
            <a:endParaRPr lang="ru-RU"/>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09C750A7-BFAD-4B6D-BD6A-8FFC31531BCF}" type="slidenum">
              <a:rPr lang="ru-RU" smtClean="0"/>
              <a:t>‹#›</a:t>
            </a:fld>
            <a:endParaRPr lang="ru-RU"/>
          </a:p>
        </p:txBody>
      </p:sp>
    </p:spTree>
    <p:extLst>
      <p:ext uri="{BB962C8B-B14F-4D97-AF65-F5344CB8AC3E}">
        <p14:creationId xmlns:p14="http://schemas.microsoft.com/office/powerpoint/2010/main" val="4148329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sz="9600" dirty="0" smtClean="0"/>
              <a:t>Abel </a:t>
            </a:r>
            <a:r>
              <a:rPr lang="en-US" sz="9600" dirty="0" err="1" smtClean="0"/>
              <a:t>tasman</a:t>
            </a:r>
            <a:endParaRPr lang="ru-RU" sz="9600" dirty="0"/>
          </a:p>
        </p:txBody>
      </p:sp>
    </p:spTree>
    <p:extLst>
      <p:ext uri="{BB962C8B-B14F-4D97-AF65-F5344CB8AC3E}">
        <p14:creationId xmlns:p14="http://schemas.microsoft.com/office/powerpoint/2010/main" val="3169715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5400" dirty="0" smtClean="0">
                <a:solidFill>
                  <a:schemeClr val="tx1"/>
                </a:solidFill>
              </a:rPr>
              <a:t>QUESTIONS</a:t>
            </a:r>
            <a:endParaRPr lang="ru-RU" sz="5400" dirty="0">
              <a:solidFill>
                <a:schemeClr val="tx1"/>
              </a:solidFill>
            </a:endParaRPr>
          </a:p>
        </p:txBody>
      </p:sp>
      <p:sp>
        <p:nvSpPr>
          <p:cNvPr id="3" name="Объект 2"/>
          <p:cNvSpPr>
            <a:spLocks noGrp="1"/>
          </p:cNvSpPr>
          <p:nvPr>
            <p:ph idx="1"/>
          </p:nvPr>
        </p:nvSpPr>
        <p:spPr/>
        <p:txBody>
          <a:bodyPr/>
          <a:lstStyle/>
          <a:p>
            <a:r>
              <a:rPr lang="en-US" dirty="0">
                <a:solidFill>
                  <a:schemeClr val="tx1"/>
                </a:solidFill>
              </a:rPr>
              <a:t> </a:t>
            </a:r>
            <a:r>
              <a:rPr lang="en-US" sz="2800" dirty="0">
                <a:solidFill>
                  <a:schemeClr val="tx1"/>
                </a:solidFill>
                <a:latin typeface="Times New Roman" panose="02020603050405020304" pitchFamily="18" charset="0"/>
                <a:cs typeface="Times New Roman" panose="02020603050405020304" pitchFamily="18" charset="0"/>
              </a:rPr>
              <a:t>What year was Abel Tasman born</a:t>
            </a:r>
            <a:r>
              <a:rPr lang="en-US" sz="2800" dirty="0" smtClean="0">
                <a:solidFill>
                  <a:schemeClr val="tx1"/>
                </a:solidFill>
                <a:latin typeface="Times New Roman" panose="02020603050405020304" pitchFamily="18" charset="0"/>
                <a:cs typeface="Times New Roman" panose="02020603050405020304" pitchFamily="18" charset="0"/>
              </a:rPr>
              <a:t>?</a:t>
            </a:r>
          </a:p>
          <a:p>
            <a:r>
              <a:rPr lang="en-US" sz="2800" dirty="0">
                <a:solidFill>
                  <a:schemeClr val="tx1"/>
                </a:solidFill>
                <a:latin typeface="Times New Roman" panose="02020603050405020304" pitchFamily="18" charset="0"/>
                <a:cs typeface="Times New Roman" panose="02020603050405020304" pitchFamily="18" charset="0"/>
              </a:rPr>
              <a:t> What lands did he discover</a:t>
            </a:r>
            <a:r>
              <a:rPr lang="en-US" sz="2800" dirty="0" smtClean="0">
                <a:solidFill>
                  <a:schemeClr val="tx1"/>
                </a:solidFill>
                <a:latin typeface="Times New Roman" panose="02020603050405020304" pitchFamily="18" charset="0"/>
                <a:cs typeface="Times New Roman" panose="02020603050405020304" pitchFamily="18" charset="0"/>
              </a:rPr>
              <a:t>?</a:t>
            </a:r>
            <a:endParaRPr lang="ru-RU" sz="2800" dirty="0" smtClean="0">
              <a:solidFill>
                <a:schemeClr val="tx1"/>
              </a:solidFill>
              <a:latin typeface="Times New Roman" panose="02020603050405020304" pitchFamily="18" charset="0"/>
              <a:cs typeface="Times New Roman" panose="02020603050405020304" pitchFamily="18" charset="0"/>
            </a:endParaRPr>
          </a:p>
          <a:p>
            <a:r>
              <a:rPr lang="ru-RU" sz="2800" dirty="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What is the opening date of New Zealand</a:t>
            </a:r>
            <a:r>
              <a:rPr lang="en-US" sz="2800" dirty="0" smtClean="0">
                <a:solidFill>
                  <a:schemeClr val="tx1"/>
                </a:solidFill>
                <a:latin typeface="Times New Roman" panose="02020603050405020304" pitchFamily="18" charset="0"/>
                <a:cs typeface="Times New Roman" panose="02020603050405020304" pitchFamily="18" charset="0"/>
              </a:rPr>
              <a:t>?</a:t>
            </a:r>
            <a:endParaRPr lang="ru-RU" sz="2800" dirty="0" smtClean="0">
              <a:solidFill>
                <a:schemeClr val="tx1"/>
              </a:solidFill>
              <a:latin typeface="Times New Roman" panose="02020603050405020304" pitchFamily="18" charset="0"/>
              <a:cs typeface="Times New Roman" panose="02020603050405020304" pitchFamily="18" charset="0"/>
            </a:endParaRPr>
          </a:p>
          <a:p>
            <a:r>
              <a:rPr lang="ru-RU"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How many times did Abel Tasman go to sea in search of new lands</a:t>
            </a:r>
            <a:r>
              <a:rPr lang="en-US" sz="2800" dirty="0" smtClean="0">
                <a:solidFill>
                  <a:schemeClr val="tx1"/>
                </a:solidFill>
                <a:latin typeface="Times New Roman" panose="02020603050405020304" pitchFamily="18" charset="0"/>
                <a:cs typeface="Times New Roman" panose="02020603050405020304" pitchFamily="18" charset="0"/>
              </a:rPr>
              <a:t>?</a:t>
            </a:r>
            <a:endParaRPr lang="ru-RU" sz="2800" dirty="0" smtClean="0">
              <a:solidFill>
                <a:schemeClr val="tx1"/>
              </a:solidFill>
              <a:latin typeface="Times New Roman" panose="02020603050405020304" pitchFamily="18" charset="0"/>
              <a:cs typeface="Times New Roman" panose="02020603050405020304" pitchFamily="18" charset="0"/>
            </a:endParaRPr>
          </a:p>
          <a:p>
            <a:r>
              <a:rPr lang="ru-RU" sz="2800" dirty="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What happened to him after traveling?</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9565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637309" y="401782"/>
            <a:ext cx="5260572" cy="5678978"/>
          </a:xfrm>
        </p:spPr>
        <p:txBody>
          <a:bodyPr>
            <a:normAutofit/>
          </a:bodyPr>
          <a:lstStyle/>
          <a:p>
            <a:r>
              <a:rPr lang="en-US" sz="2400" b="1" dirty="0">
                <a:solidFill>
                  <a:schemeClr val="tx1"/>
                </a:solidFill>
                <a:latin typeface="Times New Roman" panose="02020603050405020304" pitchFamily="18" charset="0"/>
                <a:cs typeface="Times New Roman" panose="02020603050405020304" pitchFamily="18" charset="0"/>
              </a:rPr>
              <a:t>Abel Tasman</a:t>
            </a:r>
            <a:r>
              <a:rPr lang="en-US" sz="2400" dirty="0">
                <a:solidFill>
                  <a:schemeClr val="tx1"/>
                </a:solidFill>
                <a:latin typeface="Times New Roman" panose="02020603050405020304" pitchFamily="18" charset="0"/>
                <a:cs typeface="Times New Roman" panose="02020603050405020304" pitchFamily="18" charset="0"/>
              </a:rPr>
              <a:t>, in full</a:t>
            </a:r>
            <a:r>
              <a:rPr lang="en-US" sz="2400" b="1" dirty="0">
                <a:solidFill>
                  <a:schemeClr val="tx1"/>
                </a:solidFill>
                <a:latin typeface="Times New Roman" panose="02020603050405020304" pitchFamily="18" charset="0"/>
                <a:cs typeface="Times New Roman" panose="02020603050405020304" pitchFamily="18" charset="0"/>
              </a:rPr>
              <a:t> Abel </a:t>
            </a:r>
            <a:r>
              <a:rPr lang="en-US" sz="2400" b="1" dirty="0" err="1">
                <a:solidFill>
                  <a:schemeClr val="tx1"/>
                </a:solidFill>
                <a:latin typeface="Times New Roman" panose="02020603050405020304" pitchFamily="18" charset="0"/>
                <a:cs typeface="Times New Roman" panose="02020603050405020304" pitchFamily="18" charset="0"/>
              </a:rPr>
              <a:t>Janszoon</a:t>
            </a:r>
            <a:r>
              <a:rPr lang="en-US" sz="2400" b="1" dirty="0">
                <a:solidFill>
                  <a:schemeClr val="tx1"/>
                </a:solidFill>
                <a:latin typeface="Times New Roman" panose="02020603050405020304" pitchFamily="18" charset="0"/>
                <a:cs typeface="Times New Roman" panose="02020603050405020304" pitchFamily="18" charset="0"/>
              </a:rPr>
              <a:t> Tasman</a:t>
            </a:r>
            <a:r>
              <a:rPr lang="en-US" sz="2400" dirty="0">
                <a:solidFill>
                  <a:schemeClr val="tx1"/>
                </a:solidFill>
                <a:latin typeface="Times New Roman" panose="02020603050405020304" pitchFamily="18" charset="0"/>
                <a:cs typeface="Times New Roman" panose="02020603050405020304" pitchFamily="18" charset="0"/>
              </a:rPr>
              <a:t>, (born 1603?, </a:t>
            </a:r>
            <a:r>
              <a:rPr lang="en-US" sz="2400" dirty="0" err="1">
                <a:solidFill>
                  <a:schemeClr val="tx1"/>
                </a:solidFill>
                <a:latin typeface="Times New Roman" panose="02020603050405020304" pitchFamily="18" charset="0"/>
                <a:cs typeface="Times New Roman" panose="02020603050405020304" pitchFamily="18" charset="0"/>
              </a:rPr>
              <a:t>Lutjegast</a:t>
            </a:r>
            <a:r>
              <a:rPr lang="en-US" sz="2400" dirty="0">
                <a:solidFill>
                  <a:schemeClr val="tx1"/>
                </a:solidFill>
                <a:latin typeface="Times New Roman" panose="02020603050405020304" pitchFamily="18" charset="0"/>
                <a:cs typeface="Times New Roman" panose="02020603050405020304" pitchFamily="18" charset="0"/>
              </a:rPr>
              <a:t>, Netherlands—died probably before October 22, 1659, certainly before February 5, 1661), greatest of the Dutch navigators and explorers, who was the first European to sight Tasmania, New</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Zealand, Tonga, and the Fiji</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Islands. On his first voyage (1642–43) in the service of the Dutch</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East</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India</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Company, Tasman explored the Indian</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Ocean, Australasia, and the southern Pacific; on his second voyage (1644) he traveled in Australian and South Pacific waters.</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1026" name="Picture 2" descr="https://www.nzgeo.com/wp-content/uploads/1970/01/72_Abel_01-1434x1600.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331835" y="401638"/>
            <a:ext cx="5089343" cy="56784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395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6267611" y="401782"/>
            <a:ext cx="5397915" cy="5678978"/>
          </a:xfrm>
        </p:spPr>
        <p:txBody>
          <a:bodyPr>
            <a:noAutofit/>
          </a:bodyPr>
          <a:lstStyle/>
          <a:p>
            <a:r>
              <a:rPr lang="en-US" sz="2400" dirty="0">
                <a:solidFill>
                  <a:schemeClr val="tx1"/>
                </a:solidFill>
                <a:latin typeface="Times New Roman" panose="02020603050405020304" pitchFamily="18" charset="0"/>
                <a:cs typeface="Times New Roman" panose="02020603050405020304" pitchFamily="18" charset="0"/>
              </a:rPr>
              <a:t>Tasman entered the service of the Dutch East India Company in 1632 or 1633 and made his first voyage of exploration to Ceram (modern </a:t>
            </a:r>
            <a:r>
              <a:rPr lang="en-US" sz="2400" dirty="0" err="1">
                <a:solidFill>
                  <a:schemeClr val="tx1"/>
                </a:solidFill>
                <a:latin typeface="Times New Roman" panose="02020603050405020304" pitchFamily="18" charset="0"/>
                <a:cs typeface="Times New Roman" panose="02020603050405020304" pitchFamily="18" charset="0"/>
              </a:rPr>
              <a:t>Seram</a:t>
            </a:r>
            <a:r>
              <a:rPr lang="en-US" sz="2400" dirty="0">
                <a:solidFill>
                  <a:schemeClr val="tx1"/>
                </a:solidFill>
                <a:latin typeface="Times New Roman" panose="02020603050405020304" pitchFamily="18" charset="0"/>
                <a:cs typeface="Times New Roman" panose="02020603050405020304" pitchFamily="18" charset="0"/>
              </a:rPr>
              <a:t>) Island (in modern Indonesia) as captain of the </a:t>
            </a:r>
            <a:r>
              <a:rPr lang="en-US" sz="2400" i="1" dirty="0">
                <a:solidFill>
                  <a:schemeClr val="tx1"/>
                </a:solidFill>
                <a:latin typeface="Times New Roman" panose="02020603050405020304" pitchFamily="18" charset="0"/>
                <a:cs typeface="Times New Roman" panose="02020603050405020304" pitchFamily="18" charset="0"/>
              </a:rPr>
              <a:t>Mocha</a:t>
            </a:r>
            <a:r>
              <a:rPr lang="en-US" sz="2400" dirty="0">
                <a:solidFill>
                  <a:schemeClr val="tx1"/>
                </a:solidFill>
                <a:latin typeface="Times New Roman" panose="02020603050405020304" pitchFamily="18" charset="0"/>
                <a:cs typeface="Times New Roman" panose="02020603050405020304" pitchFamily="18" charset="0"/>
              </a:rPr>
              <a:t> in 1634. He sailed in 1639 under Commander </a:t>
            </a:r>
            <a:r>
              <a:rPr lang="en-US" sz="2400" dirty="0" err="1">
                <a:solidFill>
                  <a:schemeClr val="tx1"/>
                </a:solidFill>
                <a:latin typeface="Times New Roman" panose="02020603050405020304" pitchFamily="18" charset="0"/>
                <a:cs typeface="Times New Roman" panose="02020603050405020304" pitchFamily="18" charset="0"/>
              </a:rPr>
              <a:t>Mathijs</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Hendrickszoon</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err="1">
                <a:solidFill>
                  <a:schemeClr val="tx1"/>
                </a:solidFill>
                <a:latin typeface="Times New Roman" panose="02020603050405020304" pitchFamily="18" charset="0"/>
                <a:cs typeface="Times New Roman" panose="02020603050405020304" pitchFamily="18" charset="0"/>
              </a:rPr>
              <a:t>Quast</a:t>
            </a:r>
            <a:r>
              <a:rPr lang="en-US" sz="2400" dirty="0">
                <a:solidFill>
                  <a:schemeClr val="tx1"/>
                </a:solidFill>
                <a:latin typeface="Times New Roman" panose="02020603050405020304" pitchFamily="18" charset="0"/>
                <a:cs typeface="Times New Roman" panose="02020603050405020304" pitchFamily="18" charset="0"/>
              </a:rPr>
              <a:t> on an expedition in search of the “islands of gold and silver” in the seas east of Japan. After a series of trading voyages to Japan, Formosa (Taiwan), Cambodia, and Sumatra, he was chosen by the governor-general of the Dutch</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East</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Indies, Anthony</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van</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Diemen, to command the most ambitious of all Dutch voyages for the exploration of the Southern Hemisphere.</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2050" name="Picture 2" descr="http://aramiskim.ru/uploads/images/james_cook_tempers_flare.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68325" y="568036"/>
            <a:ext cx="5804766" cy="55127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0090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526473" y="498764"/>
            <a:ext cx="5371407" cy="5581995"/>
          </a:xfrm>
        </p:spPr>
        <p:txBody>
          <a:bodyPr/>
          <a:lstStyle/>
          <a:p>
            <a:r>
              <a:rPr lang="en-US" dirty="0">
                <a:solidFill>
                  <a:schemeClr val="tx1"/>
                </a:solidFill>
                <a:latin typeface="Times New Roman" panose="02020603050405020304" pitchFamily="18" charset="0"/>
                <a:cs typeface="Times New Roman" panose="02020603050405020304" pitchFamily="18" charset="0"/>
              </a:rPr>
              <a:t>By 1642 Dutch navigators had discovered discontinuous stretches of the western coast of Australia, but whether these coasts were continental and connected with the hypothetical southern continent of the Pacific remained unknown. Tasman was assigned to solve this problem, following instructions based on a memoir by </a:t>
            </a:r>
            <a:r>
              <a:rPr lang="en-US" dirty="0" err="1">
                <a:solidFill>
                  <a:schemeClr val="tx1"/>
                </a:solidFill>
                <a:latin typeface="Times New Roman" panose="02020603050405020304" pitchFamily="18" charset="0"/>
                <a:cs typeface="Times New Roman" panose="02020603050405020304" pitchFamily="18" charset="0"/>
              </a:rPr>
              <a:t>Frans</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Jacobszoon</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Visscher</a:t>
            </a:r>
            <a:r>
              <a:rPr lang="en-US" dirty="0">
                <a:solidFill>
                  <a:schemeClr val="tx1"/>
                </a:solidFill>
                <a:latin typeface="Times New Roman" panose="02020603050405020304" pitchFamily="18" charset="0"/>
                <a:cs typeface="Times New Roman" panose="02020603050405020304" pitchFamily="18" charset="0"/>
              </a:rPr>
              <a:t>, his chief pilot. He was instructed to explore the Indian Ocean from west to east, south of the ordinary trade route, and, proceeding eastward into the Pacific (if this proved possible), to investigate the practicability of a sea passage eastward to Chile, to rediscover the Solomon Islands of the Spaniards, and to explore New</a:t>
            </a:r>
            <a:r>
              <a:rPr lang="en-US" u="sng"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Guinea</a:t>
            </a:r>
            <a:r>
              <a:rPr lang="en-US" dirty="0"/>
              <a:t>.</a:t>
            </a:r>
            <a:endParaRPr lang="ru-RU" dirty="0"/>
          </a:p>
        </p:txBody>
      </p:sp>
      <p:pic>
        <p:nvPicPr>
          <p:cNvPr id="3074" name="Picture 2" descr="https://cdn.britannica.com/s:700x450/22/144722-004-23A350E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897880" y="498764"/>
            <a:ext cx="5989320" cy="55819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1007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a:spLocks noGrp="1"/>
          </p:cNvSpPr>
          <p:nvPr>
            <p:ph sz="half" idx="2"/>
          </p:nvPr>
        </p:nvSpPr>
        <p:spPr>
          <a:xfrm>
            <a:off x="6267450" y="430213"/>
            <a:ext cx="5537200" cy="5984875"/>
          </a:xfrm>
        </p:spPr>
        <p:txBody>
          <a:bodyPr>
            <a:normAutofit/>
          </a:bodyPr>
          <a:lstStyle/>
          <a:p>
            <a:endParaRPr lang="en-US" sz="2400" dirty="0" smtClean="0">
              <a:solidFill>
                <a:schemeClr val="tx1"/>
              </a:solidFill>
              <a:latin typeface="Times New Roman" panose="02020603050405020304" pitchFamily="18" charset="0"/>
              <a:cs typeface="Times New Roman" panose="02020603050405020304" pitchFamily="18" charset="0"/>
            </a:endParaRPr>
          </a:p>
          <a:p>
            <a:r>
              <a:rPr lang="en-US" sz="2400" dirty="0" smtClean="0">
                <a:solidFill>
                  <a:schemeClr val="tx1"/>
                </a:solidFill>
                <a:latin typeface="Times New Roman" panose="02020603050405020304" pitchFamily="18" charset="0"/>
                <a:cs typeface="Times New Roman" panose="02020603050405020304" pitchFamily="18" charset="0"/>
              </a:rPr>
              <a:t>Leaving </a:t>
            </a:r>
            <a:r>
              <a:rPr lang="en-US" sz="2400" dirty="0">
                <a:solidFill>
                  <a:schemeClr val="tx1"/>
                </a:solidFill>
                <a:latin typeface="Times New Roman" panose="02020603050405020304" pitchFamily="18" charset="0"/>
                <a:cs typeface="Times New Roman" panose="02020603050405020304" pitchFamily="18" charset="0"/>
              </a:rPr>
              <a:t>Batavia (modern Jakarta) on August 14, 1642, with two ships, the </a:t>
            </a:r>
            <a:r>
              <a:rPr lang="en-US" sz="2400" i="1" dirty="0">
                <a:solidFill>
                  <a:schemeClr val="tx1"/>
                </a:solidFill>
                <a:latin typeface="Times New Roman" panose="02020603050405020304" pitchFamily="18" charset="0"/>
                <a:cs typeface="Times New Roman" panose="02020603050405020304" pitchFamily="18" charset="0"/>
              </a:rPr>
              <a:t>Heemskerk</a:t>
            </a:r>
            <a:r>
              <a:rPr lang="en-US" sz="2400" dirty="0">
                <a:solidFill>
                  <a:schemeClr val="tx1"/>
                </a:solidFill>
                <a:latin typeface="Times New Roman" panose="02020603050405020304" pitchFamily="18" charset="0"/>
                <a:cs typeface="Times New Roman" panose="02020603050405020304" pitchFamily="18" charset="0"/>
              </a:rPr>
              <a:t> and </a:t>
            </a:r>
            <a:r>
              <a:rPr lang="en-US" sz="2400" i="1" dirty="0">
                <a:solidFill>
                  <a:schemeClr val="tx1"/>
                </a:solidFill>
                <a:latin typeface="Times New Roman" panose="02020603050405020304" pitchFamily="18" charset="0"/>
                <a:cs typeface="Times New Roman" panose="02020603050405020304" pitchFamily="18" charset="0"/>
              </a:rPr>
              <a:t>Zeehaen,</a:t>
            </a:r>
            <a:r>
              <a:rPr lang="en-US" sz="2400" dirty="0">
                <a:solidFill>
                  <a:schemeClr val="tx1"/>
                </a:solidFill>
                <a:latin typeface="Times New Roman" panose="02020603050405020304" pitchFamily="18" charset="0"/>
                <a:cs typeface="Times New Roman" panose="02020603050405020304" pitchFamily="18" charset="0"/>
              </a:rPr>
              <a:t> Tasman sailed to Mauritius (September 5–October 8), then southward and eastward, reaching his most southerly latitude of 49° S at about 94° E. Turning north he discovered land on November 24 at 42°20′ S, and he skirted its southern shores, naming it Van Diemen’s Land (now Tasmania). A council of officers on December 5 decided against further investigation, so he missed the opportunity of discovering Bass</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Strait</a:t>
            </a:r>
            <a:r>
              <a:rPr lang="en-US" sz="2400" u="sng" dirty="0">
                <a:solidFill>
                  <a:schemeClr val="tx1"/>
                </a:solidFill>
                <a:latin typeface="Times New Roman" panose="02020603050405020304" pitchFamily="18" charset="0"/>
                <a:cs typeface="Times New Roman" panose="02020603050405020304" pitchFamily="18" charset="0"/>
              </a:rPr>
              <a:t>.</a:t>
            </a:r>
            <a:r>
              <a:rPr lang="en-US" sz="2400" dirty="0">
                <a:solidFill>
                  <a:schemeClr val="tx1"/>
                </a:solidFill>
                <a:latin typeface="Times New Roman" panose="02020603050405020304" pitchFamily="18" charset="0"/>
                <a:cs typeface="Times New Roman" panose="02020603050405020304" pitchFamily="18" charset="0"/>
              </a:rPr>
              <a:t> </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4098" name="Picture 2" descr="https://homsk.com/upload/media/entries/2018-08/25/5780-4-6b82aca30b896ff0fe3f917cd14114f6.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60362" y="623455"/>
            <a:ext cx="5907087" cy="54725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4232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43345" y="360218"/>
            <a:ext cx="5454535" cy="6123709"/>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Continuing eastward, he sighted on December 13, at 42°10′ S, the coast of South</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Island, New</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Zealand, and explored it northward, entering the strait between North</a:t>
            </a:r>
            <a:r>
              <a:rPr lang="en-US" sz="2400" u="sng" dirty="0">
                <a:solidFill>
                  <a:schemeClr val="tx1"/>
                </a:solidFill>
                <a:latin typeface="Times New Roman" panose="02020603050405020304" pitchFamily="18"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Island and South Island, supposing it to be a bay. He left New Zealand on January 4, 1643, at North Cape, under the impression that he had probably discovered the west coast of the southern continent, which might be connected with the “Staten </a:t>
            </a:r>
            <a:r>
              <a:rPr lang="en-US" sz="2400" dirty="0" err="1">
                <a:solidFill>
                  <a:schemeClr val="tx1"/>
                </a:solidFill>
                <a:latin typeface="Times New Roman" panose="02020603050405020304" pitchFamily="18" charset="0"/>
                <a:cs typeface="Times New Roman" panose="02020603050405020304" pitchFamily="18" charset="0"/>
              </a:rPr>
              <a:t>Landt</a:t>
            </a:r>
            <a:r>
              <a:rPr lang="en-US" sz="2400" dirty="0">
                <a:solidFill>
                  <a:schemeClr val="tx1"/>
                </a:solidFill>
                <a:latin typeface="Times New Roman" panose="02020603050405020304" pitchFamily="18" charset="0"/>
                <a:cs typeface="Times New Roman" panose="02020603050405020304" pitchFamily="18" charset="0"/>
              </a:rPr>
              <a:t>” (Staten Island) discovered by W.C. Schouten and Jacques Le </a:t>
            </a:r>
            <a:r>
              <a:rPr lang="en-US" sz="2400" dirty="0" err="1">
                <a:solidFill>
                  <a:schemeClr val="tx1"/>
                </a:solidFill>
                <a:latin typeface="Times New Roman" panose="02020603050405020304" pitchFamily="18" charset="0"/>
                <a:cs typeface="Times New Roman" panose="02020603050405020304" pitchFamily="18" charset="0"/>
              </a:rPr>
              <a:t>Maire</a:t>
            </a:r>
            <a:r>
              <a:rPr lang="en-US" sz="2400" dirty="0">
                <a:solidFill>
                  <a:schemeClr val="tx1"/>
                </a:solidFill>
                <a:latin typeface="Times New Roman" panose="02020603050405020304" pitchFamily="18" charset="0"/>
                <a:cs typeface="Times New Roman" panose="02020603050405020304" pitchFamily="18" charset="0"/>
              </a:rPr>
              <a:t> south of South America—hence the name of Staten </a:t>
            </a:r>
            <a:r>
              <a:rPr lang="en-US" sz="2400" dirty="0" err="1">
                <a:solidFill>
                  <a:schemeClr val="tx1"/>
                </a:solidFill>
                <a:latin typeface="Times New Roman" panose="02020603050405020304" pitchFamily="18" charset="0"/>
                <a:cs typeface="Times New Roman" panose="02020603050405020304" pitchFamily="18" charset="0"/>
              </a:rPr>
              <a:t>Landt</a:t>
            </a:r>
            <a:r>
              <a:rPr lang="en-US" sz="2400" dirty="0">
                <a:solidFill>
                  <a:schemeClr val="tx1"/>
                </a:solidFill>
                <a:latin typeface="Times New Roman" panose="02020603050405020304" pitchFamily="18" charset="0"/>
                <a:cs typeface="Times New Roman" panose="02020603050405020304" pitchFamily="18" charset="0"/>
              </a:rPr>
              <a:t>, which Tasman gave to his discovery in </a:t>
            </a:r>
            <a:r>
              <a:rPr lang="en-US" sz="2400" dirty="0" err="1">
                <a:solidFill>
                  <a:schemeClr val="tx1"/>
                </a:solidFill>
                <a:latin typeface="Times New Roman" panose="02020603050405020304" pitchFamily="18" charset="0"/>
                <a:cs typeface="Times New Roman" panose="02020603050405020304" pitchFamily="18" charset="0"/>
              </a:rPr>
              <a:t>honour</a:t>
            </a:r>
            <a:r>
              <a:rPr lang="en-US" sz="2400" dirty="0">
                <a:solidFill>
                  <a:schemeClr val="tx1"/>
                </a:solidFill>
                <a:latin typeface="Times New Roman" panose="02020603050405020304" pitchFamily="18" charset="0"/>
                <a:cs typeface="Times New Roman" panose="02020603050405020304" pitchFamily="18" charset="0"/>
              </a:rPr>
              <a:t> of the States General (the Dutch legislature).</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5122" name="Picture 2" descr="http://korabley.net/_nw/0/07536.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897880" y="360218"/>
            <a:ext cx="6044738" cy="61237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718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429491" y="443345"/>
            <a:ext cx="5468389" cy="5943600"/>
          </a:xfrm>
        </p:spPr>
        <p:txBody>
          <a:bodyPr>
            <a:normAutofit/>
          </a:bodyPr>
          <a:lstStyle/>
          <a:p>
            <a:endParaRPr lang="en-US" sz="2400" dirty="0" smtClean="0">
              <a:solidFill>
                <a:schemeClr val="tx1"/>
              </a:solidFill>
              <a:latin typeface="Times New Roman" panose="02020603050405020304" pitchFamily="18" charset="0"/>
              <a:cs typeface="Times New Roman" panose="02020603050405020304" pitchFamily="18" charset="0"/>
            </a:endParaRPr>
          </a:p>
          <a:p>
            <a:r>
              <a:rPr lang="en-US" sz="2400" dirty="0" smtClean="0">
                <a:solidFill>
                  <a:schemeClr val="tx1"/>
                </a:solidFill>
                <a:latin typeface="Times New Roman" panose="02020603050405020304" pitchFamily="18" charset="0"/>
                <a:cs typeface="Times New Roman" panose="02020603050405020304" pitchFamily="18" charset="0"/>
              </a:rPr>
              <a:t>Convinced </a:t>
            </a:r>
            <a:r>
              <a:rPr lang="en-US" sz="2400" dirty="0">
                <a:solidFill>
                  <a:schemeClr val="tx1"/>
                </a:solidFill>
                <a:latin typeface="Times New Roman" panose="02020603050405020304" pitchFamily="18" charset="0"/>
                <a:cs typeface="Times New Roman" panose="02020603050405020304" pitchFamily="18" charset="0"/>
              </a:rPr>
              <a:t>by the swell that the passage to Chile existed, Tasman now turned northeast, and on January 21 he discovered </a:t>
            </a:r>
            <a:r>
              <a:rPr lang="en-US" sz="2400" u="sng" dirty="0">
                <a:solidFill>
                  <a:schemeClr val="tx1"/>
                </a:solidFill>
                <a:latin typeface="Times New Roman" panose="02020603050405020304" pitchFamily="18" charset="0"/>
                <a:cs typeface="Times New Roman" panose="02020603050405020304" pitchFamily="18" charset="0"/>
              </a:rPr>
              <a:t>Tonga</a:t>
            </a:r>
            <a:r>
              <a:rPr lang="en-US" sz="2400" dirty="0">
                <a:solidFill>
                  <a:schemeClr val="tx1"/>
                </a:solidFill>
                <a:latin typeface="Times New Roman" panose="02020603050405020304" pitchFamily="18" charset="0"/>
                <a:cs typeface="Times New Roman" panose="02020603050405020304" pitchFamily="18" charset="0"/>
              </a:rPr>
              <a:t> and on February 6 the </a:t>
            </a:r>
            <a:r>
              <a:rPr lang="en-US" sz="2400" u="sng" dirty="0">
                <a:solidFill>
                  <a:schemeClr val="tx1"/>
                </a:solidFill>
                <a:latin typeface="Times New Roman" panose="02020603050405020304" pitchFamily="18" charset="0"/>
                <a:cs typeface="Times New Roman" panose="02020603050405020304" pitchFamily="18" charset="0"/>
              </a:rPr>
              <a:t>Fiji</a:t>
            </a:r>
            <a:r>
              <a:rPr lang="en-US" sz="2400" dirty="0">
                <a:solidFill>
                  <a:schemeClr val="tx1"/>
                </a:solidFill>
                <a:latin typeface="Times New Roman" panose="02020603050405020304" pitchFamily="18" charset="0"/>
                <a:cs typeface="Times New Roman" panose="02020603050405020304" pitchFamily="18" charset="0"/>
              </a:rPr>
              <a:t> Islands. Turning northwest, the ships reached New Guinea waters on April 1 and Batavia on June 14, 1643, completing a 10-month voyage on which only 10 men had died from illness. Tasman had circumnavigated </a:t>
            </a:r>
            <a:r>
              <a:rPr lang="en-US" sz="2400" u="sng" dirty="0">
                <a:solidFill>
                  <a:schemeClr val="tx1"/>
                </a:solidFill>
                <a:latin typeface="Times New Roman" panose="02020603050405020304" pitchFamily="18" charset="0"/>
                <a:cs typeface="Times New Roman" panose="02020603050405020304" pitchFamily="18" charset="0"/>
              </a:rPr>
              <a:t>Australia</a:t>
            </a:r>
            <a:r>
              <a:rPr lang="en-US" sz="2400" dirty="0">
                <a:solidFill>
                  <a:schemeClr val="tx1"/>
                </a:solidFill>
                <a:latin typeface="Times New Roman" panose="02020603050405020304" pitchFamily="18" charset="0"/>
                <a:cs typeface="Times New Roman" panose="02020603050405020304" pitchFamily="18" charset="0"/>
              </a:rPr>
              <a:t> without seeing it, thus establishing that it was separated from the hypothetical southern continent.</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6146" name="Picture 2" descr="https://upload.wikimedia.org/wikipedia/commons/thumb/e/e4/Tasman-dagboek-b.jpg/312px-Tasman-dagboek-b.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897880" y="1066800"/>
            <a:ext cx="5739938" cy="41840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84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52158" y="374073"/>
            <a:ext cx="5938059" cy="6026727"/>
          </a:xfrm>
        </p:spPr>
        <p:txBody>
          <a:bodyPr>
            <a:normAutofit/>
          </a:bodyPr>
          <a:lstStyle/>
          <a:p>
            <a:r>
              <a:rPr lang="en-US" sz="2400" dirty="0">
                <a:solidFill>
                  <a:schemeClr val="tx1"/>
                </a:solidFill>
                <a:latin typeface="Times New Roman" panose="02020603050405020304" pitchFamily="18" charset="0"/>
                <a:cs typeface="Times New Roman" panose="02020603050405020304" pitchFamily="18" charset="0"/>
              </a:rPr>
              <a:t>The council of the company decided, however, that Tasman had been negligent in his investigation of the lands that he discovered and of the passage to Chile. They sent him on a new expedition to the “South Land” in 1644 with instructions to establish the relationships of New Guinea, the “great known South Land” (western Australia), </a:t>
            </a:r>
            <a:r>
              <a:rPr lang="en-US" sz="2400" u="sng" dirty="0">
                <a:solidFill>
                  <a:schemeClr val="tx1"/>
                </a:solidFill>
                <a:latin typeface="Times New Roman" panose="02020603050405020304" pitchFamily="18" charset="0"/>
                <a:cs typeface="Times New Roman" panose="02020603050405020304" pitchFamily="18" charset="0"/>
              </a:rPr>
              <a:t>Van Diemen’s Land</a:t>
            </a:r>
            <a:r>
              <a:rPr lang="en-US" sz="2400" dirty="0">
                <a:solidFill>
                  <a:schemeClr val="tx1"/>
                </a:solidFill>
                <a:latin typeface="Times New Roman" panose="02020603050405020304" pitchFamily="18" charset="0"/>
                <a:cs typeface="Times New Roman" panose="02020603050405020304" pitchFamily="18" charset="0"/>
              </a:rPr>
              <a:t>, and the “unknown South Land.” Tasman sailed from Batavia on February 29, steering southeast along the south coast of New Guinea, sailing southeast into </a:t>
            </a:r>
            <a:r>
              <a:rPr lang="en-US" sz="2400" u="sng" dirty="0">
                <a:solidFill>
                  <a:schemeClr val="tx1"/>
                </a:solidFill>
                <a:latin typeface="Times New Roman" panose="02020603050405020304" pitchFamily="18" charset="0"/>
                <a:cs typeface="Times New Roman" panose="02020603050405020304" pitchFamily="18" charset="0"/>
              </a:rPr>
              <a:t>Torres Strait</a:t>
            </a:r>
            <a:r>
              <a:rPr lang="en-US" sz="2400" dirty="0">
                <a:solidFill>
                  <a:schemeClr val="tx1"/>
                </a:solidFill>
                <a:latin typeface="Times New Roman" panose="02020603050405020304" pitchFamily="18" charset="0"/>
                <a:cs typeface="Times New Roman" panose="02020603050405020304" pitchFamily="18" charset="0"/>
              </a:rPr>
              <a:t> (which he mistook for a shallow bay), coasting Australia’s </a:t>
            </a:r>
            <a:r>
              <a:rPr lang="en-US" sz="2400" u="sng" dirty="0">
                <a:solidFill>
                  <a:schemeClr val="tx1"/>
                </a:solidFill>
                <a:latin typeface="Times New Roman" panose="02020603050405020304" pitchFamily="18" charset="0"/>
                <a:cs typeface="Times New Roman" panose="02020603050405020304" pitchFamily="18" charset="0"/>
              </a:rPr>
              <a:t>Gulf of Carpentaria</a:t>
            </a:r>
            <a:r>
              <a:rPr lang="en-US" sz="2400" dirty="0">
                <a:solidFill>
                  <a:schemeClr val="tx1"/>
                </a:solidFill>
                <a:latin typeface="Times New Roman" panose="02020603050405020304" pitchFamily="18" charset="0"/>
                <a:cs typeface="Times New Roman" panose="02020603050405020304" pitchFamily="18" charset="0"/>
              </a:rPr>
              <a:t>, and then following the north coast and then the west coast of Australia to 22° S.</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sz="half" idx="2"/>
          </p:nvPr>
        </p:nvSpPr>
        <p:spPr>
          <a:xfrm>
            <a:off x="2680855" y="7032567"/>
            <a:ext cx="3931920" cy="3017520"/>
          </a:xfrm>
        </p:spPr>
        <p:txBody>
          <a:bodyPr/>
          <a:lstStyle/>
          <a:p>
            <a:endParaRPr lang="ru-RU" dirty="0"/>
          </a:p>
        </p:txBody>
      </p:sp>
      <p:pic>
        <p:nvPicPr>
          <p:cNvPr id="7170" name="Picture 2" descr="https://upload.wikimedia.org/wikipedia/commons/thumb/7/7a/Tasman-dagboek-a.jpg/312px-Tasman-dagboe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582" y="1357745"/>
            <a:ext cx="5145576" cy="38291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190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6267612" y="346364"/>
            <a:ext cx="4754880" cy="5734396"/>
          </a:xfrm>
        </p:spPr>
        <p:txBody>
          <a:bodyPr>
            <a:normAutofit/>
          </a:bodyPr>
          <a:lstStyle/>
          <a:p>
            <a:endParaRPr lang="en-US" sz="2400" dirty="0" smtClean="0">
              <a:solidFill>
                <a:schemeClr val="tx1"/>
              </a:solidFill>
              <a:latin typeface="Times New Roman" panose="02020603050405020304" pitchFamily="18" charset="0"/>
              <a:cs typeface="Times New Roman" panose="02020603050405020304" pitchFamily="18" charset="0"/>
            </a:endParaRPr>
          </a:p>
          <a:p>
            <a:r>
              <a:rPr lang="en-US" sz="2400" dirty="0" smtClean="0">
                <a:solidFill>
                  <a:schemeClr val="tx1"/>
                </a:solidFill>
                <a:latin typeface="Times New Roman" panose="02020603050405020304" pitchFamily="18" charset="0"/>
                <a:cs typeface="Times New Roman" panose="02020603050405020304" pitchFamily="18" charset="0"/>
              </a:rPr>
              <a:t>Although </a:t>
            </a:r>
            <a:r>
              <a:rPr lang="en-US" sz="2400" dirty="0">
                <a:solidFill>
                  <a:schemeClr val="tx1"/>
                </a:solidFill>
                <a:latin typeface="Times New Roman" panose="02020603050405020304" pitchFamily="18" charset="0"/>
                <a:cs typeface="Times New Roman" panose="02020603050405020304" pitchFamily="18" charset="0"/>
              </a:rPr>
              <a:t>he was rewarded with the rank of commander and was made a member of the Council of Justice of Batavia, his second voyage was also a disappointment to the company because it had failed to reveal lands of potential wealth. In 1647 Tasman commanded a trading fleet to </a:t>
            </a:r>
            <a:r>
              <a:rPr lang="en-US" sz="2400" u="sng" dirty="0">
                <a:solidFill>
                  <a:schemeClr val="tx1"/>
                </a:solidFill>
                <a:latin typeface="Times New Roman" panose="02020603050405020304" pitchFamily="18" charset="0"/>
                <a:cs typeface="Times New Roman" panose="02020603050405020304" pitchFamily="18" charset="0"/>
              </a:rPr>
              <a:t>Siam</a:t>
            </a:r>
            <a:r>
              <a:rPr lang="en-US" sz="2400" dirty="0">
                <a:solidFill>
                  <a:schemeClr val="tx1"/>
                </a:solidFill>
                <a:latin typeface="Times New Roman" panose="02020603050405020304" pitchFamily="18" charset="0"/>
                <a:cs typeface="Times New Roman" panose="02020603050405020304" pitchFamily="18" charset="0"/>
              </a:rPr>
              <a:t> (now Thailand), and in the following year he commanded a war fleet against the Spaniards in the Philippines. He left the service of the Dutch East India Company several years later.</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9218" name="Picture 2" descr="http://ontdekkingsreizen.webkwestie.nl/_/rsrc/1401732705422/ontdekkers/abel-janszoon-tasman/abel%20tasman.jpg?height=208&amp;width=320"/>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187377" y="629228"/>
            <a:ext cx="3731057" cy="23772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220" name="Picture 4" descr="http://www.danstopicals.com/nz10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269" y="3006436"/>
            <a:ext cx="4105275" cy="28670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710634"/>
      </p:ext>
    </p:extLst>
  </p:cSld>
  <p:clrMapOvr>
    <a:masterClrMapping/>
  </p:clrMapOvr>
</p:sld>
</file>

<file path=ppt/theme/theme1.xml><?xml version="1.0" encoding="utf-8"?>
<a:theme xmlns:a="http://schemas.openxmlformats.org/drawingml/2006/main" name="Базис">
  <a:themeElements>
    <a:clrScheme name="Базис">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Базис">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Базис">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TM03457444[[fn=Основа]]</Template>
  <TotalTime>91</TotalTime>
  <Words>195</Words>
  <Application>Microsoft Office PowerPoint</Application>
  <PresentationFormat>Широкоэкранный</PresentationFormat>
  <Paragraphs>18</Paragraphs>
  <Slides>10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10</vt:i4>
      </vt:variant>
    </vt:vector>
  </HeadingPairs>
  <TitlesOfParts>
    <vt:vector size="13" baseType="lpstr">
      <vt:lpstr>Corbel</vt:lpstr>
      <vt:lpstr>Times New Roman</vt:lpstr>
      <vt:lpstr>Базис</vt:lpstr>
      <vt:lpstr>Abel tasman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Abel tasman</dc:title>
  <dc:creator>Хрюшечка</dc:creator>
  <cp:lastModifiedBy>Хрюшечка</cp:lastModifiedBy>
  <cp:revision>9</cp:revision>
  <dcterms:created xsi:type="dcterms:W3CDTF">2018-11-06T11:07:19Z</dcterms:created>
  <dcterms:modified xsi:type="dcterms:W3CDTF">2018-11-06T12:46:00Z</dcterms:modified>
</cp:coreProperties>
</file>