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«Агрессивный ребенок, какой он? Как помочь агрессивному ребенку»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56992"/>
            <a:ext cx="3384376" cy="253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Конфликтная ситуация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2026568" cy="5760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«Жертва»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23554" name="Picture 2" descr="https://www.thetimes.co.uk/imageserver/image/methode%2Ftimes%2Fprodmigration%2Fweb%2Fbin%2F086a5fa6-b409-3475-9e22-8262479ff38f.jpg?crop=1500%2C1000%2C0%2C0&amp;resize=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592288" cy="1728192"/>
          </a:xfrm>
          <a:prstGeom prst="rect">
            <a:avLst/>
          </a:prstGeom>
          <a:noFill/>
        </p:spPr>
      </p:pic>
      <p:pic>
        <p:nvPicPr>
          <p:cNvPr id="23556" name="Picture 4" descr="http://www.b17.ru/foto/uploaded/00a2759958c5983ab1d4dcf81f486abe.jpg"/>
          <p:cNvPicPr>
            <a:picLocks noChangeAspect="1" noChangeArrowheads="1"/>
          </p:cNvPicPr>
          <p:nvPr/>
        </p:nvPicPr>
        <p:blipFill>
          <a:blip r:embed="rId3" cstate="print"/>
          <a:srcRect r="10120"/>
          <a:stretch>
            <a:fillRect/>
          </a:stretch>
        </p:blipFill>
        <p:spPr bwMode="auto">
          <a:xfrm>
            <a:off x="323528" y="4437112"/>
            <a:ext cx="2376264" cy="19869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861048"/>
            <a:ext cx="2147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dirty="0" smtClean="0"/>
              <a:t>«Обидчик»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1340768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dirty="0" smtClean="0"/>
              <a:t>«Ты понимаешь, что его («агрессора») задача – чтобы ты плакал, чтобы ты сорвался. Потому что тогда ты – слабый, а он – сильный». </a:t>
            </a:r>
          </a:p>
          <a:p>
            <a:pPr indent="357188" algn="just"/>
            <a:r>
              <a:rPr lang="ru-RU" dirty="0" smtClean="0"/>
              <a:t>«Пойми, он не лучше и не сильнее тебя».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068961"/>
            <a:ext cx="6048672" cy="3789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/>
            <a:r>
              <a:rPr lang="ru-RU" dirty="0" smtClean="0"/>
              <a:t>«Что ты можешь сделать, чтобы выразить свое недовольство. Ты не можешь кричать, но можешь спокойно сказать, что именно тебе не нравится». </a:t>
            </a:r>
          </a:p>
          <a:p>
            <a:pPr indent="268288" algn="just"/>
            <a:r>
              <a:rPr lang="ru-RU" dirty="0" smtClean="0"/>
              <a:t>Не «со мной это происходит», а «я это делаю», не «они меня разозлили», а «я злюсь, я разозлился на то, что они делали».</a:t>
            </a:r>
          </a:p>
          <a:p>
            <a:pPr indent="268288" algn="just"/>
            <a:r>
              <a:rPr lang="ru-RU" dirty="0" smtClean="0"/>
              <a:t>«Знаешь, ты отдельный человек! Как они это делают – дергают какие-то рычажки у тебя, и ты злишься? Кто тобой командует – ты или они?» </a:t>
            </a:r>
          </a:p>
          <a:p>
            <a:pPr indent="268288" algn="just"/>
            <a:r>
              <a:rPr lang="ru-RU" dirty="0" smtClean="0"/>
              <a:t>«Нет, собою командуешь только ты, и ты решаешь, злиться тебе или нет». </a:t>
            </a:r>
          </a:p>
          <a:p>
            <a:pPr indent="268288" algn="just"/>
            <a:r>
              <a:rPr lang="ru-RU" dirty="0" smtClean="0"/>
              <a:t>«Ты должен понять, что ты хочешь, и должен поискать какие-то другие пути для достижения этого».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kopilkaolgi.do.am/070164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440376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 агрессивного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357188" algn="just"/>
            <a:r>
              <a:rPr lang="ru-RU" dirty="0" smtClean="0"/>
              <a:t>Часто </a:t>
            </a:r>
            <a:r>
              <a:rPr lang="ru-RU" sz="2200" dirty="0" smtClean="0"/>
              <a:t>(чаще по сравнению с поведением других детей, окружающих ребенка) </a:t>
            </a:r>
            <a:r>
              <a:rPr lang="ru-RU" dirty="0" smtClean="0"/>
              <a:t>теряет контроль над собой. </a:t>
            </a:r>
          </a:p>
          <a:p>
            <a:pPr marL="0" indent="357188" algn="just"/>
            <a:r>
              <a:rPr lang="ru-RU" dirty="0" smtClean="0"/>
              <a:t>Часто спорит, ругается с детьми и взрослыми. </a:t>
            </a:r>
          </a:p>
          <a:p>
            <a:pPr marL="0" indent="357188" algn="just"/>
            <a:r>
              <a:rPr lang="ru-RU" dirty="0" smtClean="0"/>
              <a:t>Намеренно раздражает взрослых, отказывается выполнять их просьбы. </a:t>
            </a:r>
          </a:p>
          <a:p>
            <a:pPr marL="0" indent="357188" algn="just"/>
            <a:r>
              <a:rPr lang="ru-RU" dirty="0" smtClean="0"/>
              <a:t>Часто винит других в своем «неправильном» поведении и ошибках. </a:t>
            </a:r>
          </a:p>
          <a:p>
            <a:pPr marL="0" indent="357188" algn="just"/>
            <a:r>
              <a:rPr lang="ru-RU" dirty="0" smtClean="0"/>
              <a:t>Завистлив и мстителен. </a:t>
            </a:r>
          </a:p>
          <a:p>
            <a:pPr marL="0" indent="357188" algn="just"/>
            <a:r>
              <a:rPr lang="ru-RU" dirty="0" smtClean="0"/>
              <a:t>Часто сердится и прибегает к дракам.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«агрессия»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7188" algn="just">
              <a:buNone/>
            </a:pPr>
            <a:r>
              <a:rPr lang="ru-RU" dirty="0" smtClean="0"/>
              <a:t>Агрессия (от латинского «</a:t>
            </a:r>
            <a:r>
              <a:rPr lang="ru-RU" dirty="0" err="1" smtClean="0"/>
              <a:t>agressio</a:t>
            </a:r>
            <a:r>
              <a:rPr lang="ru-RU" dirty="0" smtClean="0"/>
              <a:t>» - нападение, приступ). </a:t>
            </a:r>
          </a:p>
          <a:p>
            <a:pPr marL="0" indent="357188" algn="just">
              <a:buNone/>
            </a:pPr>
            <a:r>
              <a:rPr lang="ru-RU" dirty="0" smtClean="0"/>
              <a:t>Агрессия – это склонность к причинению другим морального и физического ущерба.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861048"/>
            <a:ext cx="4005532" cy="25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ozero.ru/uploads/file/08/ec/1l8pcnb400o8sk8cc8oko/dc82b00ea3ca3d304622a664bbdc1a9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63" r="18433"/>
          <a:stretch>
            <a:fillRect/>
          </a:stretch>
        </p:blipFill>
        <p:spPr bwMode="auto">
          <a:xfrm>
            <a:off x="395536" y="1052736"/>
            <a:ext cx="3168352" cy="30243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79912" y="2852936"/>
            <a:ext cx="50040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dirty="0" smtClean="0"/>
              <a:t>«Я воспринимаю ребенка, который обнаруживает деструктивное поведение, как человека, которым движет чувство гнева, отверженности, тревоги, незащищенности, обиды… </a:t>
            </a:r>
            <a:endParaRPr lang="en-US" dirty="0" smtClean="0"/>
          </a:p>
          <a:p>
            <a:pPr indent="357188" algn="just"/>
            <a:r>
              <a:rPr lang="ru-RU" dirty="0" smtClean="0"/>
              <a:t>У него часто отмечается низкая самооценка.</a:t>
            </a:r>
            <a:endParaRPr lang="en-US" dirty="0" smtClean="0"/>
          </a:p>
          <a:p>
            <a:pPr indent="357188" algn="just"/>
            <a:r>
              <a:rPr lang="ru-RU" dirty="0" smtClean="0"/>
              <a:t>Он не способен, или не хочет, или боится выразить то, что он чувствует иным способом, потому что, если он это сделает, он может утратить силу, лежащую в основе агрессивного поведения. </a:t>
            </a:r>
            <a:endParaRPr lang="en-US" dirty="0" smtClean="0"/>
          </a:p>
          <a:p>
            <a:pPr indent="357188" algn="just"/>
            <a:r>
              <a:rPr lang="ru-RU" dirty="0" smtClean="0"/>
              <a:t>Он чувствует, что это единственный путь, способствующий выживанию». </a:t>
            </a:r>
            <a:endParaRPr lang="ru-RU" dirty="0"/>
          </a:p>
        </p:txBody>
      </p:sp>
      <p:pic>
        <p:nvPicPr>
          <p:cNvPr id="7" name="Рисунок 6" descr="http://www.koob.pro/foto/author/47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88640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4048" y="25649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Вайолет</a:t>
            </a:r>
            <a:r>
              <a:rPr lang="en-US" b="1" dirty="0" smtClean="0">
                <a:solidFill>
                  <a:srgbClr val="FF0000"/>
                </a:solidFill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</a:rPr>
              <a:t>Оклендер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Возрастные особенности </a:t>
            </a:r>
            <a:br>
              <a:rPr lang="ru-RU" sz="2800" dirty="0" smtClean="0"/>
            </a:br>
            <a:r>
              <a:rPr lang="ru-RU" sz="2800" dirty="0" smtClean="0"/>
              <a:t>агрессивного поведения</a:t>
            </a:r>
            <a:r>
              <a:rPr lang="en-US" sz="2800" dirty="0" smtClean="0"/>
              <a:t> </a:t>
            </a:r>
            <a:r>
              <a:rPr lang="ru-RU" sz="2800" dirty="0" smtClean="0"/>
              <a:t>дошкольников</a:t>
            </a:r>
            <a:endParaRPr lang="ru-RU" sz="2800" dirty="0"/>
          </a:p>
        </p:txBody>
      </p:sp>
      <p:pic>
        <p:nvPicPr>
          <p:cNvPr id="17410" name="Picture 2" descr="https://ds04.infourok.ru/uploads/ex/02f7/00077d06-88928275/hello_html_1f4422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1759921" cy="2094905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1520" y="3501008"/>
            <a:ext cx="3024336" cy="289832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D1D1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Появляясь на свет, кроха ещё не знает, что можно делать, а что нельзя. Нужно с ранних лет прививать социальные нормы и правила поведения, рассказывать о том, как нельзя поступать. К примеру, нельзя бить людей и животных.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347864" y="3501008"/>
            <a:ext cx="2880320" cy="288032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D1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Насилие дошкольников носит необдуманный, непреднамеренный характер, а больше – спонтанный. Дети дошкольного возраста ещё не понимают и не признают свою жестокость, не могут оценить степень причинения боли.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AutoShape 8" descr="https://arhivurokov.ru/multiurok/html/2017/03/12/s_58c550ef6e010/584550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32855" y="3717032"/>
            <a:ext cx="1080000" cy="95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340768"/>
            <a:ext cx="25202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444208" y="3501008"/>
            <a:ext cx="2448272" cy="36933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D1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Групповая агрессия.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5" cstate="print"/>
          <a:srcRect l="15129"/>
          <a:stretch>
            <a:fillRect/>
          </a:stretch>
        </p:blipFill>
        <p:spPr bwMode="auto">
          <a:xfrm>
            <a:off x="6516216" y="1412776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Социально-культурный аспект </a:t>
            </a:r>
            <a:br>
              <a:rPr lang="ru-RU" sz="3200" dirty="0" smtClean="0"/>
            </a:br>
            <a:r>
              <a:rPr lang="ru-RU" sz="3200" dirty="0" smtClean="0"/>
              <a:t>детской агрессивности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232249"/>
          </a:xfrm>
        </p:spPr>
        <p:txBody>
          <a:bodyPr>
            <a:normAutofit fontScale="92500" lnSpcReduction="20000"/>
          </a:bodyPr>
          <a:lstStyle/>
          <a:p>
            <a:pPr marL="0" indent="357188" algn="just">
              <a:buFont typeface="+mj-lt"/>
              <a:buAutoNum type="arabicPeriod"/>
            </a:pPr>
            <a:r>
              <a:rPr lang="ru-RU" dirty="0" smtClean="0"/>
              <a:t>Семья. </a:t>
            </a:r>
          </a:p>
          <a:p>
            <a:pPr marL="0" indent="357188" algn="just">
              <a:buFont typeface="+mj-lt"/>
              <a:buAutoNum type="arabicPeriod"/>
            </a:pPr>
            <a:r>
              <a:rPr lang="ru-RU" dirty="0" smtClean="0"/>
              <a:t>Взаимодействие со сверстниками во время игр. </a:t>
            </a:r>
          </a:p>
          <a:p>
            <a:pPr marL="0" indent="357188" algn="just">
              <a:buFont typeface="+mj-lt"/>
              <a:buAutoNum type="arabicPeriod"/>
            </a:pPr>
            <a:r>
              <a:rPr lang="ru-RU" dirty="0" smtClean="0"/>
              <a:t>Учатся агрессивным реакциям на символических примерах.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  <p:pic>
        <p:nvPicPr>
          <p:cNvPr id="19458" name="Picture 2" descr="http://img0.liveinternet.ru/images/attach/d/1/132/167/132167756_3925073_harmTV02.jpg"/>
          <p:cNvPicPr>
            <a:picLocks noChangeAspect="1" noChangeArrowheads="1"/>
          </p:cNvPicPr>
          <p:nvPr/>
        </p:nvPicPr>
        <p:blipFill>
          <a:blip r:embed="rId2" cstate="print"/>
          <a:srcRect l="6601" t="1100" r="5931" b="1347"/>
          <a:stretch>
            <a:fillRect/>
          </a:stretch>
        </p:blipFill>
        <p:spPr bwMode="auto">
          <a:xfrm>
            <a:off x="539552" y="3645024"/>
            <a:ext cx="3412972" cy="2592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39952" y="4005064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>
              <a:buNone/>
            </a:pPr>
            <a:r>
              <a:rPr lang="ru-RU" sz="2000" dirty="0" smtClean="0"/>
              <a:t>9 актов насилия и 21 акт (!) приходится на каждый час детских мультфильмов. </a:t>
            </a:r>
          </a:p>
          <a:p>
            <a:pPr indent="357188" algn="just">
              <a:buNone/>
            </a:pPr>
            <a:r>
              <a:rPr lang="ru-RU" sz="2000" dirty="0" smtClean="0"/>
              <a:t>К 14 годам типичный американский ребенок становится свидетелем 11 000 убийств.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Причины детской агрессии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0482" name="AutoShape 2" descr="https://otparazita.ru/wp-content/uploads/2017/08/reben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otparazita.ru/wp-content/uploads/2017/08/reben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otparazita.ru/wp-content/uploads/2017/08/reben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200440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AutoShape 9" descr="https://www.syl.ru/misc/i/ni/1/3/6/9/6/7/i/13696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2" name="Picture 12" descr="http://sertolovo-detki.ru/wp-content/uploads/2011/10/negativnoe-povedeni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628800"/>
            <a:ext cx="2016224" cy="1368152"/>
          </a:xfrm>
          <a:prstGeom prst="rect">
            <a:avLst/>
          </a:prstGeom>
          <a:noFill/>
        </p:spPr>
      </p:pic>
      <p:pic>
        <p:nvPicPr>
          <p:cNvPr id="20494" name="Picture 14" descr="http://departugansk.ru/storage/app/media/img/Tak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268760"/>
            <a:ext cx="1551922" cy="1446452"/>
          </a:xfrm>
          <a:prstGeom prst="rect">
            <a:avLst/>
          </a:prstGeom>
          <a:noFill/>
        </p:spPr>
      </p:pic>
      <p:pic>
        <p:nvPicPr>
          <p:cNvPr id="20496" name="Picture 16" descr="http://kravec-psy.com.ua/wp-content/uploads/2017/05/4779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861048"/>
            <a:ext cx="2520280" cy="1872208"/>
          </a:xfrm>
          <a:prstGeom prst="rect">
            <a:avLst/>
          </a:prstGeom>
          <a:noFill/>
        </p:spPr>
      </p:pic>
      <p:pic>
        <p:nvPicPr>
          <p:cNvPr id="20498" name="Picture 18" descr="https://storage.surfingbird.ru/l/17/5/18/14/r1_cs7060.userapi.com_88QPd6PneOE_d95e9e48.jpg"/>
          <p:cNvPicPr>
            <a:picLocks noChangeAspect="1" noChangeArrowheads="1"/>
          </p:cNvPicPr>
          <p:nvPr/>
        </p:nvPicPr>
        <p:blipFill>
          <a:blip r:embed="rId6" cstate="print"/>
          <a:srcRect l="5449" b="19176"/>
          <a:stretch>
            <a:fillRect/>
          </a:stretch>
        </p:blipFill>
        <p:spPr bwMode="auto">
          <a:xfrm>
            <a:off x="5436096" y="3212976"/>
            <a:ext cx="2592288" cy="1728192"/>
          </a:xfrm>
          <a:prstGeom prst="rect">
            <a:avLst/>
          </a:prstGeom>
          <a:noFill/>
        </p:spPr>
      </p:pic>
      <p:pic>
        <p:nvPicPr>
          <p:cNvPr id="20502" name="Picture 22" descr="http://www.1.itogi74.ru/uploads/news/5c8e1d5013473f384c42da7e196e6aa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5013176"/>
            <a:ext cx="2561226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810880" y="1052736"/>
            <a:ext cx="1127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/>
              <a:t>Усталость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99792" y="908720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«Я плохой, </a:t>
            </a:r>
          </a:p>
          <a:p>
            <a:pPr lvl="0" algn="ctr"/>
            <a:r>
              <a:rPr lang="ru-RU" dirty="0" smtClean="0"/>
              <a:t>и я веду себя как плохой»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836712"/>
            <a:ext cx="984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Страх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3356992"/>
            <a:ext cx="24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Требование внимания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90422" y="3356992"/>
            <a:ext cx="2139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/>
              <a:t>Требование границ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436096" y="2852936"/>
            <a:ext cx="2408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Социальное </a:t>
            </a:r>
            <a:r>
              <a:rPr lang="ru-RU" dirty="0" err="1" smtClean="0"/>
              <a:t>научение</a:t>
            </a:r>
            <a:r>
              <a:rPr lang="ru-RU" dirty="0" smtClean="0"/>
              <a:t>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6309320"/>
            <a:ext cx="1577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Жажда власти</a:t>
            </a:r>
            <a:endParaRPr lang="ru-RU" dirty="0"/>
          </a:p>
        </p:txBody>
      </p:sp>
      <p:pic>
        <p:nvPicPr>
          <p:cNvPr id="4098" name="Picture 2" descr="http://lichnorastu.ru/wp-content/uploads/2014/08/s3398.jpg"/>
          <p:cNvPicPr>
            <a:picLocks noChangeAspect="1" noChangeArrowheads="1"/>
          </p:cNvPicPr>
          <p:nvPr/>
        </p:nvPicPr>
        <p:blipFill>
          <a:blip r:embed="rId8" cstate="print"/>
          <a:srcRect l="22213" r="10398"/>
          <a:stretch>
            <a:fillRect/>
          </a:stretch>
        </p:blipFill>
        <p:spPr bwMode="auto">
          <a:xfrm>
            <a:off x="323528" y="3861048"/>
            <a:ext cx="2016224" cy="2088232"/>
          </a:xfrm>
          <a:prstGeom prst="rect">
            <a:avLst/>
          </a:prstGeom>
          <a:noFill/>
        </p:spPr>
      </p:pic>
      <p:pic>
        <p:nvPicPr>
          <p:cNvPr id="4100" name="Picture 4" descr="http://www.xn----7sbbi4ahbmskfm4n.xn--p1ai/media/page_image/10762/w/l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1124744"/>
            <a:ext cx="1440160" cy="143976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7308304" y="476672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Реакция на запрет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Роль семьи в формировании модели агрессивного поведения детей является существенной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70000" lnSpcReduction="20000"/>
          </a:bodyPr>
          <a:lstStyle/>
          <a:p>
            <a:pPr marL="0" indent="357188" algn="just">
              <a:buNone/>
            </a:pPr>
            <a:r>
              <a:rPr lang="ru-RU" dirty="0" smtClean="0"/>
              <a:t>1. Разрушены эмоциональные привязанности между родителями и детьми, особенно между отцами и сыновьями. </a:t>
            </a:r>
          </a:p>
          <a:p>
            <a:pPr marL="0" indent="357188" algn="just">
              <a:buNone/>
            </a:pPr>
            <a:r>
              <a:rPr lang="ru-RU" dirty="0" smtClean="0"/>
              <a:t>2. Отцы часто сами демонстрируют модели агрессивного поведения, а также поощряют в поведении своих детей агрессивные тенденции. </a:t>
            </a:r>
          </a:p>
          <a:p>
            <a:pPr marL="0" indent="357188" algn="just">
              <a:buNone/>
            </a:pPr>
            <a:r>
              <a:rPr lang="ru-RU" dirty="0" smtClean="0"/>
              <a:t>3. Матери агрессивных детей не требовательны к своим детям, часто равнодушны по отношению к их социальной успешности. </a:t>
            </a:r>
          </a:p>
          <a:p>
            <a:pPr marL="0" indent="357188" algn="just">
              <a:buNone/>
            </a:pPr>
            <a:r>
              <a:rPr lang="ru-RU" dirty="0" smtClean="0"/>
              <a:t>4. Противоречивые требования родителей. </a:t>
            </a:r>
          </a:p>
          <a:p>
            <a:pPr marL="0" indent="357188" algn="just">
              <a:buNone/>
            </a:pPr>
            <a:r>
              <a:rPr lang="ru-RU" dirty="0" smtClean="0"/>
              <a:t>5. Основные воспитательные средства, к которым всегда прибегают родители агрессивных детей:</a:t>
            </a:r>
          </a:p>
          <a:p>
            <a:pPr marL="0" indent="357188" algn="just">
              <a:buFont typeface="Symbol"/>
              <a:buChar char="·"/>
            </a:pPr>
            <a:r>
              <a:rPr lang="ru-RU" dirty="0" smtClean="0"/>
              <a:t>физические наказания </a:t>
            </a:r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угрозы </a:t>
            </a:r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лишение привилегий </a:t>
            </a:r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отсутствие поощрений </a:t>
            </a:r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частые изоляции детей </a:t>
            </a:r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сознательное лишение любви и заботы в случае проступка. </a:t>
            </a:r>
          </a:p>
          <a:p>
            <a:pPr marL="0" indent="357188" algn="just">
              <a:buNone/>
            </a:pPr>
            <a:r>
              <a:rPr lang="ru-RU" dirty="0" smtClean="0"/>
              <a:t>6. Родители равнодушны к эмоциональному миру своих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дерутся. Что делать?</a:t>
            </a:r>
            <a:endParaRPr lang="ru-RU" dirty="0"/>
          </a:p>
        </p:txBody>
      </p:sp>
      <p:pic>
        <p:nvPicPr>
          <p:cNvPr id="4" name="Picture 16" descr="http://kravec-psy.com.ua/wp-content/uploads/2017/05/477914.jpg"/>
          <p:cNvPicPr>
            <a:picLocks noChangeAspect="1" noChangeArrowheads="1"/>
          </p:cNvPicPr>
          <p:nvPr/>
        </p:nvPicPr>
        <p:blipFill>
          <a:blip r:embed="rId2" cstate="print"/>
          <a:srcRect r="71055" b="22108"/>
          <a:stretch>
            <a:fillRect/>
          </a:stretch>
        </p:blipFill>
        <p:spPr bwMode="auto">
          <a:xfrm>
            <a:off x="755576" y="1556792"/>
            <a:ext cx="1694958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26876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340768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2.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772816"/>
            <a:ext cx="1152128" cy="20882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772816"/>
            <a:ext cx="1152128" cy="20882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3923928" y="1340768"/>
            <a:ext cx="1512168" cy="720080"/>
          </a:xfrm>
          <a:prstGeom prst="curvedDownArrow">
            <a:avLst>
              <a:gd name="adj1" fmla="val 0"/>
              <a:gd name="adj2" fmla="val 50000"/>
              <a:gd name="adj3" fmla="val 250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234888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Комната 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34888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Уголок уединения</a:t>
            </a:r>
            <a:endParaRPr lang="ru-RU" sz="1400" dirty="0"/>
          </a:p>
        </p:txBody>
      </p:sp>
      <p:pic>
        <p:nvPicPr>
          <p:cNvPr id="1026" name="Picture 2" descr="https://im0-tub-ru.yandex.net/i?id=81b59a868603af3592ec6231775b84c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772816"/>
            <a:ext cx="1800200" cy="212937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372200" y="1340768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4509120"/>
            <a:ext cx="20162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Поставить границу агрессивному поведению 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4365104"/>
            <a:ext cx="2520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Предложить место для уединения, </a:t>
            </a:r>
            <a:r>
              <a:rPr lang="ru-RU" sz="2000" dirty="0" smtClean="0"/>
              <a:t>сказать: </a:t>
            </a:r>
            <a:r>
              <a:rPr lang="ru-RU" sz="2000" dirty="0" smtClean="0"/>
              <a:t>«Побудь здесь</a:t>
            </a:r>
            <a:r>
              <a:rPr lang="ru-RU" sz="2000" dirty="0" smtClean="0"/>
              <a:t>, </a:t>
            </a:r>
            <a:r>
              <a:rPr lang="ru-RU" sz="2000" dirty="0" smtClean="0"/>
              <a:t>тебе нужно успокоиться» 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44208" y="4365104"/>
            <a:ext cx="2520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Отсроченное объяснение. </a:t>
            </a:r>
          </a:p>
          <a:p>
            <a:pPr algn="ctr"/>
            <a:r>
              <a:rPr lang="ru-RU" sz="2000" dirty="0" smtClean="0"/>
              <a:t>«Сейчас ты не будешь этого делать, а почему - я тебе объясню потом»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688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«Агрессивный ребенок, какой он? Как помочь агрессивному ребенку» </vt:lpstr>
      <vt:lpstr>Портрет агрессивного ребенка</vt:lpstr>
      <vt:lpstr>Понятие «агрессия»</vt:lpstr>
      <vt:lpstr>Слайд 4</vt:lpstr>
      <vt:lpstr>Возрастные особенности  агрессивного поведения дошкольников</vt:lpstr>
      <vt:lpstr>Социально-культурный аспект  детской агрессивности  </vt:lpstr>
      <vt:lpstr>Причины детской агрессии  </vt:lpstr>
      <vt:lpstr>Роль семьи в формировании модели агрессивного поведения детей является существенной </vt:lpstr>
      <vt:lpstr>Дети дерутся. Что делать?</vt:lpstr>
      <vt:lpstr>Конфликтная ситуация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«Агрессивный ребенок, какой он? Как помочь агрессивному ребенку» </dc:title>
  <cp:lastModifiedBy>user</cp:lastModifiedBy>
  <cp:revision>19</cp:revision>
  <dcterms:modified xsi:type="dcterms:W3CDTF">2019-12-01T06:42:59Z</dcterms:modified>
</cp:coreProperties>
</file>