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1154" y="647700"/>
            <a:ext cx="9576546" cy="3683000"/>
          </a:xfrm>
        </p:spPr>
        <p:txBody>
          <a:bodyPr/>
          <a:lstStyle/>
          <a:p>
            <a:pPr algn="ctr"/>
            <a:r>
              <a:rPr lang="ru-RU" dirty="0"/>
              <a:t>Аксиологический </a:t>
            </a:r>
            <a:r>
              <a:rPr lang="ru-RU"/>
              <a:t>подход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12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Педагогика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4412" y="1853248"/>
            <a:ext cx="10034588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800" dirty="0" smtClean="0"/>
              <a:t>Педагогика - Наука </a:t>
            </a:r>
            <a:r>
              <a:rPr lang="ru-RU" sz="2800" dirty="0"/>
              <a:t>о воспитании и </a:t>
            </a:r>
            <a:r>
              <a:rPr lang="ru-RU" sz="2800" dirty="0" smtClean="0"/>
              <a:t>образовании.</a:t>
            </a:r>
            <a:endParaRPr lang="ru-RU" sz="3200" b="1" dirty="0" smtClean="0"/>
          </a:p>
          <a:p>
            <a:r>
              <a:rPr lang="ru-RU" sz="2400" b="1" dirty="0" smtClean="0"/>
              <a:t>Образование</a:t>
            </a:r>
            <a:r>
              <a:rPr lang="ru-RU" sz="2400" dirty="0" smtClean="0"/>
              <a:t> </a:t>
            </a:r>
            <a:r>
              <a:rPr lang="ru-RU" sz="2400" dirty="0"/>
              <a:t>– процесс формирования образа бытия и в его рамках – образа человека на основе ценностного сознания, отношения, поведения личности; процесс усвоения нравственного знания, являющегося основанием действий и поступков человека.</a:t>
            </a:r>
          </a:p>
          <a:p>
            <a:pPr marL="0" indent="0">
              <a:buNone/>
            </a:pPr>
            <a:r>
              <a:rPr lang="ru-RU" sz="2400" dirty="0"/>
              <a:t>Педагогическая аксиология рассматривает понятие «Образование» в качестве центрального, т.к. оно влияет на все остальные базовые процессы, происходящие в культуре и обществе.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083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Воспитание</a:t>
            </a:r>
            <a:r>
              <a:rPr lang="ru-RU" b="1" i="1" dirty="0"/>
              <a:t> </a:t>
            </a:r>
            <a:r>
              <a:rPr lang="ru-RU" dirty="0"/>
              <a:t> – передача старшими поколениями и усвоение новыми поколениями способов творческой деятельности, социальных и духовных отношений; целенаправленный процесс формирования у личности социально значимых качеств.</a:t>
            </a:r>
          </a:p>
          <a:p>
            <a:pPr marL="0" indent="0">
              <a:buNone/>
            </a:pPr>
            <a:r>
              <a:rPr lang="ru-RU" dirty="0"/>
              <a:t>Воспитательное пространство представляет собой пространство культуры, основанной на традициях и новаторстве</a:t>
            </a:r>
            <a:r>
              <a:rPr lang="ru-RU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Традиции</a:t>
            </a:r>
            <a:r>
              <a:rPr lang="ru-RU" dirty="0"/>
              <a:t> – то база для творчества, накопленный поколениями ценностный опыт.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/>
              <a:t>Новаторство</a:t>
            </a:r>
            <a:r>
              <a:rPr lang="ru-RU" dirty="0" smtClean="0"/>
              <a:t> </a:t>
            </a:r>
            <a:r>
              <a:rPr lang="ru-RU" dirty="0"/>
              <a:t>– преобразование, выход на новый уровень.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Педагогика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07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Аксиологический подход </a:t>
            </a:r>
            <a:r>
              <a:rPr lang="ru-RU" dirty="0"/>
              <a:t>в педагогике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Ценностное сознание </a:t>
            </a:r>
            <a:r>
              <a:rPr lang="ru-RU" sz="2400" i="1" dirty="0"/>
              <a:t>– форма отражения объективной действительности, позволяющая субъекту определить пространство своей жизнедеятельности как нравственно-духовное; единство психических процессов,   активно участвующих в осмыслении человеком объективного мира и своего собственного бытия на основе отражения действительности как мира духовных </a:t>
            </a:r>
            <a:r>
              <a:rPr lang="ru-RU" sz="2400" i="1" dirty="0" smtClean="0"/>
              <a:t>ценностей.</a:t>
            </a:r>
            <a:endParaRPr lang="ru-RU" sz="2400" i="1" dirty="0"/>
          </a:p>
          <a:p>
            <a:r>
              <a:rPr lang="ru-RU" sz="2400" b="1" i="1" dirty="0"/>
              <a:t>Мировоззрение</a:t>
            </a:r>
            <a:r>
              <a:rPr lang="ru-RU" sz="2400" i="1" dirty="0"/>
              <a:t> – концептуально выраженная система взглядов человека на мир. На себя и на свое место в мире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06891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Аксиологический подход в педагогике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Ценностное отношение</a:t>
            </a:r>
            <a:r>
              <a:rPr lang="ru-RU" dirty="0"/>
              <a:t> – это субъективное отражение объективной действительности. Объектами ценностного отражения являются значимые для человека предметы и явления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К миру вещей, явлениям </a:t>
            </a:r>
            <a:r>
              <a:rPr lang="ru-RU" dirty="0" smtClean="0"/>
              <a:t>природы; К </a:t>
            </a:r>
            <a:r>
              <a:rPr lang="ru-RU" dirty="0"/>
              <a:t>людям, явлениям </a:t>
            </a:r>
            <a:r>
              <a:rPr lang="ru-RU" dirty="0" smtClean="0"/>
              <a:t>социума; </a:t>
            </a:r>
            <a:r>
              <a:rPr lang="ru-RU" dirty="0"/>
              <a:t>К самому себе. 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b="1" dirty="0"/>
              <a:t>Ценностная установка</a:t>
            </a:r>
            <a:r>
              <a:rPr lang="ru-RU" dirty="0"/>
              <a:t> – это осознание личностью своей внутренней позиции и наличие готовности к деятельности в соответствии с определенными ценностями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/>
              <a:t>Ценностная ориентация</a:t>
            </a:r>
            <a:r>
              <a:rPr lang="ru-RU" dirty="0"/>
              <a:t> – система устойчивых отношений личности к окружающему миру и к самому себе в форме фиксированных установок на те, или иные ценности материальной и духовной культуры общества.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90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Аксиологический подход в педагогике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Ценностное поведение</a:t>
            </a:r>
            <a:r>
              <a:rPr lang="ru-RU" dirty="0"/>
              <a:t> – целенаправленные действия </a:t>
            </a:r>
            <a:r>
              <a:rPr lang="ru-RU" dirty="0" smtClean="0"/>
              <a:t>человека, внутренними </a:t>
            </a:r>
            <a:r>
              <a:rPr lang="ru-RU" dirty="0"/>
              <a:t>регуляторами которых являются ценностное сознание, отношение, установки, ориентации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В ценностном поведении отражается осознание своего долга перед обществом, осознание себя как частицы окружающего мира, понимание своей уникальности и значимости для него. В поступке как акте поведения выражается отношение к окружающим людям, явлениям, самому себе, к миру в целом.</a:t>
            </a:r>
          </a:p>
          <a:p>
            <a:pPr marL="0" indent="0">
              <a:buNone/>
            </a:pPr>
            <a:r>
              <a:rPr lang="ru-RU" dirty="0"/>
              <a:t>Регуляторами ценностного поведения являются любовь, самоуважение, гордость, честь, мужество, совесть – общезначимые ценности, основанные на эмоциях. 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047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6611" y="147918"/>
            <a:ext cx="7113589" cy="1400530"/>
          </a:xfrm>
        </p:spPr>
        <p:txBody>
          <a:bodyPr/>
          <a:lstStyle/>
          <a:p>
            <a:pPr algn="ctr"/>
            <a:r>
              <a:rPr lang="ru-RU" dirty="0" smtClean="0"/>
              <a:t>Аксиология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5512" y="1155700"/>
            <a:ext cx="9412288" cy="50419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400" kern="0" dirty="0"/>
              <a:t>Аксиология - это философское учение о ценностях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kern="0" dirty="0"/>
              <a:t>отдельной личности, коллектива, общества, включая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kern="0" dirty="0"/>
              <a:t>материальные, духовные</a:t>
            </a:r>
            <a:r>
              <a:rPr lang="ru-RU" sz="2400" kern="0" dirty="0" smtClean="0"/>
              <a:t>, культурные, психологические и </a:t>
            </a:r>
            <a:r>
              <a:rPr lang="ru-RU" sz="2400" kern="0" dirty="0"/>
              <a:t>нравственные </a:t>
            </a:r>
            <a:r>
              <a:rPr lang="ru-RU" sz="2400" kern="0" dirty="0" smtClean="0"/>
              <a:t>ценности.</a:t>
            </a:r>
          </a:p>
          <a:p>
            <a:r>
              <a:rPr lang="ru-RU" sz="2400" b="1" dirty="0"/>
              <a:t>Предметом</a:t>
            </a:r>
            <a:r>
              <a:rPr lang="ru-RU" sz="2400" i="1" dirty="0"/>
              <a:t> </a:t>
            </a:r>
            <a:r>
              <a:rPr lang="ru-RU" sz="2400" dirty="0"/>
              <a:t>педагогической аксиологии является формирование ценностного  сознания, ценностного отношения, ценностного поведения личности.</a:t>
            </a:r>
          </a:p>
          <a:p>
            <a:r>
              <a:rPr lang="ru-RU" sz="2400" b="1" dirty="0"/>
              <a:t>Объектом</a:t>
            </a:r>
            <a:r>
              <a:rPr lang="ru-RU" sz="2400" dirty="0"/>
              <a:t> исследования научной педагогики является «педагогический факт явление», которые обусловливают развитие человека в обществе. </a:t>
            </a:r>
          </a:p>
          <a:p>
            <a:pPr marL="0" indent="0">
              <a:buNone/>
            </a:pPr>
            <a:r>
              <a:rPr lang="ru-RU" sz="2400" dirty="0"/>
              <a:t>При этом ребенок, человек не исключаются из внимания исследователя.</a:t>
            </a:r>
          </a:p>
          <a:p>
            <a:pPr marL="0" indent="0">
              <a:spcBef>
                <a:spcPts val="0"/>
              </a:spcBef>
              <a:buNone/>
            </a:pPr>
            <a:endParaRPr lang="ru-RU" kern="0" dirty="0"/>
          </a:p>
        </p:txBody>
      </p:sp>
    </p:spTree>
    <p:extLst>
      <p:ext uri="{BB962C8B-B14F-4D97-AF65-F5344CB8AC3E}">
        <p14:creationId xmlns:p14="http://schemas.microsoft.com/office/powerpoint/2010/main" val="95719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Идеи аксиологического </a:t>
            </a:r>
            <a:r>
              <a:rPr lang="ru-RU" dirty="0" smtClean="0"/>
              <a:t>подхода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384300"/>
            <a:ext cx="10058400" cy="508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Вне человека и без человека понятие ценности существовать не может, так как оно представляет собой особый человеческий тип значимости предметов и явлений. Ценности не первичны, они производны от соотношения мира и человека; ценности подтверждают значимость того, что создал человек в процессе истории. К ценностям относятся только положительно значимые события и явления, связанные с социальным прогрессом.</a:t>
            </a:r>
          </a:p>
          <a:p>
            <a:pPr marL="0" indent="0">
              <a:buNone/>
            </a:pPr>
            <a:r>
              <a:rPr lang="ru-RU" dirty="0"/>
              <a:t>Ценности сами по себе остаются постоянными на разных этапах развития человеческого общества. Такие ценности, как жизнь, здоровье, любовь, образование, труд, мир, красота, творчество и т.д., являются значимыми для человека во все времена.</a:t>
            </a:r>
            <a:br>
              <a:rPr lang="ru-RU" dirty="0"/>
            </a:br>
            <a:r>
              <a:rPr lang="ru-RU" dirty="0"/>
              <a:t>Гуманистические начала, утверждение </a:t>
            </a:r>
            <a:r>
              <a:rPr lang="ru-RU" dirty="0" err="1"/>
              <a:t>самоценности</a:t>
            </a:r>
            <a:r>
              <a:rPr lang="ru-RU" dirty="0"/>
              <a:t> человеческой личности, уважение к ее правам, достоинстве и свободе  нельзя привнести в общественную жизнь извне. Процесс социального развития – это процесс роста и вызревания этих начал в человеке.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68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376518"/>
            <a:ext cx="9501189" cy="1400530"/>
          </a:xfrm>
        </p:spPr>
        <p:txBody>
          <a:bodyPr/>
          <a:lstStyle/>
          <a:p>
            <a:pPr algn="ctr"/>
            <a:r>
              <a:rPr lang="ru-RU" dirty="0"/>
              <a:t>К числу аксиологических принципов относятся: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8359" y="1777048"/>
            <a:ext cx="9416441" cy="4852352"/>
          </a:xfrm>
        </p:spPr>
        <p:txBody>
          <a:bodyPr>
            <a:normAutofit fontScale="92500"/>
          </a:bodyPr>
          <a:lstStyle/>
          <a:p>
            <a:r>
              <a:rPr lang="ru-RU" sz="2400" dirty="0"/>
              <a:t>равноправие всех философских взглядов в рамках единой гуманистической системы ценностей (при сохранении разнообразия их культурных и этнических особенностей);</a:t>
            </a:r>
          </a:p>
          <a:p>
            <a:r>
              <a:rPr lang="ru-RU" sz="2400" dirty="0"/>
              <a:t>равнозначность традиций и творчества, признание необходимости изучения и использования учений прошлого и возможности открытия в настоящем и будущем;</a:t>
            </a:r>
          </a:p>
          <a:p>
            <a:r>
              <a:rPr lang="ru-RU" sz="2400" dirty="0"/>
              <a:t>равенство людей, прагматизм вместо споров об основаниях ценностей; диалог вместо безразличия или отрицания драг друга.</a:t>
            </a:r>
          </a:p>
          <a:p>
            <a:pPr marL="0" indent="0">
              <a:buNone/>
            </a:pPr>
            <a:r>
              <a:rPr lang="ru-RU" sz="2400" dirty="0"/>
              <a:t>Эти принципы позволяют включиться в диалог и совместно работать различным наукам и течениям, искать оптимальные решения.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88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767889" cy="1400530"/>
          </a:xfrm>
        </p:spPr>
        <p:txBody>
          <a:bodyPr/>
          <a:lstStyle/>
          <a:p>
            <a:pPr algn="ctr"/>
            <a:r>
              <a:rPr lang="ru-RU" sz="3600" dirty="0"/>
              <a:t>Принципы логико-структурного построения педагогической аксиологии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4912" y="1976718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Образование</a:t>
            </a:r>
            <a:r>
              <a:rPr lang="ru-RU" sz="2400" dirty="0" smtClean="0"/>
              <a:t> </a:t>
            </a:r>
            <a:r>
              <a:rPr lang="ru-RU" sz="2400" dirty="0"/>
              <a:t>– исторический процесс. Накопленные обществом социально значимые ценности передаются от одного поколения другому в процессе образования.</a:t>
            </a:r>
          </a:p>
          <a:p>
            <a:pPr marL="0" indent="0">
              <a:buNone/>
            </a:pPr>
            <a:r>
              <a:rPr lang="ru-RU" sz="2400" dirty="0"/>
              <a:t>Для отечественного образования советского периода значимыми являлись идеологические ценности, которые  утратили  в настоящее время  свою актуальность.</a:t>
            </a:r>
          </a:p>
          <a:p>
            <a:pPr marL="0" indent="0">
              <a:buNone/>
            </a:pPr>
            <a:r>
              <a:rPr lang="ru-RU" sz="2400" dirty="0"/>
              <a:t>Для современной школы характерны такие  ценности:  </a:t>
            </a:r>
            <a:r>
              <a:rPr lang="ru-RU" sz="2400" dirty="0" smtClean="0"/>
              <a:t> самовыражения  </a:t>
            </a:r>
            <a:r>
              <a:rPr lang="ru-RU" sz="2400" dirty="0"/>
              <a:t>и саморазвития личности;</a:t>
            </a:r>
          </a:p>
          <a:p>
            <a:pPr marL="0" indent="0">
              <a:buNone/>
            </a:pPr>
            <a:r>
              <a:rPr lang="ru-RU" sz="2400" dirty="0"/>
              <a:t>Формирование ее ценностных ориентаций, и творческого потенциала.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4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/>
              <a:t>Принцип взаимосвязи социокультурных  и образовательных </a:t>
            </a:r>
            <a:r>
              <a:rPr lang="ru-RU" sz="3600" dirty="0" smtClean="0"/>
              <a:t>ценностей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752600"/>
            <a:ext cx="9094788" cy="464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Любая образовательная система существует в определенном социокультурном пространстве и взаимодействует с ним.</a:t>
            </a:r>
          </a:p>
          <a:p>
            <a:pPr marL="0" indent="0">
              <a:buNone/>
            </a:pPr>
            <a:r>
              <a:rPr lang="ru-RU" sz="2400" dirty="0"/>
              <a:t>На передний план выступает идея развития ребенка через передачу ему общекультурных ценностей, пониманием им природы и человека как величайших ценностей, желание жить в гармонии с окружающим миром.</a:t>
            </a:r>
          </a:p>
          <a:p>
            <a:pPr marL="0" indent="0">
              <a:buNone/>
            </a:pPr>
            <a:r>
              <a:rPr lang="ru-RU" sz="2400" dirty="0"/>
              <a:t>Элементы культуры, накопленной человечеством, не могут быть переданы ребенку в готовом виде через выработанные нормы и правила. </a:t>
            </a:r>
          </a:p>
        </p:txBody>
      </p:sp>
    </p:spTree>
    <p:extLst>
      <p:ext uri="{BB962C8B-B14F-4D97-AF65-F5344CB8AC3E}">
        <p14:creationId xmlns:p14="http://schemas.microsoft.com/office/powerpoint/2010/main" val="62751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782" y="444500"/>
            <a:ext cx="9804400" cy="1421448"/>
          </a:xfrm>
        </p:spPr>
        <p:txBody>
          <a:bodyPr/>
          <a:lstStyle/>
          <a:p>
            <a:pPr algn="ctr"/>
            <a:r>
              <a:rPr lang="ru-RU" sz="3600" dirty="0"/>
              <a:t>Принцип взаимосвязи социокультурных  и образовательных ценностей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Особое внимание в образовательном процессе следует уделить знакомству детей с традициями национальной культуры (народным календарем, обычаями, обрядами), несущими смысл.</a:t>
            </a:r>
          </a:p>
          <a:p>
            <a:pPr marL="0" indent="0">
              <a:buNone/>
            </a:pPr>
            <a:r>
              <a:rPr lang="ru-RU" sz="2400" dirty="0"/>
              <a:t>Фольклор, народные праздники, игры, сказки отражают особенности восприятия природы, помогают детям понять механизмы передачи из поколения в поколение опыта бережного отношения к природе, и приобщить их ценностям прошлых поколений.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369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/>
              <a:t>Принцип соотнесения общественных и личностных </a:t>
            </a:r>
            <a:r>
              <a:rPr lang="ru-RU" sz="3600" dirty="0" smtClean="0"/>
              <a:t>ценностей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052918"/>
            <a:ext cx="9069388" cy="419548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/>
              <a:t>Норма является внешним регулятором поведения человека, чтобы должное стало предметом личных устремлений,  собственных убеждений человека оно  должно быть пережито человеком.</a:t>
            </a:r>
          </a:p>
          <a:p>
            <a:pPr marL="0" indent="0">
              <a:buNone/>
            </a:pPr>
            <a:r>
              <a:rPr lang="ru-RU" sz="2400" dirty="0"/>
              <a:t>Требование ответственного поступка означает, что каждое действие должно быть пропущено через нравственное сознание человека.</a:t>
            </a:r>
          </a:p>
          <a:p>
            <a:pPr marL="0" indent="0">
              <a:buNone/>
            </a:pPr>
            <a:r>
              <a:rPr lang="ru-RU" sz="2400" dirty="0"/>
              <a:t>Помните: «Мама спит, она устала, ну и я играть не стала» ?</a:t>
            </a:r>
          </a:p>
          <a:p>
            <a:pPr marL="0" indent="0">
              <a:buNone/>
            </a:pPr>
            <a:r>
              <a:rPr lang="ru-RU" sz="2400" dirty="0"/>
              <a:t>Это стихотворение о том, что девочка сознательно выбрала такое поведение, чтобы не мешать уставшей маме.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721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/>
              <a:t>Это поведение, ответственное по отношению к близким людям. Оно создает будущую основу для строительства отношений с множеством людей, начиная от самых родных до совсем незнакомых. </a:t>
            </a:r>
          </a:p>
          <a:p>
            <a:pPr marL="0" indent="0">
              <a:buNone/>
            </a:pPr>
            <a:r>
              <a:rPr lang="ru-RU" sz="2800" dirty="0"/>
              <a:t>Предназначение человека заключается в признании единственности и претворении ее в жизнь ответственным поступком.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/>
              <a:t>Принцип соотнесения общественных и личностных </a:t>
            </a:r>
            <a:r>
              <a:rPr lang="ru-RU" sz="3600" dirty="0" smtClean="0"/>
              <a:t>ценностей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098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55</TotalTime>
  <Words>861</Words>
  <Application>Microsoft Office PowerPoint</Application>
  <PresentationFormat>Широкоэкранный</PresentationFormat>
  <Paragraphs>60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Wingdings</vt:lpstr>
      <vt:lpstr>Wingdings 3</vt:lpstr>
      <vt:lpstr>Ион</vt:lpstr>
      <vt:lpstr>Аксиологический подход </vt:lpstr>
      <vt:lpstr>Аксиология</vt:lpstr>
      <vt:lpstr>Идеи аксиологического подхода</vt:lpstr>
      <vt:lpstr>К числу аксиологических принципов относятся:</vt:lpstr>
      <vt:lpstr>Принципы логико-структурного построения педагогической аксиологии</vt:lpstr>
      <vt:lpstr>Принцип взаимосвязи социокультурных  и образовательных ценностей </vt:lpstr>
      <vt:lpstr>Принцип взаимосвязи социокультурных  и образовательных ценностей</vt:lpstr>
      <vt:lpstr>Принцип соотнесения общественных и личностных ценностей </vt:lpstr>
      <vt:lpstr>Принцип соотнесения общественных и личностных ценностей </vt:lpstr>
      <vt:lpstr>Педагогика</vt:lpstr>
      <vt:lpstr>Педагогика</vt:lpstr>
      <vt:lpstr>Аксиологический подход в педагогике</vt:lpstr>
      <vt:lpstr>Аксиологический подход в педагогике</vt:lpstr>
      <vt:lpstr>Аксиологический подход в педагогике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Аксиологический подход в начальном образовании</dc:title>
  <dc:creator>Повелитель</dc:creator>
  <cp:lastModifiedBy>Оля</cp:lastModifiedBy>
  <cp:revision>9</cp:revision>
  <dcterms:created xsi:type="dcterms:W3CDTF">2019-11-16T17:03:31Z</dcterms:created>
  <dcterms:modified xsi:type="dcterms:W3CDTF">2019-11-16T18:09:37Z</dcterms:modified>
</cp:coreProperties>
</file>