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0" r:id="rId4"/>
    <p:sldId id="261" r:id="rId5"/>
    <p:sldId id="262" r:id="rId6"/>
    <p:sldId id="263" r:id="rId7"/>
    <p:sldId id="264" r:id="rId8"/>
    <p:sldId id="265" r:id="rId9"/>
    <p:sldId id="267" r:id="rId10"/>
    <p:sldId id="268" r:id="rId11"/>
    <p:sldId id="269" r:id="rId12"/>
    <p:sldId id="270" r:id="rId13"/>
    <p:sldId id="271" r:id="rId14"/>
    <p:sldId id="272" r:id="rId15"/>
    <p:sldId id="273" r:id="rId16"/>
    <p:sldId id="274" r:id="rId17"/>
    <p:sldId id="275" r:id="rId18"/>
    <p:sldId id="276"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26" autoAdjust="0"/>
    <p:restoredTop sz="97561" autoAdjust="0"/>
  </p:normalViewPr>
  <p:slideViewPr>
    <p:cSldViewPr>
      <p:cViewPr varScale="1">
        <p:scale>
          <a:sx n="73" d="100"/>
          <a:sy n="73" d="100"/>
        </p:scale>
        <p:origin x="-45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02.12.2018</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02.12.2018</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02.12.2018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02.12.2018</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02.12.2018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02.12.2018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02.12.2018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02.12.2018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02.12.2018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02.12.2018</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Содержимое 8" descr="images.png"/>
          <p:cNvPicPr>
            <a:picLocks noChangeAspect="1"/>
          </p:cNvPicPr>
          <p:nvPr/>
        </p:nvPicPr>
        <p:blipFill>
          <a:blip r:embed="rId2"/>
          <a:stretch>
            <a:fillRect/>
          </a:stretch>
        </p:blipFill>
        <p:spPr>
          <a:xfrm>
            <a:off x="2323258" y="357166"/>
            <a:ext cx="4249006" cy="2286016"/>
          </a:xfrm>
          <a:prstGeom prst="rect">
            <a:avLst/>
          </a:prstGeom>
        </p:spPr>
      </p:pic>
      <p:sp>
        <p:nvSpPr>
          <p:cNvPr id="5" name="Прямоугольник 4"/>
          <p:cNvSpPr/>
          <p:nvPr/>
        </p:nvSpPr>
        <p:spPr>
          <a:xfrm>
            <a:off x="3500430" y="2816910"/>
            <a:ext cx="2387183" cy="923330"/>
          </a:xfrm>
          <a:prstGeom prst="rect">
            <a:avLst/>
          </a:prstGeom>
        </p:spPr>
        <p:txBody>
          <a:bodyPr wrap="square">
            <a:spAutoFit/>
          </a:bodyPr>
          <a:lstStyle/>
          <a:p>
            <a:pPr lvl="0">
              <a:spcBef>
                <a:spcPct val="0"/>
              </a:spcBef>
            </a:pPr>
            <a:r>
              <a:rPr lang="ja-JP" altLang="en-US" sz="5400" cap="all" dirty="0" smtClean="0">
                <a:solidFill>
                  <a:srgbClr val="0070C0"/>
                </a:solidFill>
                <a:effectLst>
                  <a:reflection blurRad="12700" stA="48000" endA="300" endPos="55000" dir="5400000" sy="-90000" algn="bl" rotWithShape="0"/>
                </a:effectLst>
                <a:latin typeface="Franklin Gothic Medium"/>
                <a:cs typeface="+mj-cs"/>
              </a:rPr>
              <a:t>阿根廷</a:t>
            </a:r>
            <a:r>
              <a:rPr lang="ja-JP" altLang="en-US" sz="3600" cap="all" dirty="0" smtClean="0">
                <a:solidFill>
                  <a:srgbClr val="775F55"/>
                </a:solidFill>
                <a:effectLst>
                  <a:reflection blurRad="12700" stA="48000" endA="300" endPos="55000" dir="5400000" sy="-90000" algn="bl" rotWithShape="0"/>
                </a:effectLst>
                <a:latin typeface="Franklin Gothic Medium"/>
                <a:cs typeface="+mj-cs"/>
              </a:rPr>
              <a:t> </a:t>
            </a:r>
            <a:endParaRPr lang="ru-RU" sz="3600" cap="all" dirty="0">
              <a:solidFill>
                <a:srgbClr val="775F55"/>
              </a:solidFill>
              <a:effectLst>
                <a:reflection blurRad="12700" stA="48000" endA="300" endPos="55000" dir="5400000" sy="-90000" algn="bl" rotWithShape="0"/>
              </a:effectLst>
              <a:latin typeface="Franklin Gothic Medium"/>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zh-CN" altLang="en-US" sz="6000" b="1" dirty="0" smtClean="0">
                <a:solidFill>
                  <a:srgbClr val="0070C0"/>
                </a:solidFill>
              </a:rPr>
              <a:t>阿根廷行政区划</a:t>
            </a:r>
            <a:endParaRPr lang="ru-RU" sz="6000" b="1" dirty="0">
              <a:solidFill>
                <a:srgbClr val="0070C0"/>
              </a:solidFill>
            </a:endParaRPr>
          </a:p>
        </p:txBody>
      </p:sp>
      <p:sp>
        <p:nvSpPr>
          <p:cNvPr id="3" name="Содержимое 2"/>
          <p:cNvSpPr>
            <a:spLocks noGrp="1"/>
          </p:cNvSpPr>
          <p:nvPr>
            <p:ph idx="1"/>
          </p:nvPr>
        </p:nvSpPr>
        <p:spPr>
          <a:xfrm>
            <a:off x="214282" y="1500174"/>
            <a:ext cx="8686800" cy="4525963"/>
          </a:xfrm>
        </p:spPr>
        <p:txBody>
          <a:bodyPr>
            <a:normAutofit/>
          </a:bodyPr>
          <a:lstStyle/>
          <a:p>
            <a:pPr algn="just">
              <a:buNone/>
            </a:pPr>
            <a:r>
              <a:rPr lang="zh-CN" altLang="en-US" sz="1800" dirty="0" smtClean="0">
                <a:solidFill>
                  <a:schemeClr val="tx1"/>
                </a:solidFill>
                <a:latin typeface="Times New Roman" pitchFamily="18" charset="0"/>
                <a:cs typeface="Times New Roman" pitchFamily="18" charset="0"/>
              </a:rPr>
              <a:t>阿根廷分为</a:t>
            </a:r>
            <a:r>
              <a:rPr lang="en-US" altLang="zh-CN" sz="1800" dirty="0" smtClean="0">
                <a:solidFill>
                  <a:schemeClr val="tx1"/>
                </a:solidFill>
                <a:latin typeface="Times New Roman" pitchFamily="18" charset="0"/>
                <a:cs typeface="Times New Roman" pitchFamily="18" charset="0"/>
              </a:rPr>
              <a:t>23</a:t>
            </a:r>
            <a:r>
              <a:rPr lang="zh-CN" altLang="en-US" sz="1800" dirty="0" smtClean="0">
                <a:solidFill>
                  <a:schemeClr val="tx1"/>
                </a:solidFill>
                <a:latin typeface="Times New Roman" pitchFamily="18" charset="0"/>
                <a:cs typeface="Times New Roman" pitchFamily="18" charset="0"/>
              </a:rPr>
              <a:t>个省</a:t>
            </a:r>
            <a:endParaRPr lang="en-US" altLang="zh-CN" sz="1800" dirty="0" smtClean="0">
              <a:solidFill>
                <a:schemeClr val="tx1"/>
              </a:solidFill>
              <a:latin typeface="Times New Roman" pitchFamily="18" charset="0"/>
              <a:cs typeface="Times New Roman" pitchFamily="18" charset="0"/>
            </a:endParaRPr>
          </a:p>
          <a:p>
            <a:pPr algn="just">
              <a:buNone/>
            </a:pPr>
            <a:r>
              <a:rPr lang="zh-CN" altLang="en-US" sz="1800" dirty="0" smtClean="0">
                <a:solidFill>
                  <a:schemeClr val="tx1"/>
                </a:solidFill>
                <a:latin typeface="Times New Roman" pitchFamily="18" charset="0"/>
                <a:cs typeface="Times New Roman" pitchFamily="18" charset="0"/>
              </a:rPr>
              <a:t>阿根廷有一个大都市区 这是布宜诺斯艾利斯</a:t>
            </a:r>
            <a:endParaRPr lang="en-US" altLang="zh-CN" sz="1800" dirty="0" smtClean="0">
              <a:solidFill>
                <a:schemeClr val="tx1"/>
              </a:solidFill>
              <a:latin typeface="Times New Roman" pitchFamily="18" charset="0"/>
              <a:cs typeface="Times New Roman" pitchFamily="18" charset="0"/>
            </a:endParaRPr>
          </a:p>
          <a:p>
            <a:pPr>
              <a:buNone/>
            </a:pPr>
            <a:r>
              <a:rPr lang="smn-FI" sz="1800" dirty="0" smtClean="0">
                <a:solidFill>
                  <a:srgbClr val="0070C0"/>
                </a:solidFill>
                <a:latin typeface="Times New Roman" pitchFamily="18" charset="0"/>
                <a:cs typeface="Times New Roman" pitchFamily="18" charset="0"/>
              </a:rPr>
              <a:t>Āgēntíng fēn wéi 23 gè shěng</a:t>
            </a:r>
            <a:br>
              <a:rPr lang="smn-FI" sz="1800" dirty="0" smtClean="0">
                <a:solidFill>
                  <a:srgbClr val="0070C0"/>
                </a:solidFill>
                <a:latin typeface="Times New Roman" pitchFamily="18" charset="0"/>
                <a:cs typeface="Times New Roman" pitchFamily="18" charset="0"/>
              </a:rPr>
            </a:br>
            <a:r>
              <a:rPr lang="smn-FI" sz="1800" dirty="0" smtClean="0">
                <a:solidFill>
                  <a:srgbClr val="0070C0"/>
                </a:solidFill>
                <a:latin typeface="Times New Roman" pitchFamily="18" charset="0"/>
                <a:cs typeface="Times New Roman" pitchFamily="18" charset="0"/>
              </a:rPr>
              <a:t>āgēntíng yǒu yīgè dà dūshì qū zhè shì bù yí nuò sī ài lì sī</a:t>
            </a:r>
          </a:p>
          <a:p>
            <a:pPr>
              <a:buNone/>
            </a:pPr>
            <a:r>
              <a:rPr lang="en-US" altLang="zh-CN" sz="1800" dirty="0" smtClean="0">
                <a:solidFill>
                  <a:schemeClr val="tx1"/>
                </a:solidFill>
                <a:latin typeface="Times New Roman" pitchFamily="18" charset="0"/>
                <a:cs typeface="Times New Roman" pitchFamily="18" charset="0"/>
              </a:rPr>
              <a:t>1991</a:t>
            </a:r>
            <a:r>
              <a:rPr lang="zh-CN" altLang="en-US" sz="1800" dirty="0" smtClean="0">
                <a:solidFill>
                  <a:schemeClr val="tx1"/>
                </a:solidFill>
                <a:latin typeface="Times New Roman" pitchFamily="18" charset="0"/>
                <a:cs typeface="Times New Roman" pitchFamily="18" charset="0"/>
              </a:rPr>
              <a:t>年火地岛行政区改为省后，全国划分为</a:t>
            </a:r>
            <a:r>
              <a:rPr lang="en-US" altLang="zh-CN" sz="1800" dirty="0" smtClean="0">
                <a:solidFill>
                  <a:schemeClr val="tx1"/>
                </a:solidFill>
                <a:latin typeface="Times New Roman" pitchFamily="18" charset="0"/>
                <a:cs typeface="Times New Roman" pitchFamily="18" charset="0"/>
              </a:rPr>
              <a:t>23</a:t>
            </a:r>
            <a:r>
              <a:rPr lang="zh-CN" altLang="en-US" sz="1800" dirty="0" smtClean="0">
                <a:solidFill>
                  <a:schemeClr val="tx1"/>
                </a:solidFill>
                <a:latin typeface="Times New Roman" pitchFamily="18" charset="0"/>
                <a:cs typeface="Times New Roman" pitchFamily="18" charset="0"/>
              </a:rPr>
              <a:t>个省 和布宜诺斯艾利斯自治市。</a:t>
            </a:r>
            <a:endParaRPr lang="en-US" altLang="zh-CN" sz="1800" dirty="0" smtClean="0">
              <a:solidFill>
                <a:schemeClr val="tx1"/>
              </a:solidFill>
              <a:latin typeface="Times New Roman" pitchFamily="18" charset="0"/>
              <a:cs typeface="Times New Roman" pitchFamily="18" charset="0"/>
            </a:endParaRPr>
          </a:p>
          <a:p>
            <a:pPr>
              <a:buNone/>
            </a:pPr>
            <a:r>
              <a:rPr lang="zh-CN" altLang="en-US" sz="1800" dirty="0" smtClean="0">
                <a:solidFill>
                  <a:schemeClr val="tx1"/>
                </a:solidFill>
                <a:latin typeface="Times New Roman" pitchFamily="18" charset="0"/>
                <a:cs typeface="Times New Roman" pitchFamily="18" charset="0"/>
              </a:rPr>
              <a:t>除布宜诺斯艾利斯市</a:t>
            </a:r>
            <a:r>
              <a:rPr lang="en-US" altLang="zh-CN" sz="1800" dirty="0" smtClean="0">
                <a:solidFill>
                  <a:schemeClr val="tx1"/>
                </a:solidFill>
                <a:latin typeface="Times New Roman" pitchFamily="18" charset="0"/>
                <a:cs typeface="Times New Roman" pitchFamily="18" charset="0"/>
              </a:rPr>
              <a:t> </a:t>
            </a:r>
            <a:r>
              <a:rPr lang="zh-CN" altLang="en-US" sz="1800" dirty="0" smtClean="0">
                <a:solidFill>
                  <a:schemeClr val="tx1"/>
                </a:solidFill>
                <a:latin typeface="Times New Roman" pitchFamily="18" charset="0"/>
                <a:cs typeface="Times New Roman" pitchFamily="18" charset="0"/>
              </a:rPr>
              <a:t>和布宜诺斯艾利斯省外，各省再分为若干县，计有</a:t>
            </a:r>
            <a:r>
              <a:rPr lang="en-US" altLang="zh-CN" sz="1800" dirty="0" smtClean="0">
                <a:solidFill>
                  <a:schemeClr val="tx1"/>
                </a:solidFill>
                <a:latin typeface="Times New Roman" pitchFamily="18" charset="0"/>
                <a:cs typeface="Times New Roman" pitchFamily="18" charset="0"/>
              </a:rPr>
              <a:t>378</a:t>
            </a:r>
            <a:r>
              <a:rPr lang="zh-CN" altLang="en-US" sz="1800" dirty="0" smtClean="0">
                <a:solidFill>
                  <a:schemeClr val="tx1"/>
                </a:solidFill>
                <a:latin typeface="Times New Roman" pitchFamily="18" charset="0"/>
                <a:cs typeface="Times New Roman" pitchFamily="18" charset="0"/>
              </a:rPr>
              <a:t>县。</a:t>
            </a:r>
            <a:endParaRPr lang="en-US" altLang="zh-CN" sz="1800" dirty="0" smtClean="0">
              <a:solidFill>
                <a:schemeClr val="tx1"/>
              </a:solidFill>
              <a:latin typeface="Times New Roman" pitchFamily="18" charset="0"/>
              <a:cs typeface="Times New Roman" pitchFamily="18" charset="0"/>
            </a:endParaRPr>
          </a:p>
          <a:p>
            <a:pPr>
              <a:buNone/>
            </a:pPr>
            <a:r>
              <a:rPr lang="smn-FI" sz="1800" dirty="0" smtClean="0">
                <a:solidFill>
                  <a:srgbClr val="0070C0"/>
                </a:solidFill>
                <a:latin typeface="Times New Roman" pitchFamily="18" charset="0"/>
                <a:cs typeface="Times New Roman" pitchFamily="18" charset="0"/>
              </a:rPr>
              <a:t>1991 Nián huǒ dì dǎo xíngzhèngqū gǎi wèi shěng hòu, quánguó huàfēn wéi 23 gèshěng hébù yí nuò sī ài lì sī zìzhì shì. Chú bù yí nuò sī ài lì sī shì hébù yí nuò sī ài lì sī shěng wài, gè shěng </a:t>
            </a:r>
            <a:endParaRPr lang="ru-RU" sz="1800" dirty="0" smtClean="0">
              <a:solidFill>
                <a:srgbClr val="0070C0"/>
              </a:solidFill>
              <a:latin typeface="Times New Roman" pitchFamily="18" charset="0"/>
              <a:cs typeface="Times New Roman" pitchFamily="18" charset="0"/>
            </a:endParaRPr>
          </a:p>
        </p:txBody>
      </p:sp>
      <p:pic>
        <p:nvPicPr>
          <p:cNvPr id="4" name="Содержимое 3" descr="depositphotos_118821756-stock-photo-regions-of-argentina-on-map.jpg"/>
          <p:cNvPicPr>
            <a:picLocks noChangeAspect="1"/>
          </p:cNvPicPr>
          <p:nvPr/>
        </p:nvPicPr>
        <p:blipFill>
          <a:blip r:embed="rId2" cstate="print"/>
          <a:stretch>
            <a:fillRect/>
          </a:stretch>
        </p:blipFill>
        <p:spPr>
          <a:xfrm>
            <a:off x="7286644" y="142852"/>
            <a:ext cx="1857356" cy="2029995"/>
          </a:xfrm>
          <a:prstGeom prst="rect">
            <a:avLst/>
          </a:prstGeom>
        </p:spPr>
      </p:pic>
      <p:pic>
        <p:nvPicPr>
          <p:cNvPr id="5" name="Содержимое 5" descr="mapimage.jpg"/>
          <p:cNvPicPr>
            <a:picLocks noChangeAspect="1"/>
          </p:cNvPicPr>
          <p:nvPr/>
        </p:nvPicPr>
        <p:blipFill>
          <a:blip r:embed="rId3"/>
          <a:stretch>
            <a:fillRect/>
          </a:stretch>
        </p:blipFill>
        <p:spPr>
          <a:xfrm>
            <a:off x="2786050" y="4000504"/>
            <a:ext cx="3656679" cy="235745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ja-JP" altLang="en-US" dirty="0" smtClean="0">
                <a:solidFill>
                  <a:srgbClr val="0070C0"/>
                </a:solidFill>
              </a:rPr>
              <a:t>民族 阿根廷</a:t>
            </a:r>
            <a:endParaRPr lang="ru-RU" dirty="0">
              <a:solidFill>
                <a:srgbClr val="0070C0"/>
              </a:solidFill>
            </a:endParaRPr>
          </a:p>
        </p:txBody>
      </p:sp>
      <p:sp>
        <p:nvSpPr>
          <p:cNvPr id="7" name="Содержимое 6"/>
          <p:cNvSpPr>
            <a:spLocks noGrp="1"/>
          </p:cNvSpPr>
          <p:nvPr>
            <p:ph idx="1"/>
          </p:nvPr>
        </p:nvSpPr>
        <p:spPr/>
        <p:txBody>
          <a:bodyPr>
            <a:normAutofit/>
          </a:bodyPr>
          <a:lstStyle/>
          <a:p>
            <a:pPr algn="just">
              <a:buNone/>
            </a:pPr>
            <a:r>
              <a:rPr lang="zh-CN" altLang="en-US" dirty="0" smtClean="0"/>
              <a:t>阿根廷人口为</a:t>
            </a:r>
            <a:r>
              <a:rPr lang="en-US" altLang="zh-CN" dirty="0" smtClean="0"/>
              <a:t>3620</a:t>
            </a:r>
            <a:r>
              <a:rPr lang="zh-CN" altLang="en-US" dirty="0" smtClean="0"/>
              <a:t>万，白人占</a:t>
            </a:r>
            <a:r>
              <a:rPr lang="en-US" altLang="zh-CN" dirty="0" smtClean="0"/>
              <a:t>95%</a:t>
            </a:r>
            <a:r>
              <a:rPr lang="zh-CN" altLang="en-US" dirty="0" smtClean="0"/>
              <a:t>，多属意大利和西班牙后裔。印第安人口</a:t>
            </a:r>
            <a:r>
              <a:rPr lang="en-US" altLang="zh-CN" dirty="0" smtClean="0"/>
              <a:t>60.03</a:t>
            </a:r>
            <a:r>
              <a:rPr lang="zh-CN" altLang="en-US" dirty="0" smtClean="0"/>
              <a:t>万 ，其中人口最多的少数民族为马普切人（</a:t>
            </a:r>
            <a:r>
              <a:rPr lang="en-US" altLang="zh-CN" dirty="0" err="1" smtClean="0"/>
              <a:t>Mapuche</a:t>
            </a:r>
            <a:r>
              <a:rPr lang="zh-CN" altLang="en-US" dirty="0" smtClean="0"/>
              <a:t>。</a:t>
            </a:r>
            <a:r>
              <a:rPr lang="zh-CN" altLang="en-US" dirty="0" smtClean="0"/>
              <a:t>最具阿根廷特色的当属由欧洲人和南美印第安人结合而成的高乔人</a:t>
            </a:r>
            <a:r>
              <a:rPr lang="en-US" altLang="zh-CN" dirty="0" smtClean="0"/>
              <a:t>.</a:t>
            </a:r>
          </a:p>
        </p:txBody>
      </p:sp>
      <p:pic>
        <p:nvPicPr>
          <p:cNvPr id="1026" name="Picture 2" descr="C:\Documents and Settings\Admin\Рабочий стол\images.jpg"/>
          <p:cNvPicPr>
            <a:picLocks noChangeAspect="1" noChangeArrowheads="1"/>
          </p:cNvPicPr>
          <p:nvPr/>
        </p:nvPicPr>
        <p:blipFill>
          <a:blip r:embed="rId2"/>
          <a:srcRect/>
          <a:stretch>
            <a:fillRect/>
          </a:stretch>
        </p:blipFill>
        <p:spPr bwMode="auto">
          <a:xfrm>
            <a:off x="2177448" y="4078341"/>
            <a:ext cx="1965924" cy="2479213"/>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r>
              <a:rPr lang="zh-CN" altLang="en-US" dirty="0" smtClean="0"/>
              <a:t>   阿</a:t>
            </a:r>
            <a:r>
              <a:rPr lang="zh-CN" altLang="en-US" dirty="0" smtClean="0"/>
              <a:t>根廷官方语言为西班牙语，其他语言包括英语，意大利语，德语，法语。阿北部也有少数地区使用瓜拉尼语，南部少数地区使用马布切语。阿根廷</a:t>
            </a:r>
            <a:r>
              <a:rPr lang="en-US" altLang="zh-CN" dirty="0" smtClean="0"/>
              <a:t>91.6%</a:t>
            </a:r>
            <a:r>
              <a:rPr lang="zh-CN" altLang="en-US" dirty="0" smtClean="0"/>
              <a:t>的居民信奉天主教，</a:t>
            </a:r>
            <a:r>
              <a:rPr lang="en-US" altLang="zh-CN" dirty="0" smtClean="0"/>
              <a:t>2.5%</a:t>
            </a:r>
            <a:r>
              <a:rPr lang="zh-CN" altLang="en-US" dirty="0" smtClean="0"/>
              <a:t>信奉新教，</a:t>
            </a:r>
            <a:r>
              <a:rPr lang="en-US" altLang="zh-CN" dirty="0" smtClean="0"/>
              <a:t>2.4%</a:t>
            </a:r>
            <a:r>
              <a:rPr lang="zh-CN" altLang="en-US" dirty="0" smtClean="0"/>
              <a:t>信奉犹太教，其他</a:t>
            </a:r>
            <a:r>
              <a:rPr lang="en-US" altLang="zh-CN" dirty="0" smtClean="0"/>
              <a:t>3.5%</a:t>
            </a:r>
            <a:r>
              <a:rPr lang="zh-CN" altLang="en-US" dirty="0" smtClean="0"/>
              <a:t>。</a:t>
            </a:r>
            <a:endParaRPr lang="ru-RU" dirty="0" smtClean="0"/>
          </a:p>
          <a:p>
            <a:endParaRPr lang="ru-RU" dirty="0"/>
          </a:p>
        </p:txBody>
      </p:sp>
      <p:pic>
        <p:nvPicPr>
          <p:cNvPr id="2051" name="Picture 3" descr="C:\Documents and Settings\Admin\Рабочий стол\jazyk-v-argentine1.jpg"/>
          <p:cNvPicPr>
            <a:picLocks noChangeAspect="1" noChangeArrowheads="1"/>
          </p:cNvPicPr>
          <p:nvPr/>
        </p:nvPicPr>
        <p:blipFill>
          <a:blip r:embed="rId2"/>
          <a:srcRect/>
          <a:stretch>
            <a:fillRect/>
          </a:stretch>
        </p:blipFill>
        <p:spPr bwMode="auto">
          <a:xfrm>
            <a:off x="2500298" y="4071942"/>
            <a:ext cx="3557813" cy="228601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ja-JP" altLang="en-US" dirty="0" smtClean="0">
                <a:solidFill>
                  <a:srgbClr val="0070C0"/>
                </a:solidFill>
              </a:rPr>
              <a:t>政体</a:t>
            </a:r>
            <a:r>
              <a:rPr lang="ja-JP" altLang="en-US" dirty="0" smtClean="0"/>
              <a:t/>
            </a:r>
            <a:br>
              <a:rPr lang="ja-JP" altLang="en-US" dirty="0" smtClean="0"/>
            </a:br>
            <a:endParaRPr lang="ru-RU" dirty="0"/>
          </a:p>
        </p:txBody>
      </p:sp>
      <p:sp>
        <p:nvSpPr>
          <p:cNvPr id="3" name="Содержимое 2"/>
          <p:cNvSpPr>
            <a:spLocks noGrp="1"/>
          </p:cNvSpPr>
          <p:nvPr>
            <p:ph idx="1"/>
          </p:nvPr>
        </p:nvSpPr>
        <p:spPr/>
        <p:txBody>
          <a:bodyPr/>
          <a:lstStyle/>
          <a:p>
            <a:pPr>
              <a:buNone/>
            </a:pPr>
            <a:r>
              <a:rPr lang="zh-CN" altLang="en-US" dirty="0" smtClean="0"/>
              <a:t>阿根廷为联邦制的共和国，实行总统制代议制民主，立法权、司法权、行政权三权分立。</a:t>
            </a:r>
          </a:p>
          <a:p>
            <a:pPr>
              <a:buNone/>
            </a:pPr>
            <a:r>
              <a:rPr lang="zh-CN" altLang="en-US" dirty="0" smtClean="0"/>
              <a:t>总统、副总统由普选产生，总统是国家元首、政府首脑和武装部队总司令，执掌国家最高行政权，任期</a:t>
            </a:r>
            <a:r>
              <a:rPr lang="en-US" altLang="zh-CN" dirty="0" smtClean="0"/>
              <a:t>4</a:t>
            </a:r>
            <a:r>
              <a:rPr lang="zh-CN" altLang="en-US" dirty="0" smtClean="0"/>
              <a:t>年，可连选连任</a:t>
            </a:r>
            <a:r>
              <a:rPr lang="en-US" altLang="zh-CN" dirty="0" smtClean="0"/>
              <a:t>1</a:t>
            </a:r>
            <a:r>
              <a:rPr lang="zh-CN" altLang="en-US" dirty="0" smtClean="0"/>
              <a:t>次。</a:t>
            </a:r>
          </a:p>
          <a:p>
            <a:pPr>
              <a:buNone/>
            </a:pPr>
            <a:r>
              <a:rPr lang="zh-CN" altLang="en-US" dirty="0" smtClean="0"/>
              <a:t>国家最高权力机构，由参、众两院组成，拥有联邦立法权。</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ja-JP" altLang="en-US" dirty="0" smtClean="0">
                <a:solidFill>
                  <a:srgbClr val="0070C0"/>
                </a:solidFill>
              </a:rPr>
              <a:t>国旗</a:t>
            </a:r>
            <a:endParaRPr lang="ru-RU" dirty="0">
              <a:solidFill>
                <a:srgbClr val="0070C0"/>
              </a:solidFill>
            </a:endParaRPr>
          </a:p>
        </p:txBody>
      </p:sp>
      <p:sp>
        <p:nvSpPr>
          <p:cNvPr id="3" name="Содержимое 2"/>
          <p:cNvSpPr>
            <a:spLocks noGrp="1"/>
          </p:cNvSpPr>
          <p:nvPr>
            <p:ph idx="1"/>
          </p:nvPr>
        </p:nvSpPr>
        <p:spPr/>
        <p:txBody>
          <a:bodyPr>
            <a:normAutofit/>
          </a:bodyPr>
          <a:lstStyle/>
          <a:p>
            <a:pPr>
              <a:buNone/>
            </a:pPr>
            <a:r>
              <a:rPr lang="zh-CN" altLang="en-US" sz="2400" dirty="0" smtClean="0"/>
              <a:t>阿根廷国旗由</a:t>
            </a:r>
            <a:r>
              <a:rPr lang="en-US" altLang="zh-CN" sz="2400" dirty="0" smtClean="0"/>
              <a:t>3</a:t>
            </a:r>
            <a:r>
              <a:rPr lang="zh-CN" altLang="en-US" sz="2400" dirty="0" smtClean="0"/>
              <a:t>个相等的长方形组成，上下均为天蓝色，中间为白色。蓝、白两色源自当年布宜诺斯艾利斯人民在抗英斗争中佩戴的丝带，蓝色象征正义，白色象征信念、纯洁、正直和高尚。在白色部分的正中央为光芒四射的黄太阳，代表了驱逐西班牙殖民者的“五月革命”的胜利；象征自由和黎明。</a:t>
            </a:r>
            <a:endParaRPr lang="ru-RU" sz="2400" dirty="0"/>
          </a:p>
        </p:txBody>
      </p:sp>
      <p:pic>
        <p:nvPicPr>
          <p:cNvPr id="3076" name="Picture 4" descr="C:\Documents and Settings\Admin\Рабочий стол\flag-argentiny_b.jpg"/>
          <p:cNvPicPr>
            <a:picLocks noChangeAspect="1" noChangeArrowheads="1"/>
          </p:cNvPicPr>
          <p:nvPr/>
        </p:nvPicPr>
        <p:blipFill>
          <a:blip r:embed="rId2" cstate="print"/>
          <a:srcRect/>
          <a:stretch>
            <a:fillRect/>
          </a:stretch>
        </p:blipFill>
        <p:spPr bwMode="auto">
          <a:xfrm>
            <a:off x="3143240" y="3643314"/>
            <a:ext cx="2857520" cy="285752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ja-JP" altLang="en-US" b="1" dirty="0" smtClean="0">
                <a:solidFill>
                  <a:srgbClr val="0070C0"/>
                </a:solidFill>
              </a:rPr>
              <a:t>国徽</a:t>
            </a:r>
            <a:endParaRPr lang="ru-RU" dirty="0">
              <a:solidFill>
                <a:srgbClr val="0070C0"/>
              </a:solidFill>
            </a:endParaRPr>
          </a:p>
        </p:txBody>
      </p:sp>
      <p:sp>
        <p:nvSpPr>
          <p:cNvPr id="3" name="Содержимое 2"/>
          <p:cNvSpPr>
            <a:spLocks noGrp="1"/>
          </p:cNvSpPr>
          <p:nvPr>
            <p:ph idx="1"/>
          </p:nvPr>
        </p:nvSpPr>
        <p:spPr/>
        <p:txBody>
          <a:bodyPr>
            <a:normAutofit/>
          </a:bodyPr>
          <a:lstStyle/>
          <a:p>
            <a:r>
              <a:rPr lang="zh-CN" altLang="en-US" sz="2400" dirty="0" smtClean="0">
                <a:latin typeface="Times New Roman" pitchFamily="18" charset="0"/>
                <a:cs typeface="Times New Roman" pitchFamily="18" charset="0"/>
              </a:rPr>
              <a:t>为竖椭圆形，上半部为天蓝色，代表正义；下半部为白色，代表纯洁和信念。国徽底部两只右手紧握，象征着拉普拉塔联合省人民的团结。图案中央，两手紧握的一支短矛挑起一顶象征自由的红色弗里吉亚帽，意味着为自由而战。图案顶部喷薄欲出的太阳向世人宣告，一个新的民族国家伴随着真理、尊严和繁荣诞生了。国徽四周有绿色桂树叶环绕，象征光荣和胜利。天蓝色与银白色彩带结象征着阿根廷民族。</a:t>
            </a:r>
            <a:endParaRPr lang="ru-RU" sz="2400" dirty="0">
              <a:latin typeface="Times New Roman" pitchFamily="18" charset="0"/>
              <a:cs typeface="Times New Roman" pitchFamily="18" charset="0"/>
            </a:endParaRPr>
          </a:p>
        </p:txBody>
      </p:sp>
      <p:pic>
        <p:nvPicPr>
          <p:cNvPr id="6" name="Picture 2" descr="C:\Documents and Settings\Admin\Рабочий стол\images (1).jpg"/>
          <p:cNvPicPr>
            <a:picLocks noChangeAspect="1" noChangeArrowheads="1"/>
          </p:cNvPicPr>
          <p:nvPr/>
        </p:nvPicPr>
        <p:blipFill>
          <a:blip r:embed="rId2"/>
          <a:srcRect/>
          <a:stretch>
            <a:fillRect/>
          </a:stretch>
        </p:blipFill>
        <p:spPr bwMode="auto">
          <a:xfrm>
            <a:off x="3143240" y="4349289"/>
            <a:ext cx="2928958" cy="227425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ja-JP" altLang="en-US" dirty="0" smtClean="0">
                <a:solidFill>
                  <a:srgbClr val="0070C0"/>
                </a:solidFill>
                <a:latin typeface="Times New Roman" pitchFamily="18" charset="0"/>
                <a:cs typeface="Times New Roman" pitchFamily="18" charset="0"/>
              </a:rPr>
              <a:t>阿根廷首都</a:t>
            </a:r>
            <a:endParaRPr lang="ru-RU" dirty="0">
              <a:solidFill>
                <a:srgbClr val="0070C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lnSpcReduction="10000"/>
          </a:bodyPr>
          <a:lstStyle/>
          <a:p>
            <a:pPr>
              <a:buNone/>
            </a:pPr>
            <a:r>
              <a:rPr lang="zh-CN" altLang="en-US" dirty="0" smtClean="0"/>
              <a:t>布宜诺斯艾利斯不仅是阿根廷的政治中心，也是经济、科技、文化和交通中心。全市拥有</a:t>
            </a:r>
            <a:r>
              <a:rPr lang="en-US" altLang="zh-CN" dirty="0" smtClean="0"/>
              <a:t>8</a:t>
            </a:r>
            <a:r>
              <a:rPr lang="zh-CN" altLang="en-US" dirty="0" smtClean="0"/>
              <a:t>万多家工业企业，工业总产值占阿根廷的三分之二，在国民经济中占有举足轻重的地位。享有“南美洲巴黎”的盛名。</a:t>
            </a:r>
          </a:p>
          <a:p>
            <a:pPr>
              <a:buNone/>
            </a:pPr>
            <a:r>
              <a:rPr lang="zh-CN" altLang="en-US" dirty="0" smtClean="0"/>
              <a:t>布宜诺斯艾利斯刚独立时只是小城市，但自从欧洲化、现代化的政策实施后，吸引了许多意大利、西班牙的移民，成为南美最具有欧洲化的城市。</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ja-JP" altLang="en-US" sz="7200" b="1" dirty="0" smtClean="0">
                <a:solidFill>
                  <a:srgbClr val="0070C0"/>
                </a:solidFill>
              </a:rPr>
              <a:t>位置</a:t>
            </a:r>
            <a:endParaRPr lang="ru-RU" sz="7200" b="1" dirty="0">
              <a:solidFill>
                <a:srgbClr val="0070C0"/>
              </a:solidFill>
            </a:endParaRPr>
          </a:p>
        </p:txBody>
      </p:sp>
      <p:pic>
        <p:nvPicPr>
          <p:cNvPr id="4" name="Содержимое 3" descr="savanna-style-location-map-of-argentina-highlighted-continent.jpg"/>
          <p:cNvPicPr>
            <a:picLocks noGrp="1" noChangeAspect="1"/>
          </p:cNvPicPr>
          <p:nvPr>
            <p:ph idx="1"/>
          </p:nvPr>
        </p:nvPicPr>
        <p:blipFill>
          <a:blip r:embed="rId2"/>
          <a:stretch>
            <a:fillRect/>
          </a:stretch>
        </p:blipFill>
        <p:spPr>
          <a:xfrm>
            <a:off x="4857752" y="3857628"/>
            <a:ext cx="3805246" cy="2238380"/>
          </a:xfrm>
        </p:spPr>
      </p:pic>
      <p:sp>
        <p:nvSpPr>
          <p:cNvPr id="6" name="Прямоугольник 5"/>
          <p:cNvSpPr/>
          <p:nvPr/>
        </p:nvSpPr>
        <p:spPr>
          <a:xfrm>
            <a:off x="285720" y="1643050"/>
            <a:ext cx="7215238" cy="1754326"/>
          </a:xfrm>
          <a:prstGeom prst="rect">
            <a:avLst/>
          </a:prstGeom>
        </p:spPr>
        <p:txBody>
          <a:bodyPr wrap="square">
            <a:spAutoFit/>
          </a:bodyPr>
          <a:lstStyle/>
          <a:p>
            <a:pPr>
              <a:buNone/>
            </a:pPr>
            <a:r>
              <a:rPr lang="ja-JP" altLang="en-US" sz="3600" dirty="0" smtClean="0">
                <a:latin typeface="Times New Roman" pitchFamily="18" charset="0"/>
                <a:cs typeface="Times New Roman" pitchFamily="18" charset="0"/>
              </a:rPr>
              <a:t>阿根廷  位于 南美洲 的 东南部 </a:t>
            </a:r>
            <a:r>
              <a:rPr lang="en-US" altLang="ja-JP" sz="3600" dirty="0" smtClean="0">
                <a:latin typeface="Times New Roman" pitchFamily="18" charset="0"/>
                <a:cs typeface="Times New Roman" pitchFamily="18" charset="0"/>
              </a:rPr>
              <a:t>.</a:t>
            </a:r>
          </a:p>
          <a:p>
            <a:pPr>
              <a:buNone/>
            </a:pPr>
            <a:r>
              <a:rPr lang="ja-JP" altLang="en-US" sz="3600" dirty="0" smtClean="0">
                <a:latin typeface="Times New Roman" pitchFamily="18" charset="0"/>
                <a:cs typeface="Times New Roman" pitchFamily="18" charset="0"/>
              </a:rPr>
              <a:t>阿根廷的 </a:t>
            </a:r>
            <a:r>
              <a:rPr lang="zh-CN" altLang="en-US" sz="3600" dirty="0" smtClean="0">
                <a:latin typeface="Times New Roman" pitchFamily="18" charset="0"/>
                <a:cs typeface="Times New Roman" pitchFamily="18" charset="0"/>
              </a:rPr>
              <a:t>陆地面积约有 </a:t>
            </a:r>
            <a:r>
              <a:rPr lang="en-US" altLang="zh-CN" sz="3600" dirty="0" smtClean="0">
                <a:latin typeface="Times New Roman" pitchFamily="18" charset="0"/>
                <a:cs typeface="Times New Roman" pitchFamily="18" charset="0"/>
              </a:rPr>
              <a:t>270 </a:t>
            </a:r>
            <a:r>
              <a:rPr lang="ja-JP" altLang="en-US" sz="3600" dirty="0" smtClean="0">
                <a:latin typeface="Times New Roman" pitchFamily="18" charset="0"/>
                <a:cs typeface="Times New Roman" pitchFamily="18" charset="0"/>
              </a:rPr>
              <a:t>万平方公里</a:t>
            </a:r>
            <a:r>
              <a:rPr lang="ja-JP" altLang="en-US" sz="3600" dirty="0" smtClean="0"/>
              <a:t>、</a:t>
            </a:r>
            <a:r>
              <a:rPr lang="ja-JP" altLang="en-US" sz="3600" dirty="0" smtClean="0">
                <a:latin typeface="Times New Roman" pitchFamily="18" charset="0"/>
                <a:cs typeface="Times New Roman" pitchFamily="18" charset="0"/>
              </a:rPr>
              <a:t> </a:t>
            </a:r>
            <a:r>
              <a:rPr lang="zh-CN" altLang="en-US" sz="3600" dirty="0" smtClean="0">
                <a:latin typeface="Times New Roman" pitchFamily="18" charset="0"/>
                <a:cs typeface="Times New Roman" pitchFamily="18" charset="0"/>
              </a:rPr>
              <a:t>占全球陆地总面积的 </a:t>
            </a:r>
            <a:r>
              <a:rPr lang="en-US" altLang="zh-CN" sz="3600" dirty="0" smtClean="0">
                <a:latin typeface="Times New Roman" pitchFamily="18" charset="0"/>
                <a:cs typeface="Times New Roman" pitchFamily="18" charset="0"/>
              </a:rPr>
              <a:t>1,8 % </a:t>
            </a:r>
            <a:endParaRPr lang="en-US" altLang="ja-JP" sz="3600" dirty="0" smtClean="0">
              <a:latin typeface="Times New Roman" pitchFamily="18" charset="0"/>
              <a:cs typeface="Times New Roman" pitchFamily="18" charset="0"/>
            </a:endParaRPr>
          </a:p>
        </p:txBody>
      </p:sp>
      <p:sp>
        <p:nvSpPr>
          <p:cNvPr id="2051" name="Rectangle 3"/>
          <p:cNvSpPr>
            <a:spLocks noChangeArrowheads="1"/>
          </p:cNvSpPr>
          <p:nvPr/>
        </p:nvSpPr>
        <p:spPr bwMode="auto">
          <a:xfrm>
            <a:off x="214282" y="4071942"/>
            <a:ext cx="4357718" cy="2585323"/>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err="1" smtClean="0">
                <a:ln>
                  <a:noFill/>
                </a:ln>
                <a:solidFill>
                  <a:schemeClr val="accent1">
                    <a:lumMod val="50000"/>
                  </a:schemeClr>
                </a:solidFill>
                <a:effectLst/>
                <a:latin typeface="inherit"/>
              </a:rPr>
              <a:t>Āgēntíng</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wèiyú</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nán</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měizhōu</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de</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dōngnán</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bù</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Āgēntíng</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de</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lùdì</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miànjī</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yuē</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yǒu</a:t>
            </a:r>
            <a:r>
              <a:rPr kumimoji="0" lang="ru-RU" sz="2800" b="0" i="0" u="none" strike="noStrike" cap="none" normalizeH="0" baseline="0" dirty="0" smtClean="0">
                <a:ln>
                  <a:noFill/>
                </a:ln>
                <a:solidFill>
                  <a:schemeClr val="accent1">
                    <a:lumMod val="50000"/>
                  </a:schemeClr>
                </a:solidFill>
                <a:effectLst/>
                <a:latin typeface="inherit"/>
              </a:rPr>
              <a:t> 270 </a:t>
            </a:r>
            <a:r>
              <a:rPr kumimoji="0" lang="ru-RU" sz="2800" b="0" i="0" u="none" strike="noStrike" cap="none" normalizeH="0" baseline="0" dirty="0" err="1" smtClean="0">
                <a:ln>
                  <a:noFill/>
                </a:ln>
                <a:solidFill>
                  <a:schemeClr val="accent1">
                    <a:lumMod val="50000"/>
                  </a:schemeClr>
                </a:solidFill>
                <a:effectLst/>
                <a:latin typeface="inherit"/>
              </a:rPr>
              <a:t>wàn</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píngfāng</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gōnglǐ</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zhàn</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quánqiú</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lùdì</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zǒng</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miànjī</a:t>
            </a:r>
            <a:r>
              <a:rPr kumimoji="0" lang="ru-RU" sz="2800" b="0" i="0" u="none" strike="noStrike" cap="none" normalizeH="0" baseline="0" dirty="0" smtClean="0">
                <a:ln>
                  <a:noFill/>
                </a:ln>
                <a:solidFill>
                  <a:schemeClr val="accent1">
                    <a:lumMod val="50000"/>
                  </a:schemeClr>
                </a:solidFill>
                <a:effectLst/>
                <a:latin typeface="inherit"/>
              </a:rPr>
              <a:t> </a:t>
            </a:r>
            <a:r>
              <a:rPr kumimoji="0" lang="ru-RU" sz="2800" b="0" i="0" u="none" strike="noStrike" cap="none" normalizeH="0" baseline="0" dirty="0" err="1" smtClean="0">
                <a:ln>
                  <a:noFill/>
                </a:ln>
                <a:solidFill>
                  <a:schemeClr val="accent1">
                    <a:lumMod val="50000"/>
                  </a:schemeClr>
                </a:solidFill>
                <a:effectLst/>
                <a:latin typeface="inherit"/>
              </a:rPr>
              <a:t>de</a:t>
            </a:r>
            <a:r>
              <a:rPr kumimoji="0" lang="ru-RU" sz="2800" b="0" i="0" u="none" strike="noStrike" cap="none" normalizeH="0" baseline="0" dirty="0" smtClean="0">
                <a:ln>
                  <a:noFill/>
                </a:ln>
                <a:solidFill>
                  <a:schemeClr val="accent1">
                    <a:lumMod val="50000"/>
                  </a:schemeClr>
                </a:solidFill>
                <a:effectLst/>
                <a:latin typeface="inherit"/>
              </a:rPr>
              <a:t> 1,8%</a:t>
            </a:r>
            <a:r>
              <a:rPr kumimoji="0" lang="ru-RU" sz="2800" b="0" i="0" u="none" strike="noStrike" cap="none" normalizeH="0" baseline="0" dirty="0" smtClean="0">
                <a:ln>
                  <a:noFill/>
                </a:ln>
                <a:solidFill>
                  <a:schemeClr val="accent1">
                    <a:lumMod val="50000"/>
                  </a:schemeClr>
                </a:solidFill>
                <a:effectLst/>
                <a:latin typeface="Arial" pitchFamily="34" charset="0"/>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ja-JP" altLang="en-US" sz="6600" dirty="0" smtClean="0">
                <a:solidFill>
                  <a:srgbClr val="0070C0"/>
                </a:solidFill>
              </a:rPr>
              <a:t>邻国</a:t>
            </a:r>
            <a:endParaRPr lang="ru-RU" sz="6600" dirty="0">
              <a:solidFill>
                <a:srgbClr val="0070C0"/>
              </a:solidFill>
            </a:endParaRPr>
          </a:p>
        </p:txBody>
      </p:sp>
      <p:pic>
        <p:nvPicPr>
          <p:cNvPr id="4" name="Содержимое 3" descr="скачанные файлы.jpg"/>
          <p:cNvPicPr>
            <a:picLocks noGrp="1" noChangeAspect="1"/>
          </p:cNvPicPr>
          <p:nvPr>
            <p:ph idx="1"/>
          </p:nvPr>
        </p:nvPicPr>
        <p:blipFill>
          <a:blip r:embed="rId2"/>
          <a:stretch>
            <a:fillRect/>
          </a:stretch>
        </p:blipFill>
        <p:spPr>
          <a:xfrm>
            <a:off x="5929323" y="0"/>
            <a:ext cx="3214678" cy="3075105"/>
          </a:xfrm>
        </p:spPr>
      </p:pic>
      <p:sp>
        <p:nvSpPr>
          <p:cNvPr id="5" name="Прямоугольник 4"/>
          <p:cNvSpPr/>
          <p:nvPr/>
        </p:nvSpPr>
        <p:spPr>
          <a:xfrm>
            <a:off x="3881021" y="4714884"/>
            <a:ext cx="4698722" cy="584775"/>
          </a:xfrm>
          <a:prstGeom prst="rect">
            <a:avLst/>
          </a:prstGeom>
        </p:spPr>
        <p:txBody>
          <a:bodyPr wrap="none">
            <a:spAutoFit/>
          </a:bodyPr>
          <a:lstStyle/>
          <a:p>
            <a:pPr>
              <a:buNone/>
            </a:pPr>
            <a:r>
              <a:rPr lang="zh-CN" altLang="en-US" sz="3200" dirty="0" smtClean="0"/>
              <a:t>北同玻利维亚巴拉圭交界</a:t>
            </a:r>
            <a:endParaRPr lang="ru-RU" sz="3200" dirty="0"/>
          </a:p>
        </p:txBody>
      </p:sp>
      <p:sp>
        <p:nvSpPr>
          <p:cNvPr id="6" name="Прямоугольник 5"/>
          <p:cNvSpPr/>
          <p:nvPr/>
        </p:nvSpPr>
        <p:spPr>
          <a:xfrm>
            <a:off x="0" y="4572008"/>
            <a:ext cx="3057247" cy="584775"/>
          </a:xfrm>
          <a:prstGeom prst="rect">
            <a:avLst/>
          </a:prstGeom>
        </p:spPr>
        <p:txBody>
          <a:bodyPr wrap="none">
            <a:spAutoFit/>
          </a:bodyPr>
          <a:lstStyle/>
          <a:p>
            <a:pPr>
              <a:buNone/>
            </a:pPr>
            <a:r>
              <a:rPr lang="zh-CN" altLang="en-US" sz="3200" dirty="0" smtClean="0"/>
              <a:t>西南同智利交界</a:t>
            </a:r>
            <a:endParaRPr lang="en-US" altLang="zh-CN" sz="3200" dirty="0" smtClean="0"/>
          </a:p>
        </p:txBody>
      </p:sp>
      <p:sp>
        <p:nvSpPr>
          <p:cNvPr id="7" name="Прямоугольник 6"/>
          <p:cNvSpPr/>
          <p:nvPr/>
        </p:nvSpPr>
        <p:spPr>
          <a:xfrm>
            <a:off x="0" y="3357562"/>
            <a:ext cx="4044697" cy="523220"/>
          </a:xfrm>
          <a:prstGeom prst="rect">
            <a:avLst/>
          </a:prstGeom>
        </p:spPr>
        <p:txBody>
          <a:bodyPr wrap="square">
            <a:spAutoFit/>
          </a:bodyPr>
          <a:lstStyle/>
          <a:p>
            <a:r>
              <a:rPr lang="zh-CN" altLang="en-US" sz="2800" dirty="0" smtClean="0"/>
              <a:t>东临同巴西 乌拉圭 交界</a:t>
            </a:r>
            <a:endParaRPr lang="ru-RU" sz="2800" dirty="0"/>
          </a:p>
        </p:txBody>
      </p:sp>
      <p:sp>
        <p:nvSpPr>
          <p:cNvPr id="8" name="Прямоугольник 7"/>
          <p:cNvSpPr/>
          <p:nvPr/>
        </p:nvSpPr>
        <p:spPr>
          <a:xfrm>
            <a:off x="0" y="1500174"/>
            <a:ext cx="6429420" cy="584775"/>
          </a:xfrm>
          <a:prstGeom prst="rect">
            <a:avLst/>
          </a:prstGeom>
        </p:spPr>
        <p:txBody>
          <a:bodyPr wrap="square">
            <a:spAutoFit/>
          </a:bodyPr>
          <a:lstStyle/>
          <a:p>
            <a:pPr algn="ctr">
              <a:buNone/>
            </a:pPr>
            <a:r>
              <a:rPr lang="zh-CN" altLang="en-US" sz="3200" dirty="0" smtClean="0"/>
              <a:t>阿根提娜共有五个邻国</a:t>
            </a:r>
            <a:endParaRPr lang="en-US" altLang="zh-CN" sz="3200" dirty="0" smtClean="0"/>
          </a:p>
        </p:txBody>
      </p:sp>
      <p:pic>
        <p:nvPicPr>
          <p:cNvPr id="9" name="Рисунок 8" descr="images.jpg"/>
          <p:cNvPicPr>
            <a:picLocks noChangeAspect="1"/>
          </p:cNvPicPr>
          <p:nvPr/>
        </p:nvPicPr>
        <p:blipFill>
          <a:blip r:embed="rId3"/>
          <a:stretch>
            <a:fillRect/>
          </a:stretch>
        </p:blipFill>
        <p:spPr>
          <a:xfrm>
            <a:off x="4286248" y="5214950"/>
            <a:ext cx="1387938" cy="1214446"/>
          </a:xfrm>
          <a:prstGeom prst="rect">
            <a:avLst/>
          </a:prstGeom>
        </p:spPr>
      </p:pic>
      <p:sp>
        <p:nvSpPr>
          <p:cNvPr id="10" name="Прямоугольник 9"/>
          <p:cNvSpPr/>
          <p:nvPr/>
        </p:nvSpPr>
        <p:spPr>
          <a:xfrm>
            <a:off x="5286380" y="6215082"/>
            <a:ext cx="877163" cy="369332"/>
          </a:xfrm>
          <a:prstGeom prst="rect">
            <a:avLst/>
          </a:prstGeom>
        </p:spPr>
        <p:txBody>
          <a:bodyPr wrap="none">
            <a:spAutoFit/>
          </a:bodyPr>
          <a:lstStyle/>
          <a:p>
            <a:r>
              <a:rPr lang="zh-CN" altLang="en-US" dirty="0" smtClean="0"/>
              <a:t>巴拉圭</a:t>
            </a:r>
            <a:endParaRPr lang="ru-RU" dirty="0"/>
          </a:p>
        </p:txBody>
      </p:sp>
      <p:pic>
        <p:nvPicPr>
          <p:cNvPr id="11" name="Содержимое 3" descr="скачанные файлы (1).jpg"/>
          <p:cNvPicPr>
            <a:picLocks noChangeAspect="1"/>
          </p:cNvPicPr>
          <p:nvPr/>
        </p:nvPicPr>
        <p:blipFill>
          <a:blip r:embed="rId4"/>
          <a:stretch>
            <a:fillRect/>
          </a:stretch>
        </p:blipFill>
        <p:spPr>
          <a:xfrm>
            <a:off x="7000892" y="5286388"/>
            <a:ext cx="1583731" cy="1059660"/>
          </a:xfrm>
          <a:prstGeom prst="rect">
            <a:avLst/>
          </a:prstGeom>
        </p:spPr>
      </p:pic>
      <p:sp>
        <p:nvSpPr>
          <p:cNvPr id="12" name="Прямоугольник 11"/>
          <p:cNvSpPr/>
          <p:nvPr/>
        </p:nvSpPr>
        <p:spPr>
          <a:xfrm>
            <a:off x="7358082" y="6215082"/>
            <a:ext cx="1107996" cy="369332"/>
          </a:xfrm>
          <a:prstGeom prst="rect">
            <a:avLst/>
          </a:prstGeom>
        </p:spPr>
        <p:txBody>
          <a:bodyPr wrap="none">
            <a:spAutoFit/>
          </a:bodyPr>
          <a:lstStyle/>
          <a:p>
            <a:r>
              <a:rPr lang="zh-CN" altLang="en-US" dirty="0" smtClean="0"/>
              <a:t>玻利维亚</a:t>
            </a:r>
            <a:endParaRPr lang="ru-RU" dirty="0"/>
          </a:p>
        </p:txBody>
      </p:sp>
      <p:pic>
        <p:nvPicPr>
          <p:cNvPr id="13" name="Содержимое 6" descr="скачанные файлы (2).jpg"/>
          <p:cNvPicPr>
            <a:picLocks noChangeAspect="1"/>
          </p:cNvPicPr>
          <p:nvPr/>
        </p:nvPicPr>
        <p:blipFill>
          <a:blip r:embed="rId5"/>
          <a:stretch>
            <a:fillRect/>
          </a:stretch>
        </p:blipFill>
        <p:spPr>
          <a:xfrm>
            <a:off x="3857620" y="3214686"/>
            <a:ext cx="1785950" cy="1113075"/>
          </a:xfrm>
          <a:prstGeom prst="rect">
            <a:avLst/>
          </a:prstGeom>
        </p:spPr>
      </p:pic>
      <p:sp>
        <p:nvSpPr>
          <p:cNvPr id="14" name="Прямоугольник 13"/>
          <p:cNvSpPr/>
          <p:nvPr/>
        </p:nvSpPr>
        <p:spPr>
          <a:xfrm>
            <a:off x="3857620" y="4357694"/>
            <a:ext cx="646331" cy="369332"/>
          </a:xfrm>
          <a:prstGeom prst="rect">
            <a:avLst/>
          </a:prstGeom>
        </p:spPr>
        <p:txBody>
          <a:bodyPr wrap="none">
            <a:spAutoFit/>
          </a:bodyPr>
          <a:lstStyle/>
          <a:p>
            <a:r>
              <a:rPr lang="zh-CN" altLang="en-US" dirty="0" smtClean="0"/>
              <a:t>巴西</a:t>
            </a:r>
            <a:endParaRPr lang="ru-RU" dirty="0"/>
          </a:p>
        </p:txBody>
      </p:sp>
      <p:pic>
        <p:nvPicPr>
          <p:cNvPr id="15" name="Рисунок 14" descr="скачанные файлы (3).jpg"/>
          <p:cNvPicPr>
            <a:picLocks noChangeAspect="1"/>
          </p:cNvPicPr>
          <p:nvPr/>
        </p:nvPicPr>
        <p:blipFill>
          <a:blip r:embed="rId6"/>
          <a:stretch>
            <a:fillRect/>
          </a:stretch>
        </p:blipFill>
        <p:spPr>
          <a:xfrm>
            <a:off x="5572132" y="3286124"/>
            <a:ext cx="1843381" cy="857256"/>
          </a:xfrm>
          <a:prstGeom prst="rect">
            <a:avLst/>
          </a:prstGeom>
        </p:spPr>
      </p:pic>
      <p:sp>
        <p:nvSpPr>
          <p:cNvPr id="16" name="Прямоугольник 15"/>
          <p:cNvSpPr/>
          <p:nvPr/>
        </p:nvSpPr>
        <p:spPr>
          <a:xfrm>
            <a:off x="5929322" y="4071942"/>
            <a:ext cx="877163" cy="369332"/>
          </a:xfrm>
          <a:prstGeom prst="rect">
            <a:avLst/>
          </a:prstGeom>
        </p:spPr>
        <p:txBody>
          <a:bodyPr wrap="none">
            <a:spAutoFit/>
          </a:bodyPr>
          <a:lstStyle/>
          <a:p>
            <a:r>
              <a:rPr lang="zh-CN" altLang="en-US" dirty="0" smtClean="0"/>
              <a:t>乌拉圭</a:t>
            </a:r>
            <a:endParaRPr lang="ru-RU" dirty="0"/>
          </a:p>
        </p:txBody>
      </p:sp>
      <p:pic>
        <p:nvPicPr>
          <p:cNvPr id="17" name="Содержимое 9" descr="images (1).jpg"/>
          <p:cNvPicPr>
            <a:picLocks noChangeAspect="1"/>
          </p:cNvPicPr>
          <p:nvPr/>
        </p:nvPicPr>
        <p:blipFill>
          <a:blip r:embed="rId7"/>
          <a:stretch>
            <a:fillRect/>
          </a:stretch>
        </p:blipFill>
        <p:spPr>
          <a:xfrm>
            <a:off x="2285984" y="5072074"/>
            <a:ext cx="1676401" cy="1096590"/>
          </a:xfrm>
          <a:prstGeom prst="rect">
            <a:avLst/>
          </a:prstGeom>
        </p:spPr>
      </p:pic>
      <p:sp>
        <p:nvSpPr>
          <p:cNvPr id="18" name="Прямоугольник 17"/>
          <p:cNvSpPr/>
          <p:nvPr/>
        </p:nvSpPr>
        <p:spPr>
          <a:xfrm>
            <a:off x="3428992" y="6143644"/>
            <a:ext cx="646331" cy="369332"/>
          </a:xfrm>
          <a:prstGeom prst="rect">
            <a:avLst/>
          </a:prstGeom>
        </p:spPr>
        <p:txBody>
          <a:bodyPr wrap="none">
            <a:spAutoFit/>
          </a:bodyPr>
          <a:lstStyle/>
          <a:p>
            <a:r>
              <a:rPr lang="zh-CN" altLang="en-US" dirty="0" smtClean="0"/>
              <a:t>智利</a:t>
            </a:r>
            <a:endParaRPr lang="ru-RU" dirty="0"/>
          </a:p>
        </p:txBody>
      </p:sp>
      <p:sp>
        <p:nvSpPr>
          <p:cNvPr id="17409" name="Rectangle 1"/>
          <p:cNvSpPr>
            <a:spLocks noChangeArrowheads="1"/>
          </p:cNvSpPr>
          <p:nvPr/>
        </p:nvSpPr>
        <p:spPr bwMode="auto">
          <a:xfrm>
            <a:off x="1214414" y="2071678"/>
            <a:ext cx="3643338" cy="276999"/>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70C0"/>
                </a:solidFill>
                <a:effectLst/>
                <a:latin typeface="inherit"/>
              </a:rPr>
              <a:t>Ā </a:t>
            </a:r>
            <a:r>
              <a:rPr kumimoji="0" lang="ru-RU" b="0" i="0" u="none" strike="noStrike" cap="none" normalizeH="0" baseline="0" dirty="0" err="1" smtClean="0">
                <a:ln>
                  <a:noFill/>
                </a:ln>
                <a:solidFill>
                  <a:srgbClr val="0070C0"/>
                </a:solidFill>
                <a:effectLst/>
                <a:latin typeface="inherit"/>
              </a:rPr>
              <a:t>gēn</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tí</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nà</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gòngyǒu</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wǔ</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gè</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lín</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guó</a:t>
            </a:r>
            <a:r>
              <a:rPr kumimoji="0" lang="ru-RU" b="0" i="0" u="none" strike="noStrike" cap="none" normalizeH="0" baseline="0" dirty="0" smtClean="0">
                <a:ln>
                  <a:noFill/>
                </a:ln>
                <a:solidFill>
                  <a:srgbClr val="0070C0"/>
                </a:solidFill>
                <a:effectLst/>
                <a:latin typeface="Arial" pitchFamily="34" charset="0"/>
              </a:rPr>
              <a:t> </a:t>
            </a:r>
          </a:p>
        </p:txBody>
      </p:sp>
      <p:sp>
        <p:nvSpPr>
          <p:cNvPr id="17410" name="Rectangle 2"/>
          <p:cNvSpPr>
            <a:spLocks noChangeArrowheads="1"/>
          </p:cNvSpPr>
          <p:nvPr/>
        </p:nvSpPr>
        <p:spPr bwMode="auto">
          <a:xfrm>
            <a:off x="214282" y="5072074"/>
            <a:ext cx="2357454" cy="276999"/>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err="1" smtClean="0">
                <a:ln>
                  <a:noFill/>
                </a:ln>
                <a:solidFill>
                  <a:srgbClr val="0070C0"/>
                </a:solidFill>
                <a:effectLst/>
                <a:latin typeface="inherit"/>
              </a:rPr>
              <a:t>Xīnán</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tóng</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zhìlì</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jiāojiè</a:t>
            </a:r>
            <a:r>
              <a:rPr kumimoji="0" lang="ru-RU" b="0" i="0" u="none" strike="noStrike" cap="none" normalizeH="0" baseline="0" dirty="0" smtClean="0">
                <a:ln>
                  <a:noFill/>
                </a:ln>
                <a:solidFill>
                  <a:srgbClr val="0070C0"/>
                </a:solidFill>
                <a:effectLst/>
                <a:latin typeface="Arial" pitchFamily="34" charset="0"/>
              </a:rPr>
              <a:t> </a:t>
            </a:r>
          </a:p>
        </p:txBody>
      </p:sp>
      <p:sp>
        <p:nvSpPr>
          <p:cNvPr id="17411" name="Rectangle 3"/>
          <p:cNvSpPr>
            <a:spLocks noChangeArrowheads="1"/>
          </p:cNvSpPr>
          <p:nvPr/>
        </p:nvSpPr>
        <p:spPr bwMode="auto">
          <a:xfrm>
            <a:off x="357158" y="3857628"/>
            <a:ext cx="3500462" cy="276999"/>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err="1" smtClean="0">
                <a:ln>
                  <a:noFill/>
                </a:ln>
                <a:solidFill>
                  <a:srgbClr val="0070C0"/>
                </a:solidFill>
                <a:effectLst/>
                <a:latin typeface="inherit"/>
              </a:rPr>
              <a:t>Dōng</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lín</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tóng</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bāxī</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wūlāguī</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jiāojiè</a:t>
            </a:r>
            <a:r>
              <a:rPr kumimoji="0" lang="ru-RU" b="0" i="0" u="none" strike="noStrike" cap="none" normalizeH="0" baseline="0" dirty="0" smtClean="0">
                <a:ln>
                  <a:noFill/>
                </a:ln>
                <a:solidFill>
                  <a:srgbClr val="0070C0"/>
                </a:solidFill>
                <a:effectLst/>
                <a:latin typeface="Arial" pitchFamily="34" charset="0"/>
              </a:rPr>
              <a:t> </a:t>
            </a:r>
          </a:p>
        </p:txBody>
      </p:sp>
      <p:sp>
        <p:nvSpPr>
          <p:cNvPr id="17412" name="Rectangle 4"/>
          <p:cNvSpPr>
            <a:spLocks noChangeArrowheads="1"/>
          </p:cNvSpPr>
          <p:nvPr/>
        </p:nvSpPr>
        <p:spPr bwMode="auto">
          <a:xfrm>
            <a:off x="4857752" y="5214950"/>
            <a:ext cx="3429024" cy="276999"/>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err="1" smtClean="0">
                <a:ln>
                  <a:noFill/>
                </a:ln>
                <a:solidFill>
                  <a:srgbClr val="0070C0"/>
                </a:solidFill>
                <a:effectLst/>
                <a:latin typeface="inherit"/>
              </a:rPr>
              <a:t>Běi</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tóng</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bōlìwéiyǎ</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bālāguī</a:t>
            </a:r>
            <a:r>
              <a:rPr kumimoji="0" lang="ru-RU" b="0" i="0" u="none" strike="noStrike" cap="none" normalizeH="0" baseline="0" dirty="0" smtClean="0">
                <a:ln>
                  <a:noFill/>
                </a:ln>
                <a:solidFill>
                  <a:srgbClr val="0070C0"/>
                </a:solidFill>
                <a:effectLst/>
                <a:latin typeface="inherit"/>
              </a:rPr>
              <a:t> </a:t>
            </a:r>
            <a:r>
              <a:rPr kumimoji="0" lang="ru-RU" b="0" i="0" u="none" strike="noStrike" cap="none" normalizeH="0" baseline="0" dirty="0" err="1" smtClean="0">
                <a:ln>
                  <a:noFill/>
                </a:ln>
                <a:solidFill>
                  <a:srgbClr val="0070C0"/>
                </a:solidFill>
                <a:effectLst/>
                <a:latin typeface="inherit"/>
              </a:rPr>
              <a:t>jiāojiè</a:t>
            </a:r>
            <a:r>
              <a:rPr kumimoji="0" lang="ru-RU" b="0" i="0" u="none" strike="noStrike" cap="none" normalizeH="0" baseline="0" dirty="0" smtClean="0">
                <a:ln>
                  <a:noFill/>
                </a:ln>
                <a:solidFill>
                  <a:srgbClr val="0070C0"/>
                </a:solidFill>
                <a:effectLst/>
                <a:latin typeface="Arial" pitchFamily="34"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zh-CN" altLang="en-US" sz="7200" b="1" dirty="0" smtClean="0">
                <a:solidFill>
                  <a:srgbClr val="0070C0"/>
                </a:solidFill>
              </a:rPr>
              <a:t>地形</a:t>
            </a:r>
            <a:endParaRPr lang="ru-RU" sz="7200" b="1" dirty="0">
              <a:solidFill>
                <a:srgbClr val="0070C0"/>
              </a:solidFill>
            </a:endParaRPr>
          </a:p>
        </p:txBody>
      </p:sp>
      <p:sp>
        <p:nvSpPr>
          <p:cNvPr id="11" name="Содержимое 10"/>
          <p:cNvSpPr>
            <a:spLocks noGrp="1"/>
          </p:cNvSpPr>
          <p:nvPr>
            <p:ph idx="1"/>
          </p:nvPr>
        </p:nvSpPr>
        <p:spPr/>
        <p:txBody>
          <a:bodyPr>
            <a:normAutofit/>
          </a:bodyPr>
          <a:lstStyle/>
          <a:p>
            <a:pPr>
              <a:buNone/>
            </a:pPr>
            <a:r>
              <a:rPr lang="ja-JP" altLang="en-US" sz="2400" dirty="0" smtClean="0">
                <a:solidFill>
                  <a:schemeClr val="tx1"/>
                </a:solidFill>
                <a:latin typeface="Times New Roman" pitchFamily="18" charset="0"/>
                <a:cs typeface="Times New Roman" pitchFamily="18" charset="0"/>
              </a:rPr>
              <a:t>阿根廷 </a:t>
            </a:r>
            <a:r>
              <a:rPr lang="ja-JP" altLang="en-US" sz="2400" dirty="0" smtClean="0">
                <a:solidFill>
                  <a:schemeClr val="tx1"/>
                </a:solidFill>
              </a:rPr>
              <a:t>地形复杂、 山地、 高原共约占全国陆地面积的 </a:t>
            </a:r>
            <a:r>
              <a:rPr lang="en-US" altLang="ja-JP" sz="2400" dirty="0" smtClean="0">
                <a:solidFill>
                  <a:schemeClr val="tx1"/>
                </a:solidFill>
              </a:rPr>
              <a:t>80% </a:t>
            </a:r>
            <a:r>
              <a:rPr lang="ja-JP" altLang="en-US" sz="2400" dirty="0" smtClean="0">
                <a:solidFill>
                  <a:schemeClr val="tx1"/>
                </a:solidFill>
              </a:rPr>
              <a:t>。</a:t>
            </a:r>
            <a:endParaRPr lang="en-US" altLang="ja-JP" sz="2400" dirty="0" smtClean="0">
              <a:solidFill>
                <a:schemeClr val="tx1"/>
              </a:solidFill>
            </a:endParaRPr>
          </a:p>
          <a:p>
            <a:pPr>
              <a:buNone/>
            </a:pPr>
            <a:r>
              <a:rPr lang="smn-FI" sz="1600" dirty="0" smtClean="0">
                <a:solidFill>
                  <a:srgbClr val="0070C0"/>
                </a:solidFill>
              </a:rPr>
              <a:t>Āgēntíng dìxíng fùzá, shāndì, gāoyuán gòng yuē zhàn quánguó lùdì miànjī de 80% .</a:t>
            </a:r>
            <a:endParaRPr lang="en-US" altLang="ja-JP" sz="1600" dirty="0" smtClean="0">
              <a:solidFill>
                <a:srgbClr val="0070C0"/>
              </a:solidFill>
            </a:endParaRPr>
          </a:p>
          <a:p>
            <a:pPr>
              <a:buNone/>
            </a:pPr>
            <a:r>
              <a:rPr lang="ja-JP" altLang="en-US" sz="2800" dirty="0" smtClean="0">
                <a:solidFill>
                  <a:schemeClr val="tx1"/>
                </a:solidFill>
              </a:rPr>
              <a:t>最高峰</a:t>
            </a:r>
            <a:r>
              <a:rPr lang="zh-CN" altLang="en-US" sz="2800" dirty="0" smtClean="0">
                <a:solidFill>
                  <a:schemeClr val="tx1"/>
                </a:solidFill>
              </a:rPr>
              <a:t>阿空加瓜</a:t>
            </a:r>
            <a:r>
              <a:rPr lang="ja-JP" altLang="en-US" sz="2800" dirty="0" smtClean="0">
                <a:solidFill>
                  <a:schemeClr val="tx1"/>
                </a:solidFill>
              </a:rPr>
              <a:t>峰 矗立在 </a:t>
            </a:r>
            <a:r>
              <a:rPr lang="ja-JP" altLang="en-US" sz="2800" dirty="0" smtClean="0">
                <a:solidFill>
                  <a:schemeClr val="tx1"/>
                </a:solidFill>
                <a:latin typeface="Times New Roman" pitchFamily="18" charset="0"/>
                <a:cs typeface="Times New Roman" pitchFamily="18" charset="0"/>
              </a:rPr>
              <a:t>阿根廷</a:t>
            </a:r>
            <a:r>
              <a:rPr lang="zh-CN" altLang="en-US" sz="2800" dirty="0" smtClean="0">
                <a:solidFill>
                  <a:schemeClr val="tx1"/>
                </a:solidFill>
              </a:rPr>
              <a:t>与智利的国境线上</a:t>
            </a:r>
            <a:endParaRPr lang="en-US" altLang="zh-CN" sz="2800" dirty="0" smtClean="0">
              <a:solidFill>
                <a:schemeClr val="tx1"/>
              </a:solidFill>
            </a:endParaRPr>
          </a:p>
          <a:p>
            <a:pPr>
              <a:buNone/>
            </a:pPr>
            <a:r>
              <a:rPr lang="smn-FI" sz="1800" dirty="0" smtClean="0">
                <a:solidFill>
                  <a:srgbClr val="0070C0"/>
                </a:solidFill>
              </a:rPr>
              <a:t>Zuì gāofēng ā kōng jiā guā fēng chùlì zài āgēntíng yǔ zhìlì de guójìng xiàn shàng</a:t>
            </a:r>
            <a:endParaRPr lang="en-US" altLang="zh-CN" sz="1800" dirty="0" smtClean="0">
              <a:solidFill>
                <a:srgbClr val="0070C0"/>
              </a:solidFill>
            </a:endParaRPr>
          </a:p>
          <a:p>
            <a:pPr>
              <a:buNone/>
            </a:pPr>
            <a:r>
              <a:rPr lang="zh-CN" altLang="en-US" sz="2800" dirty="0" smtClean="0">
                <a:solidFill>
                  <a:schemeClr val="tx1"/>
                </a:solidFill>
              </a:rPr>
              <a:t>西北阿根廷有一个火山高原</a:t>
            </a:r>
            <a:endParaRPr lang="en-US" altLang="zh-CN" sz="2800" dirty="0" smtClean="0">
              <a:solidFill>
                <a:schemeClr val="tx1"/>
              </a:solidFill>
            </a:endParaRPr>
          </a:p>
          <a:p>
            <a:pPr>
              <a:buNone/>
            </a:pPr>
            <a:r>
              <a:rPr lang="smn-FI" sz="1800" dirty="0" smtClean="0">
                <a:solidFill>
                  <a:srgbClr val="0070C0"/>
                </a:solidFill>
              </a:rPr>
              <a:t>xīběi āgēntíng yǒu yīgè huǒshān gāoyuán</a:t>
            </a:r>
            <a:endParaRPr lang="en-US" altLang="zh-CN" sz="1800" dirty="0" smtClean="0">
              <a:solidFill>
                <a:srgbClr val="0070C0"/>
              </a:solidFill>
            </a:endParaRPr>
          </a:p>
          <a:p>
            <a:pPr>
              <a:buNone/>
            </a:pPr>
            <a:r>
              <a:rPr lang="ja-JP" altLang="en-US" sz="2800" dirty="0" smtClean="0">
                <a:solidFill>
                  <a:schemeClr val="tx1"/>
                </a:solidFill>
                <a:latin typeface="Times New Roman" pitchFamily="18" charset="0"/>
                <a:cs typeface="Times New Roman" pitchFamily="18" charset="0"/>
              </a:rPr>
              <a:t>阿根廷</a:t>
            </a:r>
            <a:r>
              <a:rPr lang="zh-CN" altLang="en-US" sz="2800" dirty="0" smtClean="0">
                <a:solidFill>
                  <a:schemeClr val="tx1"/>
                </a:solidFill>
              </a:rPr>
              <a:t>在西部有山</a:t>
            </a:r>
            <a:endParaRPr lang="en-US" altLang="zh-CN" sz="2800" dirty="0" smtClean="0">
              <a:solidFill>
                <a:schemeClr val="tx1"/>
              </a:solidFill>
            </a:endParaRPr>
          </a:p>
          <a:p>
            <a:pPr>
              <a:buNone/>
            </a:pPr>
            <a:r>
              <a:rPr lang="smn-FI" sz="1800" dirty="0" smtClean="0">
                <a:solidFill>
                  <a:srgbClr val="0070C0"/>
                </a:solidFill>
              </a:rPr>
              <a:t>āgēntíng zài xībù yǒu shān</a:t>
            </a:r>
            <a:endParaRPr lang="en-US" altLang="zh-CN" sz="1800" dirty="0" smtClean="0">
              <a:solidFill>
                <a:srgbClr val="0070C0"/>
              </a:solidFill>
            </a:endParaRPr>
          </a:p>
          <a:p>
            <a:pPr>
              <a:buNone/>
            </a:pPr>
            <a:r>
              <a:rPr lang="ja-JP" altLang="en-US" sz="2800" dirty="0" smtClean="0">
                <a:solidFill>
                  <a:schemeClr val="tx1"/>
                </a:solidFill>
                <a:latin typeface="Times New Roman" pitchFamily="18" charset="0"/>
                <a:cs typeface="Times New Roman" pitchFamily="18" charset="0"/>
              </a:rPr>
              <a:t>阿根廷</a:t>
            </a:r>
            <a:r>
              <a:rPr lang="zh-CN" altLang="en-US" sz="2800" dirty="0" smtClean="0">
                <a:solidFill>
                  <a:schemeClr val="tx1"/>
                </a:solidFill>
              </a:rPr>
              <a:t>在北部和南部有一个平原</a:t>
            </a:r>
            <a:endParaRPr lang="en-US" altLang="zh-CN" sz="2800" dirty="0" smtClean="0">
              <a:solidFill>
                <a:schemeClr val="tx1"/>
              </a:solidFill>
            </a:endParaRPr>
          </a:p>
          <a:p>
            <a:pPr>
              <a:buNone/>
            </a:pPr>
            <a:r>
              <a:rPr lang="smn-FI" sz="1600" dirty="0" smtClean="0">
                <a:solidFill>
                  <a:srgbClr val="0070C0"/>
                </a:solidFill>
              </a:rPr>
              <a:t>āgēntíng zài běibù hé nánbù yǒu yīgè píngyuán</a:t>
            </a:r>
          </a:p>
          <a:p>
            <a:endParaRPr lang="ru-RU" sz="1800" dirty="0"/>
          </a:p>
        </p:txBody>
      </p:sp>
      <p:pic>
        <p:nvPicPr>
          <p:cNvPr id="12" name="Содержимое 3" descr="скачанные файлы (4).jpg"/>
          <p:cNvPicPr>
            <a:picLocks noChangeAspect="1"/>
          </p:cNvPicPr>
          <p:nvPr/>
        </p:nvPicPr>
        <p:blipFill>
          <a:blip r:embed="rId2"/>
          <a:stretch>
            <a:fillRect/>
          </a:stretch>
        </p:blipFill>
        <p:spPr>
          <a:xfrm>
            <a:off x="4429124" y="3786190"/>
            <a:ext cx="1928826" cy="1093391"/>
          </a:xfrm>
          <a:prstGeom prst="rect">
            <a:avLst/>
          </a:prstGeom>
        </p:spPr>
      </p:pic>
      <p:pic>
        <p:nvPicPr>
          <p:cNvPr id="13" name="Рисунок 12" descr="скачанные файлы (6).jpg"/>
          <p:cNvPicPr>
            <a:picLocks noChangeAspect="1"/>
          </p:cNvPicPr>
          <p:nvPr/>
        </p:nvPicPr>
        <p:blipFill>
          <a:blip r:embed="rId3"/>
          <a:stretch>
            <a:fillRect/>
          </a:stretch>
        </p:blipFill>
        <p:spPr>
          <a:xfrm>
            <a:off x="6143636" y="4357694"/>
            <a:ext cx="2619375" cy="1743075"/>
          </a:xfrm>
          <a:prstGeom prst="rect">
            <a:avLst/>
          </a:prstGeom>
        </p:spPr>
      </p:pic>
      <p:pic>
        <p:nvPicPr>
          <p:cNvPr id="14" name="Рисунок 13" descr="скачанные файлы (5).jpg"/>
          <p:cNvPicPr>
            <a:picLocks noChangeAspect="1"/>
          </p:cNvPicPr>
          <p:nvPr/>
        </p:nvPicPr>
        <p:blipFill>
          <a:blip r:embed="rId4"/>
          <a:stretch>
            <a:fillRect/>
          </a:stretch>
        </p:blipFill>
        <p:spPr>
          <a:xfrm>
            <a:off x="6429388" y="3357562"/>
            <a:ext cx="1716721" cy="128588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zh-CN" altLang="en-US" sz="7200" dirty="0" smtClean="0">
                <a:solidFill>
                  <a:srgbClr val="0070C0"/>
                </a:solidFill>
              </a:rPr>
              <a:t>气候</a:t>
            </a:r>
            <a:endParaRPr lang="ru-RU" sz="7200" dirty="0">
              <a:solidFill>
                <a:srgbClr val="0070C0"/>
              </a:solidFill>
            </a:endParaRPr>
          </a:p>
        </p:txBody>
      </p:sp>
      <p:sp>
        <p:nvSpPr>
          <p:cNvPr id="3" name="Содержимое 2"/>
          <p:cNvSpPr>
            <a:spLocks noGrp="1"/>
          </p:cNvSpPr>
          <p:nvPr>
            <p:ph idx="1"/>
          </p:nvPr>
        </p:nvSpPr>
        <p:spPr/>
        <p:txBody>
          <a:bodyPr/>
          <a:lstStyle/>
          <a:p>
            <a:pPr>
              <a:buNone/>
            </a:pPr>
            <a:r>
              <a:rPr lang="zh-CN" altLang="en-US" dirty="0" smtClean="0">
                <a:solidFill>
                  <a:schemeClr val="bg2">
                    <a:lumMod val="10000"/>
                  </a:schemeClr>
                </a:solidFill>
                <a:latin typeface="Times New Roman" pitchFamily="18" charset="0"/>
                <a:cs typeface="Times New Roman" pitchFamily="18" charset="0"/>
              </a:rPr>
              <a:t>阿根廷 气候基本上 热带亚热带和温带地区</a:t>
            </a:r>
            <a:r>
              <a:rPr lang="ja-JP" altLang="en-US" dirty="0" smtClean="0">
                <a:solidFill>
                  <a:schemeClr val="bg2">
                    <a:lumMod val="10000"/>
                  </a:schemeClr>
                </a:solidFill>
                <a:latin typeface="Times New Roman" pitchFamily="18" charset="0"/>
                <a:cs typeface="Times New Roman" pitchFamily="18" charset="0"/>
              </a:rPr>
              <a:t>。</a:t>
            </a:r>
            <a:endParaRPr lang="en-US" altLang="zh-CN" dirty="0" smtClean="0">
              <a:solidFill>
                <a:schemeClr val="bg2">
                  <a:lumMod val="10000"/>
                </a:schemeClr>
              </a:solidFill>
              <a:latin typeface="Times New Roman" pitchFamily="18" charset="0"/>
              <a:cs typeface="Times New Roman" pitchFamily="18" charset="0"/>
            </a:endParaRPr>
          </a:p>
          <a:p>
            <a:pPr>
              <a:buNone/>
            </a:pPr>
            <a:r>
              <a:rPr lang="zh-CN" altLang="en-US" dirty="0" smtClean="0">
                <a:solidFill>
                  <a:schemeClr val="bg2">
                    <a:lumMod val="10000"/>
                  </a:schemeClr>
                </a:solidFill>
                <a:latin typeface="Times New Roman" pitchFamily="18" charset="0"/>
                <a:cs typeface="Times New Roman" pitchFamily="18" charset="0"/>
              </a:rPr>
              <a:t>北南 气温相差较大</a:t>
            </a:r>
            <a:r>
              <a:rPr lang="ja-JP" altLang="en-US" dirty="0" smtClean="0">
                <a:solidFill>
                  <a:schemeClr val="bg2">
                    <a:lumMod val="10000"/>
                  </a:schemeClr>
                </a:solidFill>
                <a:latin typeface="Times New Roman" pitchFamily="18" charset="0"/>
                <a:cs typeface="Times New Roman" pitchFamily="18" charset="0"/>
              </a:rPr>
              <a:t>、</a:t>
            </a:r>
            <a:r>
              <a:rPr lang="zh-CN" altLang="en-US" dirty="0" smtClean="0">
                <a:solidFill>
                  <a:schemeClr val="bg2">
                    <a:lumMod val="10000"/>
                  </a:schemeClr>
                </a:solidFill>
                <a:latin typeface="Times New Roman" pitchFamily="18" charset="0"/>
                <a:cs typeface="Times New Roman" pitchFamily="18" charset="0"/>
              </a:rPr>
              <a:t> </a:t>
            </a:r>
            <a:endParaRPr lang="en-US" altLang="zh-CN" dirty="0" smtClean="0">
              <a:solidFill>
                <a:schemeClr val="bg2">
                  <a:lumMod val="10000"/>
                </a:schemeClr>
              </a:solidFill>
              <a:latin typeface="Times New Roman" pitchFamily="18" charset="0"/>
              <a:cs typeface="Times New Roman" pitchFamily="18" charset="0"/>
            </a:endParaRPr>
          </a:p>
          <a:p>
            <a:pPr>
              <a:buNone/>
            </a:pPr>
            <a:r>
              <a:rPr lang="zh-CN" altLang="en-US" dirty="0" smtClean="0">
                <a:solidFill>
                  <a:schemeClr val="bg2">
                    <a:lumMod val="10000"/>
                  </a:schemeClr>
                </a:solidFill>
                <a:latin typeface="Times New Roman" pitchFamily="18" charset="0"/>
                <a:cs typeface="Times New Roman" pitchFamily="18" charset="0"/>
              </a:rPr>
              <a:t>这是阿根廷内气候的重要特征之一</a:t>
            </a:r>
            <a:r>
              <a:rPr lang="ja-JP" altLang="en-US" dirty="0" smtClean="0">
                <a:solidFill>
                  <a:schemeClr val="bg2">
                    <a:lumMod val="10000"/>
                  </a:schemeClr>
                </a:solidFill>
                <a:latin typeface="Times New Roman" pitchFamily="18" charset="0"/>
                <a:cs typeface="Times New Roman" pitchFamily="18" charset="0"/>
              </a:rPr>
              <a:t>。</a:t>
            </a:r>
            <a:r>
              <a:rPr lang="zh-CN" altLang="en-US" dirty="0" smtClean="0">
                <a:solidFill>
                  <a:schemeClr val="bg2">
                    <a:lumMod val="10000"/>
                  </a:schemeClr>
                </a:solidFill>
                <a:latin typeface="Times New Roman" pitchFamily="18" charset="0"/>
                <a:cs typeface="Times New Roman" pitchFamily="18" charset="0"/>
              </a:rPr>
              <a:t>年平均  温北部</a:t>
            </a:r>
            <a:r>
              <a:rPr lang="en-US" altLang="zh-CN" dirty="0" smtClean="0">
                <a:solidFill>
                  <a:schemeClr val="bg2">
                    <a:lumMod val="10000"/>
                  </a:schemeClr>
                </a:solidFill>
                <a:latin typeface="Times New Roman" pitchFamily="18" charset="0"/>
                <a:cs typeface="Times New Roman" pitchFamily="18" charset="0"/>
              </a:rPr>
              <a:t>24℃</a:t>
            </a:r>
            <a:r>
              <a:rPr lang="zh-CN" altLang="en-US" dirty="0" smtClean="0">
                <a:solidFill>
                  <a:schemeClr val="bg2">
                    <a:lumMod val="10000"/>
                  </a:schemeClr>
                </a:solidFill>
                <a:latin typeface="Times New Roman" pitchFamily="18" charset="0"/>
                <a:cs typeface="Times New Roman" pitchFamily="18" charset="0"/>
              </a:rPr>
              <a:t>，南部</a:t>
            </a:r>
            <a:r>
              <a:rPr lang="en-US" altLang="zh-CN" dirty="0" smtClean="0">
                <a:solidFill>
                  <a:schemeClr val="bg2">
                    <a:lumMod val="10000"/>
                  </a:schemeClr>
                </a:solidFill>
                <a:latin typeface="Times New Roman" pitchFamily="18" charset="0"/>
                <a:cs typeface="Times New Roman" pitchFamily="18" charset="0"/>
              </a:rPr>
              <a:t>5.5℃</a:t>
            </a:r>
            <a:r>
              <a:rPr lang="zh-CN" altLang="en-US" dirty="0" smtClean="0">
                <a:solidFill>
                  <a:schemeClr val="bg2">
                    <a:lumMod val="10000"/>
                  </a:schemeClr>
                </a:solidFill>
                <a:latin typeface="Times New Roman" pitchFamily="18" charset="0"/>
                <a:cs typeface="Times New Roman" pitchFamily="18" charset="0"/>
              </a:rPr>
              <a:t>。</a:t>
            </a:r>
            <a:endParaRPr lang="zh-CN" altLang="en-US" dirty="0" smtClean="0">
              <a:solidFill>
                <a:schemeClr val="bg2">
                  <a:lumMod val="10000"/>
                </a:schemeClr>
              </a:solidFill>
              <a:latin typeface="Times New Roman" pitchFamily="18" charset="0"/>
              <a:cs typeface="Times New Roman" pitchFamily="18" charset="0"/>
            </a:endParaRPr>
          </a:p>
        </p:txBody>
      </p:sp>
      <p:pic>
        <p:nvPicPr>
          <p:cNvPr id="4" name="Содержимое 3" descr="скачанные файлы (7).jpg"/>
          <p:cNvPicPr>
            <a:picLocks noChangeAspect="1"/>
          </p:cNvPicPr>
          <p:nvPr/>
        </p:nvPicPr>
        <p:blipFill>
          <a:blip r:embed="rId2"/>
          <a:stretch>
            <a:fillRect/>
          </a:stretch>
        </p:blipFill>
        <p:spPr>
          <a:xfrm>
            <a:off x="6286512" y="3357562"/>
            <a:ext cx="2551357" cy="1428760"/>
          </a:xfrm>
          <a:prstGeom prst="rect">
            <a:avLst/>
          </a:prstGeom>
        </p:spPr>
      </p:pic>
      <p:pic>
        <p:nvPicPr>
          <p:cNvPr id="5" name="Рисунок 4" descr="скачанные файлы (8).jpg"/>
          <p:cNvPicPr>
            <a:picLocks noChangeAspect="1"/>
          </p:cNvPicPr>
          <p:nvPr/>
        </p:nvPicPr>
        <p:blipFill>
          <a:blip r:embed="rId3"/>
          <a:stretch>
            <a:fillRect/>
          </a:stretch>
        </p:blipFill>
        <p:spPr>
          <a:xfrm>
            <a:off x="6000760" y="4857760"/>
            <a:ext cx="2857500" cy="1600200"/>
          </a:xfrm>
          <a:prstGeom prst="rect">
            <a:avLst/>
          </a:prstGeom>
        </p:spPr>
      </p:pic>
      <p:sp>
        <p:nvSpPr>
          <p:cNvPr id="19457" name="Rectangle 1"/>
          <p:cNvSpPr>
            <a:spLocks noChangeArrowheads="1"/>
          </p:cNvSpPr>
          <p:nvPr/>
        </p:nvSpPr>
        <p:spPr bwMode="auto">
          <a:xfrm>
            <a:off x="571472" y="4429132"/>
            <a:ext cx="5214974" cy="1107996"/>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lvl="0" fontAlgn="base">
              <a:spcBef>
                <a:spcPct val="0"/>
              </a:spcBef>
              <a:spcAft>
                <a:spcPct val="0"/>
              </a:spcAft>
            </a:pP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Āgēntíng</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qìhòu</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jīběn</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shàng</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rèdài</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yàrèdài</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hé</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wēndài</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dìqū</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Běi</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nán</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qìwēn</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xiāngchà</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jiào</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dà</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zhè</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shì</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āgēntíng</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nèi</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qìhòu</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de</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zhòngyào</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tèzhēng</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zhī</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kumimoji="0" lang="ru-RU" b="0" i="0" u="none" strike="noStrike" cap="none" normalizeH="0" baseline="0" dirty="0" err="1" smtClean="0">
                <a:ln>
                  <a:noFill/>
                </a:ln>
                <a:solidFill>
                  <a:schemeClr val="accent1">
                    <a:lumMod val="50000"/>
                  </a:schemeClr>
                </a:solidFill>
                <a:effectLst/>
                <a:latin typeface="Times New Roman" pitchFamily="18" charset="0"/>
                <a:cs typeface="Times New Roman" pitchFamily="18" charset="0"/>
              </a:rPr>
              <a:t>yī</a:t>
            </a:r>
            <a:r>
              <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rPr>
              <a:t>. </a:t>
            </a:r>
            <a:r>
              <a:rPr lang="smn-FI" dirty="0" smtClean="0">
                <a:solidFill>
                  <a:schemeClr val="accent1">
                    <a:lumMod val="50000"/>
                  </a:schemeClr>
                </a:solidFill>
                <a:latin typeface="Times New Roman" pitchFamily="18" charset="0"/>
                <a:cs typeface="Times New Roman" pitchFamily="18" charset="0"/>
              </a:rPr>
              <a:t>Nián píngjūn qìwēn běibù 24℃, nánbù 5.5℃.</a:t>
            </a:r>
            <a:endParaRPr kumimoji="0" lang="ru-RU" b="0" i="0" u="none" strike="noStrike" cap="none" normalizeH="0" baseline="0" dirty="0" smtClean="0">
              <a:ln>
                <a:noFill/>
              </a:ln>
              <a:solidFill>
                <a:schemeClr val="accent1">
                  <a:lumMod val="50000"/>
                </a:schemeClr>
              </a:solidFill>
              <a:effectLst/>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ja-JP" altLang="en-US" sz="7200" dirty="0" smtClean="0">
                <a:solidFill>
                  <a:srgbClr val="0070C0"/>
                </a:solidFill>
              </a:rPr>
              <a:t>陆地水文</a:t>
            </a:r>
            <a:endParaRPr lang="ru-RU" sz="7200" dirty="0">
              <a:solidFill>
                <a:srgbClr val="0070C0"/>
              </a:solidFill>
            </a:endParaRPr>
          </a:p>
        </p:txBody>
      </p:sp>
      <p:sp>
        <p:nvSpPr>
          <p:cNvPr id="3" name="Содержимое 2"/>
          <p:cNvSpPr>
            <a:spLocks noGrp="1"/>
          </p:cNvSpPr>
          <p:nvPr>
            <p:ph idx="1"/>
          </p:nvPr>
        </p:nvSpPr>
        <p:spPr/>
        <p:txBody>
          <a:bodyPr/>
          <a:lstStyle/>
          <a:p>
            <a:pPr>
              <a:buNone/>
            </a:pPr>
            <a:r>
              <a:rPr lang="zh-CN" altLang="en-US" dirty="0" smtClean="0">
                <a:solidFill>
                  <a:schemeClr val="tx1">
                    <a:lumMod val="95000"/>
                    <a:lumOff val="5000"/>
                  </a:schemeClr>
                </a:solidFill>
              </a:rPr>
              <a:t>大小河流总长度约 </a:t>
            </a:r>
            <a:r>
              <a:rPr lang="en-US" altLang="zh-CN" dirty="0" smtClean="0">
                <a:solidFill>
                  <a:schemeClr val="tx1">
                    <a:lumMod val="95000"/>
                    <a:lumOff val="5000"/>
                  </a:schemeClr>
                </a:solidFill>
              </a:rPr>
              <a:t>11 </a:t>
            </a:r>
            <a:r>
              <a:rPr lang="ja-JP" altLang="en-US" dirty="0" smtClean="0">
                <a:solidFill>
                  <a:schemeClr val="tx1">
                    <a:lumMod val="95000"/>
                    <a:lumOff val="5000"/>
                  </a:schemeClr>
                </a:solidFill>
              </a:rPr>
              <a:t>万公里。</a:t>
            </a:r>
            <a:endParaRPr lang="en-US" altLang="ja-JP" dirty="0" smtClean="0">
              <a:solidFill>
                <a:schemeClr val="tx1">
                  <a:lumMod val="95000"/>
                  <a:lumOff val="5000"/>
                </a:schemeClr>
              </a:solidFill>
            </a:endParaRPr>
          </a:p>
          <a:p>
            <a:pPr>
              <a:buNone/>
            </a:pPr>
            <a:r>
              <a:rPr lang="zh-CN" altLang="en-US" dirty="0" smtClean="0">
                <a:solidFill>
                  <a:schemeClr val="tx1">
                    <a:lumMod val="95000"/>
                    <a:lumOff val="5000"/>
                  </a:schemeClr>
                </a:solidFill>
              </a:rPr>
              <a:t>主要河流是乌拉圭 </a:t>
            </a:r>
            <a:r>
              <a:rPr lang="ja-JP" altLang="en-US" dirty="0" smtClean="0">
                <a:solidFill>
                  <a:schemeClr val="tx1">
                    <a:lumMod val="95000"/>
                    <a:lumOff val="5000"/>
                  </a:schemeClr>
                </a:solidFill>
              </a:rPr>
              <a:t>、</a:t>
            </a:r>
            <a:r>
              <a:rPr lang="zh-CN" altLang="en-US" dirty="0" smtClean="0">
                <a:solidFill>
                  <a:schemeClr val="tx1">
                    <a:lumMod val="95000"/>
                    <a:lumOff val="5000"/>
                  </a:schemeClr>
                </a:solidFill>
              </a:rPr>
              <a:t>巴拉圭</a:t>
            </a:r>
            <a:r>
              <a:rPr lang="ja-JP" altLang="en-US" dirty="0" smtClean="0">
                <a:solidFill>
                  <a:schemeClr val="tx1">
                    <a:lumMod val="95000"/>
                    <a:lumOff val="5000"/>
                  </a:schemeClr>
                </a:solidFill>
              </a:rPr>
              <a:t>、</a:t>
            </a:r>
            <a:r>
              <a:rPr lang="zh-CN" altLang="en-US" dirty="0" smtClean="0">
                <a:solidFill>
                  <a:schemeClr val="tx1">
                    <a:lumMod val="95000"/>
                    <a:lumOff val="5000"/>
                  </a:schemeClr>
                </a:solidFill>
              </a:rPr>
              <a:t>巴兰</a:t>
            </a:r>
            <a:r>
              <a:rPr lang="ja-JP" altLang="en-US" dirty="0" smtClean="0">
                <a:solidFill>
                  <a:schemeClr val="tx1">
                    <a:lumMod val="95000"/>
                    <a:lumOff val="5000"/>
                  </a:schemeClr>
                </a:solidFill>
              </a:rPr>
              <a:t>。</a:t>
            </a:r>
            <a:endParaRPr lang="en-US" altLang="ja-JP" dirty="0" smtClean="0">
              <a:solidFill>
                <a:schemeClr val="tx1">
                  <a:lumMod val="95000"/>
                  <a:lumOff val="5000"/>
                </a:schemeClr>
              </a:solidFill>
            </a:endParaRPr>
          </a:p>
          <a:p>
            <a:pPr>
              <a:buNone/>
            </a:pPr>
            <a:r>
              <a:rPr lang="zh-CN" altLang="en-US" dirty="0" smtClean="0">
                <a:solidFill>
                  <a:schemeClr val="tx1">
                    <a:lumMod val="95000"/>
                    <a:lumOff val="5000"/>
                  </a:schemeClr>
                </a:solidFill>
              </a:rPr>
              <a:t>阿根廷</a:t>
            </a:r>
            <a:r>
              <a:rPr lang="smn-FI" dirty="0" smtClean="0"/>
              <a:t>.</a:t>
            </a:r>
            <a:r>
              <a:rPr lang="ja-JP" altLang="en-US" dirty="0" smtClean="0">
                <a:solidFill>
                  <a:schemeClr val="tx1">
                    <a:lumMod val="95000"/>
                    <a:lumOff val="5000"/>
                  </a:schemeClr>
                </a:solidFill>
              </a:rPr>
              <a:t>拥有许多</a:t>
            </a:r>
            <a:r>
              <a:rPr lang="zh-CN" altLang="en-US" dirty="0" smtClean="0">
                <a:solidFill>
                  <a:schemeClr val="tx1">
                    <a:lumMod val="95000"/>
                    <a:lumOff val="5000"/>
                  </a:schemeClr>
                </a:solidFill>
              </a:rPr>
              <a:t>湖 主要是纳韦尔瓦皮</a:t>
            </a:r>
            <a:r>
              <a:rPr lang="ja-JP" altLang="en-US" dirty="0" smtClean="0">
                <a:solidFill>
                  <a:schemeClr val="tx1">
                    <a:lumMod val="95000"/>
                    <a:lumOff val="5000"/>
                  </a:schemeClr>
                </a:solidFill>
              </a:rPr>
              <a:t>、</a:t>
            </a:r>
            <a:r>
              <a:rPr lang="zh-CN" altLang="en-US" dirty="0" smtClean="0">
                <a:solidFill>
                  <a:schemeClr val="tx1">
                    <a:lumMod val="95000"/>
                    <a:lumOff val="5000"/>
                  </a:schemeClr>
                </a:solidFill>
              </a:rPr>
              <a:t>别德马</a:t>
            </a:r>
            <a:r>
              <a:rPr lang="ja-JP" altLang="en-US" dirty="0" smtClean="0">
                <a:solidFill>
                  <a:schemeClr val="tx1">
                    <a:lumMod val="95000"/>
                    <a:lumOff val="5000"/>
                  </a:schemeClr>
                </a:solidFill>
              </a:rPr>
              <a:t>。</a:t>
            </a:r>
            <a:endParaRPr lang="en-US" altLang="ja-JP" dirty="0" smtClean="0">
              <a:solidFill>
                <a:schemeClr val="tx1">
                  <a:lumMod val="95000"/>
                  <a:lumOff val="5000"/>
                </a:schemeClr>
              </a:solidFill>
            </a:endParaRPr>
          </a:p>
          <a:p>
            <a:pPr>
              <a:buNone/>
            </a:pPr>
            <a:r>
              <a:rPr lang="smn-FI" sz="1600" dirty="0" smtClean="0">
                <a:solidFill>
                  <a:srgbClr val="0070C0"/>
                </a:solidFill>
              </a:rPr>
              <a:t>Dàxiǎo héliú zǒng chángdù yuē 11 wàn gōnglǐ. </a:t>
            </a:r>
          </a:p>
          <a:p>
            <a:pPr>
              <a:buNone/>
            </a:pPr>
            <a:r>
              <a:rPr lang="smn-FI" sz="1600" dirty="0" smtClean="0">
                <a:solidFill>
                  <a:srgbClr val="0070C0"/>
                </a:solidFill>
              </a:rPr>
              <a:t>Zhǔyào héliú shì wūlāguī, bālāguī, bā lán.</a:t>
            </a:r>
          </a:p>
          <a:p>
            <a:pPr>
              <a:buNone/>
            </a:pPr>
            <a:r>
              <a:rPr lang="smn-FI" sz="1600" dirty="0" smtClean="0">
                <a:solidFill>
                  <a:srgbClr val="0070C0"/>
                </a:solidFill>
              </a:rPr>
              <a:t> Āgēntíng yǒngyǒu xǔduō hú zhǔyào shi nà wéi ěr wǎ pí, bié dé mǎ</a:t>
            </a:r>
            <a:endParaRPr lang="ru-RU" sz="1600" dirty="0">
              <a:solidFill>
                <a:srgbClr val="0070C0"/>
              </a:solidFill>
            </a:endParaRPr>
          </a:p>
        </p:txBody>
      </p:sp>
      <p:pic>
        <p:nvPicPr>
          <p:cNvPr id="4" name="Рисунок 3" descr="скачанные файлы (9).jpg"/>
          <p:cNvPicPr>
            <a:picLocks noChangeAspect="1"/>
          </p:cNvPicPr>
          <p:nvPr/>
        </p:nvPicPr>
        <p:blipFill>
          <a:blip r:embed="rId2"/>
          <a:stretch>
            <a:fillRect/>
          </a:stretch>
        </p:blipFill>
        <p:spPr>
          <a:xfrm>
            <a:off x="6357950" y="3429000"/>
            <a:ext cx="2400300" cy="1905000"/>
          </a:xfrm>
          <a:prstGeom prst="rect">
            <a:avLst/>
          </a:prstGeom>
        </p:spPr>
      </p:pic>
      <p:pic>
        <p:nvPicPr>
          <p:cNvPr id="5" name="Содержимое 3" descr="images (4).jpg"/>
          <p:cNvPicPr>
            <a:picLocks noChangeAspect="1"/>
          </p:cNvPicPr>
          <p:nvPr/>
        </p:nvPicPr>
        <p:blipFill>
          <a:blip r:embed="rId3"/>
          <a:stretch>
            <a:fillRect/>
          </a:stretch>
        </p:blipFill>
        <p:spPr>
          <a:xfrm>
            <a:off x="3857620" y="4214818"/>
            <a:ext cx="2466975" cy="1847850"/>
          </a:xfrm>
          <a:prstGeom prst="rect">
            <a:avLst/>
          </a:prstGeom>
        </p:spPr>
      </p:pic>
      <p:pic>
        <p:nvPicPr>
          <p:cNvPr id="6" name="Содержимое 6" descr="images (5).jpg"/>
          <p:cNvPicPr>
            <a:picLocks noChangeAspect="1"/>
          </p:cNvPicPr>
          <p:nvPr/>
        </p:nvPicPr>
        <p:blipFill>
          <a:blip r:embed="rId4"/>
          <a:stretch>
            <a:fillRect/>
          </a:stretch>
        </p:blipFill>
        <p:spPr>
          <a:xfrm>
            <a:off x="1214414" y="4357694"/>
            <a:ext cx="2457450" cy="18669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28604"/>
            <a:ext cx="8686800" cy="838200"/>
          </a:xfrm>
        </p:spPr>
        <p:txBody>
          <a:bodyPr>
            <a:noAutofit/>
          </a:bodyPr>
          <a:lstStyle/>
          <a:p>
            <a:pPr algn="ctr"/>
            <a:r>
              <a:rPr lang="en-US" altLang="ja-JP" sz="7200" dirty="0" smtClean="0"/>
              <a:t/>
            </a:r>
            <a:br>
              <a:rPr lang="en-US" altLang="ja-JP" sz="7200" dirty="0" smtClean="0"/>
            </a:br>
            <a:r>
              <a:rPr lang="ja-JP" altLang="en-US" sz="7200" b="1" dirty="0" smtClean="0">
                <a:solidFill>
                  <a:srgbClr val="00B050"/>
                </a:solidFill>
              </a:rPr>
              <a:t>植被</a:t>
            </a:r>
            <a:r>
              <a:rPr lang="ja-JP" altLang="en-US" sz="7200" dirty="0" smtClean="0"/>
              <a:t/>
            </a:r>
            <a:br>
              <a:rPr lang="ja-JP" altLang="en-US" sz="7200" dirty="0" smtClean="0"/>
            </a:br>
            <a:endParaRPr lang="ru-RU" sz="7200" dirty="0"/>
          </a:p>
        </p:txBody>
      </p:sp>
      <p:sp>
        <p:nvSpPr>
          <p:cNvPr id="8" name="Содержимое 7"/>
          <p:cNvSpPr>
            <a:spLocks noGrp="1"/>
          </p:cNvSpPr>
          <p:nvPr>
            <p:ph idx="1"/>
          </p:nvPr>
        </p:nvSpPr>
        <p:spPr/>
        <p:txBody>
          <a:bodyPr>
            <a:normAutofit/>
          </a:bodyPr>
          <a:lstStyle/>
          <a:p>
            <a:pPr>
              <a:buNone/>
            </a:pPr>
            <a:r>
              <a:rPr lang="zh-CN" altLang="en-US" dirty="0" smtClean="0">
                <a:solidFill>
                  <a:schemeClr val="tx1"/>
                </a:solidFill>
              </a:rPr>
              <a:t>阿根廷有丰富多彩的植物</a:t>
            </a:r>
            <a:endParaRPr lang="en-US" altLang="zh-CN" dirty="0" smtClean="0">
              <a:solidFill>
                <a:schemeClr val="tx1"/>
              </a:solidFill>
            </a:endParaRPr>
          </a:p>
          <a:p>
            <a:pPr>
              <a:buNone/>
            </a:pPr>
            <a:r>
              <a:rPr lang="zh-CN" altLang="en-US" dirty="0" smtClean="0">
                <a:solidFill>
                  <a:schemeClr val="tx1"/>
                </a:solidFill>
              </a:rPr>
              <a:t>种类和植被类型</a:t>
            </a:r>
            <a:endParaRPr lang="en-US" altLang="zh-CN" dirty="0" smtClean="0">
              <a:solidFill>
                <a:schemeClr val="tx1"/>
              </a:solidFill>
            </a:endParaRPr>
          </a:p>
          <a:p>
            <a:pPr>
              <a:buNone/>
            </a:pPr>
            <a:r>
              <a:rPr lang="smn-FI" sz="1600" dirty="0" smtClean="0"/>
              <a:t>āgēntíng yǒu fēngfù duōcǎi de zhíwù zhǒnglèi hé zhíbèi lèixíng</a:t>
            </a:r>
            <a:endParaRPr lang="en-US" altLang="zh-CN" sz="1600" dirty="0" smtClean="0">
              <a:solidFill>
                <a:schemeClr val="tx1"/>
              </a:solidFill>
            </a:endParaRPr>
          </a:p>
          <a:p>
            <a:pPr>
              <a:buNone/>
            </a:pPr>
            <a:r>
              <a:rPr lang="zh-CN" altLang="en-US" dirty="0" smtClean="0">
                <a:solidFill>
                  <a:schemeClr val="tx1"/>
                </a:solidFill>
              </a:rPr>
              <a:t>阿根廷有亚热带常绿森林主要是如南洋杉</a:t>
            </a:r>
            <a:r>
              <a:rPr lang="ja-JP" altLang="en-US" dirty="0" smtClean="0">
                <a:solidFill>
                  <a:schemeClr val="tx1"/>
                </a:solidFill>
              </a:rPr>
              <a:t>、</a:t>
            </a:r>
            <a:endParaRPr lang="en-US" altLang="ja-JP" dirty="0" smtClean="0">
              <a:solidFill>
                <a:schemeClr val="tx1"/>
              </a:solidFill>
            </a:endParaRPr>
          </a:p>
          <a:p>
            <a:pPr>
              <a:buNone/>
            </a:pPr>
            <a:r>
              <a:rPr lang="zh-CN" altLang="en-US" dirty="0" smtClean="0">
                <a:solidFill>
                  <a:schemeClr val="tx1"/>
                </a:solidFill>
              </a:rPr>
              <a:t>桤木 </a:t>
            </a:r>
            <a:r>
              <a:rPr lang="smn-FI" sz="1600" dirty="0" smtClean="0"/>
              <a:t>āgēntíng yǒu yàrèdài cháng lǜ sēnlín zhǔyào shi rú nányáng shān, qī mù </a:t>
            </a:r>
            <a:endParaRPr lang="en-US" altLang="zh-CN" sz="1600" dirty="0" smtClean="0">
              <a:solidFill>
                <a:schemeClr val="tx1"/>
              </a:solidFill>
            </a:endParaRPr>
          </a:p>
          <a:p>
            <a:pPr>
              <a:buNone/>
            </a:pPr>
            <a:r>
              <a:rPr lang="zh-CN" altLang="en-US" dirty="0" smtClean="0">
                <a:solidFill>
                  <a:schemeClr val="tx1"/>
                </a:solidFill>
              </a:rPr>
              <a:t>阿根廷有谷类植物一百多种</a:t>
            </a:r>
            <a:r>
              <a:rPr lang="smn-FI" sz="1600" dirty="0" smtClean="0"/>
              <a:t>āgēntíng yǒu gǔlèi zhíwù yībǎi duō zhǒng </a:t>
            </a:r>
            <a:endParaRPr lang="en-US" altLang="zh-CN" sz="1600" dirty="0" smtClean="0">
              <a:solidFill>
                <a:schemeClr val="tx1"/>
              </a:solidFill>
            </a:endParaRPr>
          </a:p>
          <a:p>
            <a:pPr>
              <a:buNone/>
            </a:pPr>
            <a:r>
              <a:rPr lang="zh-CN" altLang="en-US" dirty="0" smtClean="0">
                <a:solidFill>
                  <a:schemeClr val="tx1"/>
                </a:solidFill>
              </a:rPr>
              <a:t>阿根廷有旱生植物主要是金合欢仙人掌含羞草</a:t>
            </a:r>
            <a:endParaRPr lang="en-US" altLang="zh-CN" dirty="0" smtClean="0">
              <a:solidFill>
                <a:schemeClr val="tx1"/>
              </a:solidFill>
            </a:endParaRPr>
          </a:p>
          <a:p>
            <a:pPr>
              <a:buNone/>
            </a:pPr>
            <a:r>
              <a:rPr lang="smn-FI" sz="1600" dirty="0" smtClean="0"/>
              <a:t>āgēntíng yǒu hàn shēng zhíwù zhǔyào shi jīn héhuān xiānrénzhǎng hánxiū cǎo</a:t>
            </a:r>
            <a:endParaRPr lang="ru-RU" sz="1600" dirty="0">
              <a:solidFill>
                <a:schemeClr val="tx1"/>
              </a:solidFill>
            </a:endParaRPr>
          </a:p>
        </p:txBody>
      </p:sp>
      <p:pic>
        <p:nvPicPr>
          <p:cNvPr id="10" name="Рисунок 9" descr="скачанные файлы (10).jpg"/>
          <p:cNvPicPr>
            <a:picLocks noChangeAspect="1"/>
          </p:cNvPicPr>
          <p:nvPr/>
        </p:nvPicPr>
        <p:blipFill>
          <a:blip r:embed="rId2"/>
          <a:stretch>
            <a:fillRect/>
          </a:stretch>
        </p:blipFill>
        <p:spPr>
          <a:xfrm>
            <a:off x="5739860" y="0"/>
            <a:ext cx="3404140" cy="2285992"/>
          </a:xfrm>
          <a:prstGeom prst="rect">
            <a:avLst/>
          </a:prstGeom>
        </p:spPr>
      </p:pic>
      <p:pic>
        <p:nvPicPr>
          <p:cNvPr id="11" name="Содержимое 3" descr="images (6).jpg"/>
          <p:cNvPicPr>
            <a:picLocks noChangeAspect="1"/>
          </p:cNvPicPr>
          <p:nvPr/>
        </p:nvPicPr>
        <p:blipFill>
          <a:blip r:embed="rId3"/>
          <a:stretch>
            <a:fillRect/>
          </a:stretch>
        </p:blipFill>
        <p:spPr>
          <a:xfrm>
            <a:off x="5715008" y="1357298"/>
            <a:ext cx="2214546" cy="165877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zh-CN" altLang="en-US" sz="5400" dirty="0" smtClean="0">
                <a:solidFill>
                  <a:schemeClr val="bg2">
                    <a:lumMod val="25000"/>
                  </a:schemeClr>
                </a:solidFill>
              </a:rPr>
              <a:t>阿根廷动物</a:t>
            </a:r>
            <a:endParaRPr lang="ru-RU" sz="5400" dirty="0">
              <a:solidFill>
                <a:schemeClr val="bg2">
                  <a:lumMod val="25000"/>
                </a:schemeClr>
              </a:solidFill>
            </a:endParaRPr>
          </a:p>
        </p:txBody>
      </p:sp>
      <p:sp>
        <p:nvSpPr>
          <p:cNvPr id="6" name="Содержимое 5"/>
          <p:cNvSpPr>
            <a:spLocks noGrp="1"/>
          </p:cNvSpPr>
          <p:nvPr>
            <p:ph idx="1"/>
          </p:nvPr>
        </p:nvSpPr>
        <p:spPr/>
        <p:txBody>
          <a:bodyPr>
            <a:normAutofit lnSpcReduction="10000"/>
          </a:bodyPr>
          <a:lstStyle/>
          <a:p>
            <a:pPr algn="ctr">
              <a:buNone/>
            </a:pPr>
            <a:r>
              <a:rPr lang="zh-CN" altLang="en-US" dirty="0" smtClean="0">
                <a:solidFill>
                  <a:schemeClr val="tx1">
                    <a:lumMod val="95000"/>
                    <a:lumOff val="5000"/>
                  </a:schemeClr>
                </a:solidFill>
              </a:rPr>
              <a:t>中国的动物资源也是相当丰富的</a:t>
            </a:r>
            <a:r>
              <a:rPr lang="en-US" altLang="zh-CN" dirty="0" smtClean="0">
                <a:solidFill>
                  <a:schemeClr val="tx1">
                    <a:lumMod val="95000"/>
                    <a:lumOff val="5000"/>
                  </a:schemeClr>
                </a:solidFill>
              </a:rPr>
              <a:t>.</a:t>
            </a:r>
            <a:r>
              <a:rPr lang="zh-CN" altLang="en-US" dirty="0" smtClean="0">
                <a:solidFill>
                  <a:schemeClr val="tx1">
                    <a:lumMod val="95000"/>
                    <a:lumOff val="5000"/>
                  </a:schemeClr>
                </a:solidFill>
              </a:rPr>
              <a:t>在热带森林 </a:t>
            </a:r>
            <a:endParaRPr lang="en-US" altLang="zh-CN" dirty="0" smtClean="0">
              <a:solidFill>
                <a:schemeClr val="tx1">
                  <a:lumMod val="95000"/>
                  <a:lumOff val="5000"/>
                </a:schemeClr>
              </a:solidFill>
            </a:endParaRPr>
          </a:p>
          <a:p>
            <a:pPr algn="ctr">
              <a:buNone/>
            </a:pPr>
            <a:r>
              <a:rPr lang="zh-CN" altLang="en-US" dirty="0" smtClean="0">
                <a:solidFill>
                  <a:schemeClr val="tx1">
                    <a:lumMod val="95000"/>
                    <a:lumOff val="5000"/>
                  </a:schemeClr>
                </a:solidFill>
              </a:rPr>
              <a:t>主要是</a:t>
            </a:r>
            <a:endParaRPr lang="en-US" altLang="zh-CN" dirty="0" smtClean="0">
              <a:solidFill>
                <a:schemeClr val="tx1">
                  <a:lumMod val="95000"/>
                  <a:lumOff val="5000"/>
                </a:schemeClr>
              </a:solidFill>
            </a:endParaRPr>
          </a:p>
          <a:p>
            <a:pPr>
              <a:buNone/>
            </a:pPr>
            <a:endParaRPr lang="en-US" altLang="zh-CN" dirty="0" smtClean="0"/>
          </a:p>
          <a:p>
            <a:pPr>
              <a:buNone/>
            </a:pPr>
            <a:endParaRPr lang="en-US" altLang="zh-CN" dirty="0" smtClean="0"/>
          </a:p>
          <a:p>
            <a:pPr>
              <a:buNone/>
            </a:pPr>
            <a:endParaRPr lang="zh-CN" altLang="en-US" dirty="0" smtClean="0"/>
          </a:p>
          <a:p>
            <a:pPr>
              <a:buNone/>
            </a:pPr>
            <a:r>
              <a:rPr lang="zh-CN" altLang="en-US" dirty="0" smtClean="0"/>
              <a:t>   </a:t>
            </a:r>
            <a:r>
              <a:rPr lang="zh-CN" altLang="en-US" dirty="0" smtClean="0"/>
              <a:t>   </a:t>
            </a:r>
            <a:endParaRPr lang="en-US" altLang="zh-CN" dirty="0" smtClean="0"/>
          </a:p>
          <a:p>
            <a:pPr>
              <a:buNone/>
            </a:pPr>
            <a:r>
              <a:rPr lang="zh-CN" altLang="en-US" dirty="0" smtClean="0">
                <a:solidFill>
                  <a:schemeClr val="tx1">
                    <a:lumMod val="95000"/>
                    <a:lumOff val="5000"/>
                  </a:schemeClr>
                </a:solidFill>
              </a:rPr>
              <a:t>麦</a:t>
            </a:r>
            <a:r>
              <a:rPr lang="zh-CN" altLang="en-US" dirty="0" smtClean="0">
                <a:solidFill>
                  <a:schemeClr val="tx1">
                    <a:lumMod val="95000"/>
                    <a:lumOff val="5000"/>
                  </a:schemeClr>
                </a:solidFill>
              </a:rPr>
              <a:t>哲伦狗                </a:t>
            </a:r>
            <a:r>
              <a:rPr lang="zh-CN" altLang="en-US" dirty="0" smtClean="0">
                <a:solidFill>
                  <a:schemeClr val="tx1">
                    <a:lumMod val="95000"/>
                    <a:lumOff val="5000"/>
                  </a:schemeClr>
                </a:solidFill>
              </a:rPr>
              <a:t>                                鹿                                                                            </a:t>
            </a:r>
            <a:endParaRPr lang="en-US" altLang="zh-CN" dirty="0" smtClean="0">
              <a:solidFill>
                <a:schemeClr val="tx1">
                  <a:lumMod val="95000"/>
                  <a:lumOff val="5000"/>
                </a:schemeClr>
              </a:solidFill>
            </a:endParaRPr>
          </a:p>
          <a:p>
            <a:pPr>
              <a:buNone/>
            </a:pPr>
            <a:r>
              <a:rPr lang="en-US" altLang="zh-CN" dirty="0" smtClean="0">
                <a:solidFill>
                  <a:schemeClr val="tx1">
                    <a:lumMod val="95000"/>
                    <a:lumOff val="5000"/>
                  </a:schemeClr>
                </a:solidFill>
              </a:rPr>
              <a:t>   </a:t>
            </a:r>
            <a:r>
              <a:rPr lang="smn-FI" sz="2000" dirty="0" smtClean="0">
                <a:solidFill>
                  <a:schemeClr val="tx1">
                    <a:lumMod val="95000"/>
                    <a:lumOff val="5000"/>
                  </a:schemeClr>
                </a:solidFill>
              </a:rPr>
              <a:t>Màizhélún gǒu                           </a:t>
            </a:r>
            <a:r>
              <a:rPr lang="smn-FI" sz="2000" dirty="0" smtClean="0">
                <a:solidFill>
                  <a:schemeClr val="tx1">
                    <a:lumMod val="95000"/>
                    <a:lumOff val="5000"/>
                  </a:schemeClr>
                </a:solidFill>
              </a:rPr>
              <a:t>                                               </a:t>
            </a:r>
            <a:r>
              <a:rPr lang="zh-CN" altLang="en-US" sz="2000" dirty="0" smtClean="0">
                <a:solidFill>
                  <a:schemeClr val="tx1">
                    <a:lumMod val="95000"/>
                    <a:lumOff val="5000"/>
                  </a:schemeClr>
                </a:solidFill>
              </a:rPr>
              <a:t> </a:t>
            </a:r>
            <a:r>
              <a:rPr lang="smn-FI" sz="2000" dirty="0" smtClean="0">
                <a:solidFill>
                  <a:schemeClr val="tx1">
                    <a:lumMod val="95000"/>
                    <a:lumOff val="5000"/>
                  </a:schemeClr>
                </a:solidFill>
              </a:rPr>
              <a:t>lù</a:t>
            </a:r>
            <a:endParaRPr lang="ru-RU" sz="2000" dirty="0">
              <a:solidFill>
                <a:schemeClr val="tx1">
                  <a:lumMod val="95000"/>
                  <a:lumOff val="5000"/>
                </a:schemeClr>
              </a:solidFill>
            </a:endParaRPr>
          </a:p>
        </p:txBody>
      </p:sp>
      <p:pic>
        <p:nvPicPr>
          <p:cNvPr id="4" name="Содержимое 3" descr="images (8).jpg"/>
          <p:cNvPicPr>
            <a:picLocks noChangeAspect="1"/>
          </p:cNvPicPr>
          <p:nvPr/>
        </p:nvPicPr>
        <p:blipFill>
          <a:blip r:embed="rId2"/>
          <a:stretch>
            <a:fillRect/>
          </a:stretch>
        </p:blipFill>
        <p:spPr>
          <a:xfrm>
            <a:off x="785786" y="2714619"/>
            <a:ext cx="2928958" cy="2010281"/>
          </a:xfrm>
          <a:prstGeom prst="rect">
            <a:avLst/>
          </a:prstGeom>
        </p:spPr>
      </p:pic>
      <p:pic>
        <p:nvPicPr>
          <p:cNvPr id="5" name="Содержимое 3" descr="скачанные файлы (11).jpg"/>
          <p:cNvPicPr>
            <a:picLocks noChangeAspect="1"/>
          </p:cNvPicPr>
          <p:nvPr/>
        </p:nvPicPr>
        <p:blipFill>
          <a:blip r:embed="rId3"/>
          <a:stretch>
            <a:fillRect/>
          </a:stretch>
        </p:blipFill>
        <p:spPr>
          <a:xfrm>
            <a:off x="5786446" y="2786058"/>
            <a:ext cx="2409825" cy="18954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zh-CN" altLang="en-US" sz="5400" b="1" dirty="0" smtClean="0">
                <a:solidFill>
                  <a:schemeClr val="tx2">
                    <a:lumMod val="75000"/>
                  </a:schemeClr>
                </a:solidFill>
              </a:rPr>
              <a:t>捕食动物</a:t>
            </a:r>
            <a:endParaRPr lang="ru-RU" sz="5400" b="1" dirty="0">
              <a:solidFill>
                <a:schemeClr val="tx2">
                  <a:lumMod val="75000"/>
                </a:schemeClr>
              </a:solidFill>
            </a:endParaRPr>
          </a:p>
        </p:txBody>
      </p:sp>
      <p:pic>
        <p:nvPicPr>
          <p:cNvPr id="6" name="Содержимое 5" descr="images (9).jpg"/>
          <p:cNvPicPr>
            <a:picLocks noGrp="1" noChangeAspect="1"/>
          </p:cNvPicPr>
          <p:nvPr>
            <p:ph idx="1"/>
          </p:nvPr>
        </p:nvPicPr>
        <p:blipFill>
          <a:blip r:embed="rId2"/>
          <a:stretch>
            <a:fillRect/>
          </a:stretch>
        </p:blipFill>
        <p:spPr>
          <a:xfrm>
            <a:off x="5929322" y="2214554"/>
            <a:ext cx="2619375" cy="2214578"/>
          </a:xfrm>
        </p:spPr>
      </p:pic>
      <p:pic>
        <p:nvPicPr>
          <p:cNvPr id="7" name="Рисунок 6" descr="скачанные файлы (13).jpg"/>
          <p:cNvPicPr>
            <a:picLocks noChangeAspect="1"/>
          </p:cNvPicPr>
          <p:nvPr/>
        </p:nvPicPr>
        <p:blipFill>
          <a:blip r:embed="rId3"/>
          <a:stretch>
            <a:fillRect/>
          </a:stretch>
        </p:blipFill>
        <p:spPr>
          <a:xfrm>
            <a:off x="428596" y="2428868"/>
            <a:ext cx="2019300" cy="2266950"/>
          </a:xfrm>
          <a:prstGeom prst="rect">
            <a:avLst/>
          </a:prstGeom>
        </p:spPr>
      </p:pic>
      <p:pic>
        <p:nvPicPr>
          <p:cNvPr id="8" name="Рисунок 7" descr="скачанные файлы (14).jpg"/>
          <p:cNvPicPr>
            <a:picLocks noChangeAspect="1"/>
          </p:cNvPicPr>
          <p:nvPr/>
        </p:nvPicPr>
        <p:blipFill>
          <a:blip r:embed="rId4"/>
          <a:stretch>
            <a:fillRect/>
          </a:stretch>
        </p:blipFill>
        <p:spPr>
          <a:xfrm>
            <a:off x="3000364" y="2786058"/>
            <a:ext cx="2609850" cy="1752600"/>
          </a:xfrm>
          <a:prstGeom prst="rect">
            <a:avLst/>
          </a:prstGeom>
        </p:spPr>
      </p:pic>
      <p:sp>
        <p:nvSpPr>
          <p:cNvPr id="1025" name="Rectangle 1"/>
          <p:cNvSpPr>
            <a:spLocks noChangeArrowheads="1"/>
          </p:cNvSpPr>
          <p:nvPr/>
        </p:nvSpPr>
        <p:spPr bwMode="auto">
          <a:xfrm>
            <a:off x="428596" y="4714884"/>
            <a:ext cx="1785950" cy="464258"/>
          </a:xfrm>
          <a:prstGeom prst="rect">
            <a:avLst/>
          </a:prstGeom>
          <a:solidFill>
            <a:srgbClr val="FFFFFF"/>
          </a:solidFill>
          <a:ln w="9525">
            <a:noFill/>
            <a:miter lim="800000"/>
            <a:headEnd/>
            <a:tailEnd/>
          </a:ln>
          <a:effectLst/>
        </p:spPr>
        <p:txBody>
          <a:bodyPr vert="horz" wrap="square" lIns="0" tIns="0"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3600" b="0" i="0" u="none" strike="noStrike" cap="none" normalizeH="0" baseline="0" dirty="0" smtClean="0">
                <a:ln>
                  <a:noFill/>
                </a:ln>
                <a:solidFill>
                  <a:srgbClr val="212121"/>
                </a:solidFill>
                <a:effectLst/>
                <a:latin typeface="inherit"/>
              </a:rPr>
              <a:t>美洲狮</a:t>
            </a:r>
            <a:r>
              <a:rPr kumimoji="0" lang="zh-CN" sz="1100" b="0" i="0" u="none" strike="noStrike" cap="none" normalizeH="0" baseline="0" dirty="0" smtClean="0">
                <a:ln>
                  <a:noFill/>
                </a:ln>
                <a:solidFill>
                  <a:schemeClr val="tx1"/>
                </a:solidFill>
                <a:effectLst/>
                <a:latin typeface="Arial" pitchFamily="34" charset="0"/>
              </a:rPr>
              <a:t> </a:t>
            </a:r>
            <a:endParaRPr kumimoji="0" lang="zh-CN" sz="1800" b="0" i="0" u="none" strike="noStrike" cap="none" normalizeH="0" baseline="0" dirty="0" smtClean="0">
              <a:ln>
                <a:noFill/>
              </a:ln>
              <a:solidFill>
                <a:schemeClr val="tx1"/>
              </a:solidFill>
              <a:effectLst/>
              <a:latin typeface="Arial" pitchFamily="34" charset="0"/>
            </a:endParaRPr>
          </a:p>
        </p:txBody>
      </p:sp>
      <p:sp>
        <p:nvSpPr>
          <p:cNvPr id="1026" name="Rectangle 2"/>
          <p:cNvSpPr>
            <a:spLocks noChangeArrowheads="1"/>
          </p:cNvSpPr>
          <p:nvPr/>
        </p:nvSpPr>
        <p:spPr bwMode="auto">
          <a:xfrm>
            <a:off x="3214678" y="4786322"/>
            <a:ext cx="1571604" cy="464258"/>
          </a:xfrm>
          <a:prstGeom prst="rect">
            <a:avLst/>
          </a:prstGeom>
          <a:solidFill>
            <a:srgbClr val="FFFFFF"/>
          </a:solidFill>
          <a:ln w="9525">
            <a:noFill/>
            <a:miter lim="800000"/>
            <a:headEnd/>
            <a:tailEnd/>
          </a:ln>
          <a:effectLst/>
        </p:spPr>
        <p:txBody>
          <a:bodyPr vert="horz" wrap="square" lIns="0" tIns="0"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3600" b="0" i="0" u="none" strike="noStrike" cap="none" normalizeH="0" baseline="0" dirty="0" smtClean="0">
                <a:ln>
                  <a:noFill/>
                </a:ln>
                <a:solidFill>
                  <a:srgbClr val="212121"/>
                </a:solidFill>
                <a:effectLst/>
                <a:latin typeface="inherit"/>
              </a:rPr>
              <a:t>美洲虎</a:t>
            </a:r>
            <a:r>
              <a:rPr kumimoji="0" lang="zh-CN" sz="1100" b="0" i="0" u="none" strike="noStrike" cap="none" normalizeH="0" baseline="0" dirty="0" smtClean="0">
                <a:ln>
                  <a:noFill/>
                </a:ln>
                <a:solidFill>
                  <a:schemeClr val="tx1"/>
                </a:solidFill>
                <a:effectLst/>
                <a:latin typeface="Arial" pitchFamily="34" charset="0"/>
              </a:rPr>
              <a:t> </a:t>
            </a:r>
            <a:endParaRPr kumimoji="0" lang="zh-CN" sz="1800" b="0" i="0" u="none" strike="noStrike" cap="none" normalizeH="0" baseline="0" dirty="0" smtClean="0">
              <a:ln>
                <a:noFill/>
              </a:ln>
              <a:solidFill>
                <a:schemeClr val="tx1"/>
              </a:solidFill>
              <a:effectLst/>
              <a:latin typeface="Arial" pitchFamily="34" charset="0"/>
            </a:endParaRPr>
          </a:p>
        </p:txBody>
      </p:sp>
      <p:sp>
        <p:nvSpPr>
          <p:cNvPr id="1027" name="Rectangle 3"/>
          <p:cNvSpPr>
            <a:spLocks noChangeArrowheads="1"/>
          </p:cNvSpPr>
          <p:nvPr/>
        </p:nvSpPr>
        <p:spPr bwMode="auto">
          <a:xfrm>
            <a:off x="6357950" y="4857760"/>
            <a:ext cx="1857356" cy="492443"/>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3200" b="0" i="0" u="none" strike="noStrike" cap="none" normalizeH="0" baseline="0" dirty="0" smtClean="0">
                <a:ln>
                  <a:noFill/>
                </a:ln>
                <a:solidFill>
                  <a:srgbClr val="212121"/>
                </a:solidFill>
                <a:effectLst/>
                <a:latin typeface="inherit"/>
              </a:rPr>
              <a:t>残忍的熊</a:t>
            </a:r>
            <a:r>
              <a:rPr kumimoji="0" lang="zh-CN" sz="3200" b="0" i="0" u="none" strike="noStrike" cap="none" normalizeH="0" baseline="0" dirty="0" smtClean="0">
                <a:ln>
                  <a:noFill/>
                </a:ln>
                <a:solidFill>
                  <a:schemeClr val="tx1"/>
                </a:solidFill>
                <a:effectLst/>
                <a:latin typeface="Arial" pitchFamily="34" charset="0"/>
              </a:rPr>
              <a:t> </a:t>
            </a:r>
          </a:p>
        </p:txBody>
      </p:sp>
      <p:sp>
        <p:nvSpPr>
          <p:cNvPr id="1028" name="Rectangle 4"/>
          <p:cNvSpPr>
            <a:spLocks noChangeArrowheads="1"/>
          </p:cNvSpPr>
          <p:nvPr/>
        </p:nvSpPr>
        <p:spPr bwMode="auto">
          <a:xfrm>
            <a:off x="6429388" y="5286388"/>
            <a:ext cx="1714480" cy="246221"/>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err="1" smtClean="0">
                <a:ln>
                  <a:noFill/>
                </a:ln>
                <a:solidFill>
                  <a:srgbClr val="878787"/>
                </a:solidFill>
                <a:effectLst/>
                <a:latin typeface="inherit"/>
              </a:rPr>
              <a:t>Cánrěn</a:t>
            </a:r>
            <a:r>
              <a:rPr kumimoji="0" lang="ru-RU" sz="1600" b="0" i="0" u="none" strike="noStrike" cap="none" normalizeH="0" baseline="0" dirty="0" smtClean="0">
                <a:ln>
                  <a:noFill/>
                </a:ln>
                <a:solidFill>
                  <a:srgbClr val="878787"/>
                </a:solidFill>
                <a:effectLst/>
                <a:latin typeface="inherit"/>
              </a:rPr>
              <a:t> </a:t>
            </a:r>
            <a:r>
              <a:rPr kumimoji="0" lang="ru-RU" sz="1600" b="0" i="0" u="none" strike="noStrike" cap="none" normalizeH="0" baseline="0" dirty="0" err="1" smtClean="0">
                <a:ln>
                  <a:noFill/>
                </a:ln>
                <a:solidFill>
                  <a:srgbClr val="878787"/>
                </a:solidFill>
                <a:effectLst/>
                <a:latin typeface="inherit"/>
              </a:rPr>
              <a:t>de</a:t>
            </a:r>
            <a:r>
              <a:rPr kumimoji="0" lang="ru-RU" sz="1600" b="0" i="0" u="none" strike="noStrike" cap="none" normalizeH="0" baseline="0" dirty="0" smtClean="0">
                <a:ln>
                  <a:noFill/>
                </a:ln>
                <a:solidFill>
                  <a:srgbClr val="878787"/>
                </a:solidFill>
                <a:effectLst/>
                <a:latin typeface="inherit"/>
              </a:rPr>
              <a:t> </a:t>
            </a:r>
            <a:r>
              <a:rPr kumimoji="0" lang="ru-RU" sz="1600" b="0" i="0" u="none" strike="noStrike" cap="none" normalizeH="0" baseline="0" dirty="0" err="1" smtClean="0">
                <a:ln>
                  <a:noFill/>
                </a:ln>
                <a:solidFill>
                  <a:srgbClr val="878787"/>
                </a:solidFill>
                <a:effectLst/>
                <a:latin typeface="inherit"/>
              </a:rPr>
              <a:t>xióng</a:t>
            </a:r>
            <a:r>
              <a:rPr kumimoji="0" lang="ru-RU" sz="1600" b="0" i="0" u="none" strike="noStrike" cap="none" normalizeH="0" baseline="0" dirty="0" smtClean="0">
                <a:ln>
                  <a:noFill/>
                </a:ln>
                <a:solidFill>
                  <a:schemeClr val="tx1"/>
                </a:solidFill>
                <a:effectLst/>
                <a:latin typeface="Arial" pitchFamily="34" charset="0"/>
              </a:rPr>
              <a:t> </a:t>
            </a:r>
          </a:p>
        </p:txBody>
      </p:sp>
      <p:sp>
        <p:nvSpPr>
          <p:cNvPr id="1029" name="Rectangle 5"/>
          <p:cNvSpPr>
            <a:spLocks noChangeArrowheads="1"/>
          </p:cNvSpPr>
          <p:nvPr/>
        </p:nvSpPr>
        <p:spPr bwMode="auto">
          <a:xfrm>
            <a:off x="785786" y="5214950"/>
            <a:ext cx="1214446" cy="800219"/>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err="1" smtClean="0">
                <a:ln>
                  <a:noFill/>
                </a:ln>
                <a:solidFill>
                  <a:srgbClr val="878787"/>
                </a:solidFill>
                <a:effectLst/>
                <a:latin typeface="inherit"/>
                <a:cs typeface="Arial" pitchFamily="34" charset="0"/>
              </a:rPr>
              <a:t>Měizhōu</a:t>
            </a:r>
            <a:r>
              <a:rPr kumimoji="0" lang="ru-RU" sz="1600" b="0" i="0" u="none" strike="noStrike" cap="none" normalizeH="0" baseline="0" dirty="0" smtClean="0">
                <a:ln>
                  <a:noFill/>
                </a:ln>
                <a:solidFill>
                  <a:srgbClr val="878787"/>
                </a:solidFill>
                <a:effectLst/>
                <a:latin typeface="inherit"/>
                <a:cs typeface="Arial" pitchFamily="34" charset="0"/>
              </a:rPr>
              <a:t> </a:t>
            </a:r>
            <a:r>
              <a:rPr kumimoji="0" lang="ru-RU" sz="1600" b="0" i="0" u="none" strike="noStrike" cap="none" normalizeH="0" baseline="0" dirty="0" err="1" smtClean="0">
                <a:ln>
                  <a:noFill/>
                </a:ln>
                <a:solidFill>
                  <a:srgbClr val="878787"/>
                </a:solidFill>
                <a:effectLst/>
                <a:latin typeface="inherit"/>
                <a:cs typeface="Arial" pitchFamily="34" charset="0"/>
              </a:rPr>
              <a:t>shī</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r>
            <a:br>
              <a:rPr kumimoji="0" lang="ru-RU" sz="1800" b="0" i="0" u="none" strike="noStrike" cap="none" normalizeH="0" baseline="0" dirty="0" smtClean="0">
                <a:ln>
                  <a:noFill/>
                </a:ln>
                <a:solidFill>
                  <a:schemeClr val="tx1"/>
                </a:solidFill>
                <a:effectLst/>
                <a:latin typeface="Arial" pitchFamily="34" charset="0"/>
              </a:rPr>
            </a:br>
            <a:endParaRPr kumimoji="0" lang="ru-RU" sz="1800" b="0" i="0" u="none" strike="noStrike" cap="none" normalizeH="0" baseline="0" dirty="0" smtClean="0">
              <a:ln>
                <a:noFill/>
              </a:ln>
              <a:solidFill>
                <a:schemeClr val="tx1"/>
              </a:solidFill>
              <a:effectLst/>
              <a:latin typeface="Arial" pitchFamily="34" charset="0"/>
            </a:endParaRPr>
          </a:p>
        </p:txBody>
      </p:sp>
      <p:sp>
        <p:nvSpPr>
          <p:cNvPr id="1030" name="Rectangle 6"/>
          <p:cNvSpPr>
            <a:spLocks noChangeArrowheads="1"/>
          </p:cNvSpPr>
          <p:nvPr/>
        </p:nvSpPr>
        <p:spPr bwMode="auto">
          <a:xfrm>
            <a:off x="3428992" y="5286388"/>
            <a:ext cx="1214446" cy="246221"/>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err="1" smtClean="0">
                <a:ln>
                  <a:noFill/>
                </a:ln>
                <a:solidFill>
                  <a:srgbClr val="878787"/>
                </a:solidFill>
                <a:effectLst/>
                <a:latin typeface="inherit"/>
              </a:rPr>
              <a:t>Měizhōu</a:t>
            </a:r>
            <a:r>
              <a:rPr kumimoji="0" lang="ru-RU" sz="1600" b="0" i="0" u="none" strike="noStrike" cap="none" normalizeH="0" baseline="0" dirty="0" smtClean="0">
                <a:ln>
                  <a:noFill/>
                </a:ln>
                <a:solidFill>
                  <a:srgbClr val="878787"/>
                </a:solidFill>
                <a:effectLst/>
                <a:latin typeface="inherit"/>
              </a:rPr>
              <a:t> </a:t>
            </a:r>
            <a:r>
              <a:rPr kumimoji="0" lang="ru-RU" sz="1600" b="0" i="0" u="none" strike="noStrike" cap="none" normalizeH="0" baseline="0" dirty="0" err="1" smtClean="0">
                <a:ln>
                  <a:noFill/>
                </a:ln>
                <a:solidFill>
                  <a:srgbClr val="878787"/>
                </a:solidFill>
                <a:effectLst/>
                <a:latin typeface="inherit"/>
              </a:rPr>
              <a:t>hǔ</a:t>
            </a:r>
            <a:r>
              <a:rPr kumimoji="0" lang="ru-RU" sz="1600" b="0" i="0" u="none" strike="noStrike" cap="none" normalizeH="0" baseline="0" dirty="0" smtClean="0">
                <a:ln>
                  <a:noFill/>
                </a:ln>
                <a:solidFill>
                  <a:schemeClr val="tx1"/>
                </a:solidFill>
                <a:effectLst/>
                <a:latin typeface="Arial" pitchFamily="34" charset="0"/>
              </a:rPr>
              <a:t>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Обычная">
      <a:dk1>
        <a:sysClr val="windowText" lastClr="000000"/>
      </a:dk1>
      <a:lt1>
        <a:sysClr val="window" lastClr="FFFE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1237</TotalTime>
  <Words>1414</Words>
  <PresentationFormat>Экран (4:3)</PresentationFormat>
  <Paragraphs>89</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Трек</vt:lpstr>
      <vt:lpstr>Слайд 1</vt:lpstr>
      <vt:lpstr>位置</vt:lpstr>
      <vt:lpstr>邻国</vt:lpstr>
      <vt:lpstr>地形</vt:lpstr>
      <vt:lpstr>气候</vt:lpstr>
      <vt:lpstr>陆地水文</vt:lpstr>
      <vt:lpstr> 植被 </vt:lpstr>
      <vt:lpstr>阿根廷动物</vt:lpstr>
      <vt:lpstr>捕食动物</vt:lpstr>
      <vt:lpstr>阿根廷行政区划</vt:lpstr>
      <vt:lpstr>民族 阿根廷</vt:lpstr>
      <vt:lpstr>Слайд 12</vt:lpstr>
      <vt:lpstr>政体 </vt:lpstr>
      <vt:lpstr>国旗</vt:lpstr>
      <vt:lpstr>国徽</vt:lpstr>
      <vt:lpstr>阿根廷首都</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阿根廷 </dc:title>
  <cp:lastModifiedBy>Home</cp:lastModifiedBy>
  <cp:revision>95</cp:revision>
  <dcterms:modified xsi:type="dcterms:W3CDTF">2018-12-02T13:02:47Z</dcterms:modified>
</cp:coreProperties>
</file>