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6" r:id="rId2"/>
    <p:sldId id="287" r:id="rId3"/>
    <p:sldId id="263" r:id="rId4"/>
    <p:sldId id="266" r:id="rId5"/>
    <p:sldId id="268" r:id="rId6"/>
    <p:sldId id="278" r:id="rId7"/>
    <p:sldId id="265" r:id="rId8"/>
    <p:sldId id="269" r:id="rId9"/>
    <p:sldId id="272" r:id="rId10"/>
    <p:sldId id="282" r:id="rId11"/>
    <p:sldId id="281" r:id="rId12"/>
    <p:sldId id="283" r:id="rId13"/>
    <p:sldId id="290" r:id="rId14"/>
    <p:sldId id="289" r:id="rId15"/>
    <p:sldId id="291" r:id="rId16"/>
    <p:sldId id="280" r:id="rId17"/>
    <p:sldId id="285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FF3300"/>
    <a:srgbClr val="FCBEBC"/>
    <a:srgbClr val="FE98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2034" y="-1482"/>
      </p:cViewPr>
      <p:guideLst>
        <p:guide orient="horz" pos="2115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1.pn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17" Type="http://schemas.openxmlformats.org/officeDocument/2006/relationships/image" Target="../media/image27.jpeg"/><Relationship Id="rId2" Type="http://schemas.openxmlformats.org/officeDocument/2006/relationships/image" Target="../media/image10.jpeg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slide" Target="slide2.xml"/><Relationship Id="rId15" Type="http://schemas.openxmlformats.org/officeDocument/2006/relationships/image" Target="../media/image25.jpeg"/><Relationship Id="rId10" Type="http://schemas.openxmlformats.org/officeDocument/2006/relationships/image" Target="../media/image20.jpeg"/><Relationship Id="rId4" Type="http://schemas.openxmlformats.org/officeDocument/2006/relationships/image" Target="../media/image12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2.xml"/><Relationship Id="rId3" Type="http://schemas.openxmlformats.org/officeDocument/2006/relationships/image" Target="../media/image2.png"/><Relationship Id="rId7" Type="http://schemas.openxmlformats.org/officeDocument/2006/relationships/slide" Target="slide13.xml"/><Relationship Id="rId12" Type="http://schemas.openxmlformats.org/officeDocument/2006/relationships/slide" Target="slide11.xml"/><Relationship Id="rId2" Type="http://schemas.openxmlformats.org/officeDocument/2006/relationships/image" Target="../media/image1.jpeg"/><Relationship Id="rId16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9.xml"/><Relationship Id="rId5" Type="http://schemas.openxmlformats.org/officeDocument/2006/relationships/slide" Target="slide7.xml"/><Relationship Id="rId15" Type="http://schemas.openxmlformats.org/officeDocument/2006/relationships/slide" Target="slide16.xml"/><Relationship Id="rId10" Type="http://schemas.openxmlformats.org/officeDocument/2006/relationships/slide" Target="slide18.xml"/><Relationship Id="rId4" Type="http://schemas.openxmlformats.org/officeDocument/2006/relationships/image" Target="../media/image3.jpeg"/><Relationship Id="rId9" Type="http://schemas.openxmlformats.org/officeDocument/2006/relationships/slide" Target="slide6.xml"/><Relationship Id="rId1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15224" cy="1836018"/>
            <a:chOff x="0" y="0"/>
            <a:chExt cx="9115224" cy="1836018"/>
          </a:xfrm>
        </p:grpSpPr>
        <p:pic>
          <p:nvPicPr>
            <p:cNvPr id="4" name="Рисунок 3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Рисунок 5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Прямоугольник 14"/>
          <p:cNvSpPr/>
          <p:nvPr/>
        </p:nvSpPr>
        <p:spPr>
          <a:xfrm>
            <a:off x="251520" y="105273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  <a:latin typeface="Arial" charset="0"/>
              </a:rPr>
              <a:t>МБОУ «Средняя  общеобразовательная школа №1города Юрги имени Героя Советского Союза А.П</a:t>
            </a:r>
            <a:r>
              <a:rPr lang="ru-RU" sz="2400" dirty="0" smtClean="0">
                <a:solidFill>
                  <a:schemeClr val="tx2"/>
                </a:solidFill>
                <a:latin typeface="Arial" charset="0"/>
              </a:rPr>
              <a:t>. Максименко</a:t>
            </a:r>
            <a:r>
              <a:rPr lang="ru-RU" sz="2400" dirty="0">
                <a:solidFill>
                  <a:schemeClr val="tx2"/>
                </a:solidFill>
                <a:latin typeface="Arial" charset="0"/>
              </a:rPr>
              <a:t>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446651" y="2821061"/>
            <a:ext cx="42675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Берегите зрение!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36096" y="5517232"/>
            <a:ext cx="3427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Автор: Маслов Егор 6В класс</a:t>
            </a:r>
          </a:p>
          <a:p>
            <a:r>
              <a:rPr lang="ru-RU" smtClean="0">
                <a:solidFill>
                  <a:schemeClr val="tx2"/>
                </a:solidFill>
                <a:latin typeface="Arial" charset="0"/>
              </a:rPr>
              <a:t>Руководитель: Макешина</a:t>
            </a:r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 Галина     Александровна</a:t>
            </a:r>
            <a:r>
              <a:rPr lang="ru-RU" dirty="0">
                <a:solidFill>
                  <a:schemeClr val="tx2"/>
                </a:solidFill>
                <a:latin typeface="Arial" charset="0"/>
              </a:rPr>
              <a:t>, </a:t>
            </a:r>
          </a:p>
          <a:p>
            <a:r>
              <a:rPr lang="ru-RU" dirty="0">
                <a:solidFill>
                  <a:schemeClr val="tx2"/>
                </a:solidFill>
                <a:latin typeface="Arial" charset="0"/>
              </a:rPr>
              <a:t>учитель начальных классов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093704" y="6401365"/>
            <a:ext cx="1099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Arial" charset="0"/>
              </a:rPr>
              <a:t>2019 год</a:t>
            </a:r>
          </a:p>
        </p:txBody>
      </p:sp>
      <p:pic>
        <p:nvPicPr>
          <p:cNvPr id="21" name="Рисунок 20" descr="https://www.stihi.ru/pics/2013/01/25/3561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9175" y="2821061"/>
            <a:ext cx="1760537" cy="1832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3" name="Рисунок 22" descr="https://fthmb.tqn.com/bJ9zEMvCbAj3PvsZkIyPnKZswE0=/2000x1333/filters:fill(DBCCE8,1)/GettyImages-535654335-58b30b035f9b5860469a247c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7" y="2821061"/>
            <a:ext cx="1699733" cy="1616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06075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4" name="Рисунок 3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Рисунок 5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2122371" y="764704"/>
            <a:ext cx="50722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Гимнастика для глаз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rId5" action="ppaction://hlinksldjump" highlightClick="1"/>
          </p:cNvPr>
          <p:cNvSpPr/>
          <p:nvPr/>
        </p:nvSpPr>
        <p:spPr>
          <a:xfrm>
            <a:off x="0" y="6474650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26186" y="1411035"/>
            <a:ext cx="7520495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п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лотно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закрыть и широко раскрыть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глаза,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п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овторить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5-6 раз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26186" y="2161253"/>
            <a:ext cx="74888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п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осмотреть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вверх, вниз, в стороны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,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3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раза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6186" y="2957310"/>
            <a:ext cx="74888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описать глазами круги в одну и другую стороны, 3 раза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07955" y="3788271"/>
            <a:ext cx="74888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быстро моргать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в течение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минуты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07955" y="4560143"/>
            <a:ext cx="74888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в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ытянуть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руку перед собой и посмотреть на кончик пальца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826186" y="5301208"/>
            <a:ext cx="74888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п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осмотрите обеими глазами на кончик носа, считая до 20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7955" y="6099001"/>
            <a:ext cx="74888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д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вижение глазами по диагонали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00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3" name="Рисунок 2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Рисунок 4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176198" y="872637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Упражнения для повышения </a:t>
            </a:r>
          </a:p>
          <a:p>
            <a:pPr algn="ctr" fontAlgn="base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остроты зрения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pic>
        <p:nvPicPr>
          <p:cNvPr id="8" name="Рисунок 7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504" y="1988840"/>
            <a:ext cx="3007564" cy="4873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23181"/>
          <a:stretch/>
        </p:blipFill>
        <p:spPr bwMode="auto">
          <a:xfrm>
            <a:off x="3275856" y="1988840"/>
            <a:ext cx="5720814" cy="580014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rId7" action="ppaction://hlinksldjump" highlightClick="1"/>
          </p:cNvPr>
          <p:cNvSpPr/>
          <p:nvPr/>
        </p:nvSpPr>
        <p:spPr>
          <a:xfrm>
            <a:off x="0" y="6515965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327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3" name="Рисунок 2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Рисунок 4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783246" y="918009"/>
            <a:ext cx="7720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Продукты полезные для зрения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rId5" action="ppaction://hlinksldjump" highlightClick="1"/>
          </p:cNvPr>
          <p:cNvSpPr/>
          <p:nvPr/>
        </p:nvSpPr>
        <p:spPr>
          <a:xfrm>
            <a:off x="0" y="6511496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0020" y="2003048"/>
            <a:ext cx="1463040" cy="14306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08110" y="2581245"/>
            <a:ext cx="1526540" cy="13119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970371" y="5155817"/>
            <a:ext cx="1971675" cy="13671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Рисунок 11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5143512"/>
            <a:ext cx="2091055" cy="1231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Рисунок 12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54815" y="4307626"/>
            <a:ext cx="1518285" cy="1168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Рисунок 13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344045" y="1999253"/>
            <a:ext cx="1629410" cy="10648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5" name="Рисунок 14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0020" y="3675508"/>
            <a:ext cx="1884045" cy="14547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6" name="Рисунок 15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829588" y="5728970"/>
            <a:ext cx="3283585" cy="11290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7" name="Рисунок 16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42664" y="4307626"/>
            <a:ext cx="1772920" cy="1231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8" name="Рисунок 17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216751" y="3304098"/>
            <a:ext cx="1725295" cy="16294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9" name="Рисунок 18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412205" y="1484784"/>
            <a:ext cx="1772920" cy="23374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0" name="Рисунок 19" descr="ÐÐ°ÑÑÐ¸Ð½ÐºÐ¸ Ð¿Ð¾ Ð·Ð°Ð¿ÑÐ¾ÑÑ Ð¿Ð°Ð¼ÑÑÐºÐ° Ð¿ÑÐ¾ÑÐ¸Ð»Ð°ÐºÑÐ¸ÐºÐ° Ð½Ð°ÑÑÑÐµÐ½Ð¸Ñ Ð·ÑÐµÐ½Ð¸Ñ"/>
          <p:cNvPicPr/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80420" y="1484784"/>
            <a:ext cx="1748790" cy="2321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333587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483" y="764704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Правила работы за компьютером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4" name="Рисунок 3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Рисунок 5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rId5" action="ppaction://hlinksldjump" highlightClick="1"/>
          </p:cNvPr>
          <p:cNvSpPr/>
          <p:nvPr/>
        </p:nvSpPr>
        <p:spPr>
          <a:xfrm>
            <a:off x="7293" y="6443750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7333" y="1522834"/>
            <a:ext cx="8460434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подбирайте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стол и стул так чтобы положение взгляда было прямо и слегка вниз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0040" y="2276872"/>
            <a:ext cx="84604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расстояние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до монитора должно составлять минимум 80 сантиметров.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0038" y="3044379"/>
            <a:ext cx="8460434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используйте специальные очки, предназначенные для работы компьютерам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60037" y="3789040"/>
            <a:ext cx="8460435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делайте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обязательный перерыв длительностью </a:t>
            </a:r>
          </a:p>
          <a:p>
            <a:pPr lvl="0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 10-15 минут каждый час работы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0040" y="4581128"/>
            <a:ext cx="84604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моргайте каждые 2 секунды чтобы не пересыхали глаза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FF3F3F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01638" y="5373216"/>
            <a:ext cx="7108626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н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смотрите долго в одну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точку</a:t>
            </a:r>
            <a:r>
              <a:rPr lang="ru-RU" sz="2400" b="1" dirty="0" smtClean="0">
                <a:solidFill>
                  <a:srgbClr val="FF3F3F"/>
                </a:solidFill>
                <a:latin typeface="Arial" charset="0"/>
              </a:rPr>
              <a:t> </a:t>
            </a:r>
            <a:endParaRPr lang="ru-RU" sz="2400" b="1" dirty="0">
              <a:solidFill>
                <a:srgbClr val="FF3F3F"/>
              </a:solidFill>
              <a:latin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89124" y="6099001"/>
            <a:ext cx="7108627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освещение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должно быть в меру ярки </a:t>
            </a:r>
          </a:p>
          <a:p>
            <a:pPr algn="ctr"/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661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3" name="Рисунок 2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Рисунок 4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148589" y="872635"/>
            <a:ext cx="8697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Нормы работы за компьютером для школьников без перерыва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pic>
        <p:nvPicPr>
          <p:cNvPr id="8" name="Рисунок 7" descr="http://static1.repo.aif.ru/1/69/745246/71da0225aeb63adb48407591d1434d2b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991"/>
          <a:stretch/>
        </p:blipFill>
        <p:spPr bwMode="auto">
          <a:xfrm>
            <a:off x="755576" y="2708920"/>
            <a:ext cx="7704856" cy="40476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s://pptcloud3.ams3.digitaloceanspaces.com/slides/pics/002/864/624/original/Slide4.jpg?1490976222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96336" y="1556792"/>
            <a:ext cx="1440160" cy="11521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страиваемая 10">
            <a:hlinkClick r:id="rId7" action="ppaction://hlinksldjump" highlightClick="1"/>
          </p:cNvPr>
          <p:cNvSpPr/>
          <p:nvPr/>
        </p:nvSpPr>
        <p:spPr>
          <a:xfrm>
            <a:off x="0" y="6487928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7339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ecd/000231ac-fe915fb5/640/img2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7858180" cy="49292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Группа 2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4" name="Рисунок 3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Рисунок 5" descr="ÐÐ¾ÑÐ¾Ð¶ÐµÐµ Ð¸Ð·Ð¾Ð±ÑÐ°Ð¶ÐµÐ½Ð¸Ðµ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0" y="872635"/>
            <a:ext cx="9501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Как правильно сидеть за компьютером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8" name="Управляющая кнопка: настраиваемая 7">
            <a:hlinkClick r:id="rId6" action="ppaction://hlinksldjump" highlightClick="1"/>
          </p:cNvPr>
          <p:cNvSpPr/>
          <p:nvPr/>
        </p:nvSpPr>
        <p:spPr>
          <a:xfrm>
            <a:off x="0" y="6487928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4" name="Рисунок 3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Рисунок 5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Прямоугольник 7"/>
          <p:cNvSpPr/>
          <p:nvPr/>
        </p:nvSpPr>
        <p:spPr>
          <a:xfrm>
            <a:off x="3140365" y="764702"/>
            <a:ext cx="28921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kern="0" dirty="0">
                <a:solidFill>
                  <a:srgbClr val="FF6600"/>
                </a:solidFill>
                <a:latin typeface="Arial" charset="0"/>
              </a:rPr>
              <a:t>Статистика 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rId5" action="ppaction://hlinksldjump" highlightClick="1"/>
          </p:cNvPr>
          <p:cNvSpPr/>
          <p:nvPr/>
        </p:nvSpPr>
        <p:spPr>
          <a:xfrm>
            <a:off x="0" y="6463607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5316" y="-128462"/>
            <a:ext cx="898223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sz="800" b="1" dirty="0" smtClean="0"/>
          </a:p>
          <a:p>
            <a:endParaRPr lang="ru-RU" sz="800" b="1" dirty="0"/>
          </a:p>
          <a:p>
            <a:endParaRPr lang="ru-RU" sz="800" b="1" dirty="0" smtClean="0"/>
          </a:p>
          <a:p>
            <a:endParaRPr lang="ru-RU" sz="800" b="1" dirty="0" smtClean="0"/>
          </a:p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    По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статистике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ВОЗ за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последние годы количество людей с проблемами зрения значительно возросло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    По последним данным, во всём мире от нарушений зрения страдают около 300 млн человек, из них 19 млн — это дети! Ещё 40 млн не видят вовсе. </a:t>
            </a:r>
          </a:p>
          <a:p>
            <a:pPr algn="just"/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     В России снижение зрения наблюдается у каждого второго жителя, в том числе и у детей. </a:t>
            </a:r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pPr algn="just"/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   Если не принять меры, то в ближайшие 10 лет нарушения зрения будут более чем у 70% населения России. </a:t>
            </a:r>
          </a:p>
          <a:p>
            <a:pPr algn="just"/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   Тенденция к ухудшению зрения у россиян связана с резким увеличением зрительной нагрузки в последние</a:t>
            </a:r>
          </a:p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  годы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908980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4" name="Рисунок 3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Рисунок 5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rId5" action="ppaction://hlinksldjump" highlightClick="1"/>
          </p:cNvPr>
          <p:cNvSpPr/>
          <p:nvPr/>
        </p:nvSpPr>
        <p:spPr>
          <a:xfrm>
            <a:off x="0" y="6494477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3212" y="714356"/>
            <a:ext cx="88022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На сегодняшний день проблема, связанная со снижением остроты зрения занимает одно из первых мест в ряду наиболее распространённых болезней, в нашей стране</a:t>
            </a:r>
            <a:r>
              <a:rPr lang="ru-RU" sz="1200" b="1" dirty="0" smtClean="0">
                <a:solidFill>
                  <a:schemeClr val="tx2"/>
                </a:solidFill>
                <a:latin typeface="Arial" charset="0"/>
              </a:rPr>
              <a:t>.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Быстрый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ритм жизни современного общества, большая информационная нагрузка ведут к тому, что люди забывают о необходимости заботиться, о здоровье своём и своих детей. </a:t>
            </a:r>
          </a:p>
          <a:p>
            <a:pPr algn="just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Не забывайте,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что 90% информации об окружающем нас мире мы получаем через органы зрения – глаза.   </a:t>
            </a:r>
          </a:p>
        </p:txBody>
      </p:sp>
      <p:pic>
        <p:nvPicPr>
          <p:cNvPr id="11" name="Рисунок 10" descr="ÐÐ°ÑÑÐ¸Ð½ÐºÐ¸ Ð¿Ð¾ Ð·Ð°Ð¿ÑÐ¾ÑÑ Ð¿ÑÐ¾ÑÐ¸Ð»Ð°ÐºÑÐ¸ÐºÐ° Ð½Ð°ÑÑÑÐµÐ½Ð¸Ñ Ð·ÑÐµÐ½Ð¸Ñ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4572008"/>
            <a:ext cx="2879812" cy="177494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143108" y="3786190"/>
            <a:ext cx="51125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kern="0" dirty="0">
                <a:solidFill>
                  <a:srgbClr val="FF6600"/>
                </a:solidFill>
                <a:latin typeface="Arial" charset="0"/>
              </a:rPr>
              <a:t>Берегите свои  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глаза!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6211669"/>
            <a:ext cx="41617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kern="0" dirty="0">
                <a:solidFill>
                  <a:srgbClr val="FF6600"/>
                </a:solidFill>
                <a:latin typeface="Arial" charset="0"/>
              </a:rPr>
              <a:t>Будьте здоровы!</a:t>
            </a:r>
          </a:p>
        </p:txBody>
      </p:sp>
      <p:pic>
        <p:nvPicPr>
          <p:cNvPr id="12" name="Рисунок 11" descr="http://1ozrenii.ru/wp-content/uploads/2018/07/04-1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48"/>
          <a:stretch/>
        </p:blipFill>
        <p:spPr bwMode="auto">
          <a:xfrm>
            <a:off x="5857884" y="4572008"/>
            <a:ext cx="2895645" cy="17749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298895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3" name="Рисунок 2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Рисунок 4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1619672" y="1052736"/>
            <a:ext cx="6264696" cy="5543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Источники  информации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7" name="Управляющая кнопка: настраиваемая 6">
            <a:hlinkClick r:id="rId5" action="ppaction://hlinksldjump" highlightClick="1"/>
          </p:cNvPr>
          <p:cNvSpPr/>
          <p:nvPr/>
        </p:nvSpPr>
        <p:spPr>
          <a:xfrm>
            <a:off x="0" y="6504645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0040" y="1988840"/>
            <a:ext cx="860444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1. </a:t>
            </a:r>
            <a:r>
              <a:rPr lang="ru-RU" sz="2400" b="1" dirty="0" err="1" smtClean="0">
                <a:solidFill>
                  <a:schemeClr val="tx2"/>
                </a:solidFill>
                <a:latin typeface="Arial" charset="0"/>
              </a:rPr>
              <a:t>Богдашич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М. А., </a:t>
            </a:r>
            <a:r>
              <a:rPr lang="ru-RU" sz="2400" b="1" dirty="0" err="1" smtClean="0">
                <a:solidFill>
                  <a:schemeClr val="tx2"/>
                </a:solidFill>
                <a:latin typeface="Arial" charset="0"/>
              </a:rPr>
              <a:t>Леонкин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В. И. Когда тускнеет</a:t>
            </a:r>
          </a:p>
          <a:p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  зеркало души. М: Просвещение, 2012г</a:t>
            </a:r>
          </a:p>
          <a:p>
            <a:endParaRPr lang="ru-RU" sz="1000" b="1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2. Бровкина А.Ф. Болезни орбиты.-М: Медицина, 2008г</a:t>
            </a:r>
          </a:p>
          <a:p>
            <a:endParaRPr lang="ru-RU" sz="1000" b="1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3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. Журнал ЗОЖ № 7, 1е полугодие 2008 г</a:t>
            </a:r>
          </a:p>
          <a:p>
            <a:endParaRPr lang="ru-RU" sz="1000" b="1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4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. Троицкая С.И. "Улучшаем зрение сами". М: </a:t>
            </a:r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  Просвещение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,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2012г</a:t>
            </a:r>
          </a:p>
          <a:p>
            <a:endParaRPr lang="ru-RU" sz="1000" b="1" dirty="0" smtClean="0">
              <a:solidFill>
                <a:schemeClr val="tx2"/>
              </a:solidFill>
              <a:latin typeface="Arial" charset="0"/>
            </a:endParaRPr>
          </a:p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5. Интернет ресурсы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  <a:p>
            <a:endParaRPr lang="ru-RU" sz="20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8766720" y="6534609"/>
            <a:ext cx="395536" cy="337199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4123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75856" y="918009"/>
            <a:ext cx="2592288" cy="42275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kern="0" dirty="0">
                <a:solidFill>
                  <a:srgbClr val="FF6600"/>
                </a:solidFill>
                <a:latin typeface="Arial" charset="0"/>
              </a:rPr>
              <a:t>Маршрут 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9115224" cy="1836018"/>
            <a:chOff x="0" y="0"/>
            <a:chExt cx="9115224" cy="1836018"/>
          </a:xfrm>
        </p:grpSpPr>
        <p:pic>
          <p:nvPicPr>
            <p:cNvPr id="9" name="Рисунок 8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Рисунок 10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659769" y="4704596"/>
            <a:ext cx="7872074" cy="3960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Первые признаки нарушения зрения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15" name="Прямоугольник 14">
            <a:hlinkClick r:id="rId6" action="ppaction://hlinksldjump"/>
          </p:cNvPr>
          <p:cNvSpPr/>
          <p:nvPr/>
        </p:nvSpPr>
        <p:spPr>
          <a:xfrm>
            <a:off x="646473" y="1475545"/>
            <a:ext cx="7851054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Основные задачи «Всемирного дня зрения»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16" name="Прямоугольник 15">
            <a:hlinkClick r:id="rId7" action="ppaction://hlinksldjump"/>
          </p:cNvPr>
          <p:cNvSpPr/>
          <p:nvPr/>
        </p:nvSpPr>
        <p:spPr>
          <a:xfrm>
            <a:off x="659769" y="3651246"/>
            <a:ext cx="7861358" cy="3960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Правила работы за компьютером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17" name="Прямоугольник 16">
            <a:hlinkClick r:id="rId8" action="ppaction://hlinksldjump"/>
          </p:cNvPr>
          <p:cNvSpPr/>
          <p:nvPr/>
        </p:nvSpPr>
        <p:spPr>
          <a:xfrm>
            <a:off x="635963" y="2578881"/>
            <a:ext cx="7872074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Основные причины нарушения зрения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>
            <a:off x="680990" y="5711023"/>
            <a:ext cx="4651374" cy="4144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Основные заболевания глаз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6163795" y="6274307"/>
            <a:ext cx="2347431" cy="4144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Литература 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20" name="Прямоугольник 19">
            <a:hlinkClick r:id="rId11" action="ppaction://hlinksldjump"/>
          </p:cNvPr>
          <p:cNvSpPr/>
          <p:nvPr/>
        </p:nvSpPr>
        <p:spPr>
          <a:xfrm>
            <a:off x="651734" y="3124507"/>
            <a:ext cx="7851054" cy="4318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Профилактика нарушения зрения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21" name="Прямоугольник 20">
            <a:hlinkClick r:id="rId12" action="ppaction://hlinksldjump"/>
          </p:cNvPr>
          <p:cNvSpPr/>
          <p:nvPr/>
        </p:nvSpPr>
        <p:spPr>
          <a:xfrm>
            <a:off x="635963" y="2017655"/>
            <a:ext cx="7872074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Упражнения для повышения остроты зрения 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2" name="Прямоугольник 21">
            <a:hlinkClick r:id="rId13" action="ppaction://hlinksldjump"/>
          </p:cNvPr>
          <p:cNvSpPr/>
          <p:nvPr/>
        </p:nvSpPr>
        <p:spPr>
          <a:xfrm>
            <a:off x="649868" y="4143150"/>
            <a:ext cx="7861358" cy="4237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Продукты полезные для зрения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23" name="Прямоугольник 22">
            <a:hlinkClick r:id="rId14" action="ppaction://hlinksldjump"/>
          </p:cNvPr>
          <p:cNvSpPr/>
          <p:nvPr/>
        </p:nvSpPr>
        <p:spPr>
          <a:xfrm>
            <a:off x="659769" y="6274307"/>
            <a:ext cx="4651374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Гимнастика для глаз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24" name="Прямоугольник 23">
            <a:hlinkClick r:id="rId15" action="ppaction://hlinksldjump"/>
          </p:cNvPr>
          <p:cNvSpPr/>
          <p:nvPr/>
        </p:nvSpPr>
        <p:spPr>
          <a:xfrm>
            <a:off x="6170173" y="5711023"/>
            <a:ext cx="2350954" cy="3986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Статистика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26" name="Прямоугольник 25">
            <a:hlinkClick r:id="rId16" action="ppaction://hlinksldjump"/>
          </p:cNvPr>
          <p:cNvSpPr/>
          <p:nvPr/>
        </p:nvSpPr>
        <p:spPr>
          <a:xfrm>
            <a:off x="649053" y="5189359"/>
            <a:ext cx="7872074" cy="4144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Нормы работы за компьютером для школьников 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 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4180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9766" y="1287623"/>
            <a:ext cx="9144000" cy="5594548"/>
            <a:chOff x="0" y="1263452"/>
            <a:chExt cx="9144000" cy="5594548"/>
          </a:xfrm>
        </p:grpSpPr>
        <p:pic>
          <p:nvPicPr>
            <p:cNvPr id="5" name="Рисунок 4" descr="ÐÐ°ÑÑÐ¸Ð½ÐºÐ¸ Ð¿Ð¾ Ð·Ð°Ð¿ÑÐ¾ÑÑ Ð¿Ð°Ð¼ÑÑÐºÐ° Ð¿ÑÐ¾ÑÐ¸Ð»Ð°ÐºÑÐ¸ÐºÐ° Ð½Ð°ÑÑÑÐµÐ½Ð¸Ñ Ð·ÑÐµÐ½Ð¸Ñ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8028384" cy="55892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Рисунок 5" descr="ÐÐ¾ÑÐ¾Ð¶ÐµÐµ Ð¸Ð·Ð¾Ð±ÑÐ°Ð¶ÐµÐ½Ð¸Ðµ"/>
            <p:cNvPicPr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6660232" y="1263452"/>
              <a:ext cx="2483768" cy="253632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Прямоугольник 7"/>
          <p:cNvSpPr/>
          <p:nvPr/>
        </p:nvSpPr>
        <p:spPr>
          <a:xfrm>
            <a:off x="1348143" y="602188"/>
            <a:ext cx="6840760" cy="6854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kern="0" dirty="0">
                <a:solidFill>
                  <a:srgbClr val="FF6600"/>
                </a:solidFill>
                <a:latin typeface="Arial" charset="0"/>
              </a:rPr>
              <a:t>«Всемирный День Зрения»</a:t>
            </a:r>
            <a:endParaRPr lang="en-US" alt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5696" y="24085"/>
            <a:ext cx="5832648" cy="507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kern="0" dirty="0">
                <a:solidFill>
                  <a:srgbClr val="FF6600"/>
                </a:solidFill>
                <a:latin typeface="Arial" charset="0"/>
              </a:rPr>
              <a:t>Второй четверг октября</a:t>
            </a:r>
          </a:p>
        </p:txBody>
      </p:sp>
      <p:pic>
        <p:nvPicPr>
          <p:cNvPr id="7" name="Рисунок 6" descr="ÐÐ°ÑÑÐ¸Ð½ÐºÐ¸ Ð¿Ð¾ Ð·Ð°Ð¿ÑÐ¾ÑÑ Ð²ÑÐµÐ¼Ð¸ÑÐ½ÑÐ¹ Ð´ÐµÐ½Ñ Ð·ÑÐµÐ½Ð¸Ñ ÐºÐ°ÑÑÐ¸Ð½ÐºÐ¸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0"/>
            <a:ext cx="1115616" cy="104020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страиваемая 13">
            <a:hlinkClick r:id="rId5" action="ppaction://hlinksldjump" highlightClick="1"/>
          </p:cNvPr>
          <p:cNvSpPr/>
          <p:nvPr/>
        </p:nvSpPr>
        <p:spPr>
          <a:xfrm>
            <a:off x="0" y="6508719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1255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ru-RU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419" y="1"/>
            <a:ext cx="895294" cy="836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196752"/>
            <a:ext cx="8820410" cy="28083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Возникновение </a:t>
            </a:r>
            <a:r>
              <a:rPr lang="ru-RU" sz="3200" b="1" kern="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Всемирного дня зрения </a:t>
            </a: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произошло </a:t>
            </a:r>
            <a:r>
              <a:rPr lang="ru-RU" sz="3200" b="1" kern="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1998 году </a:t>
            </a: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 инициативе ВОЗ – Всемирной организации здравоохранения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509120"/>
            <a:ext cx="8820410" cy="20162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Акция является одним из способов реализации Глобальной программы по борьбе со слепотой «Видение 2020: Право на зрение». 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9115224" cy="1836018"/>
            <a:chOff x="0" y="0"/>
            <a:chExt cx="9115224" cy="1836018"/>
          </a:xfrm>
        </p:grpSpPr>
        <p:pic>
          <p:nvPicPr>
            <p:cNvPr id="9" name="Рисунок 8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Рисунок 10" descr="ÐÐ¾ÑÐ¾Ð¶ÐµÐµ Ð¸Ð·Ð¾Ð±ÑÐ°Ð¶ÐµÐ½Ð¸Ðµ"/>
            <p:cNvPicPr/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настраиваемая 15">
            <a:hlinkClick r:id="rId6" action="ppaction://hlinksldjump" highlightClick="1"/>
          </p:cNvPr>
          <p:cNvSpPr/>
          <p:nvPr/>
        </p:nvSpPr>
        <p:spPr>
          <a:xfrm>
            <a:off x="0" y="6508719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5098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928992" cy="69573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500"/>
              </a:spcAft>
            </a:pPr>
            <a:endParaRPr lang="ru-RU" sz="3600" b="1" kern="0" dirty="0" smtClean="0">
              <a:solidFill>
                <a:srgbClr val="FF6600"/>
              </a:solidFill>
              <a:latin typeface="Arial" charset="0"/>
            </a:endParaRPr>
          </a:p>
          <a:p>
            <a:pPr algn="ctr">
              <a:lnSpc>
                <a:spcPct val="115000"/>
              </a:lnSpc>
              <a:spcAft>
                <a:spcPts val="1500"/>
              </a:spcAft>
            </a:pPr>
            <a:endParaRPr lang="ru-RU" sz="3600" b="1" kern="0" dirty="0" smtClean="0">
              <a:solidFill>
                <a:srgbClr val="FF6600"/>
              </a:solidFill>
              <a:latin typeface="Arial" charset="0"/>
            </a:endParaRPr>
          </a:p>
          <a:p>
            <a:pPr algn="ctr">
              <a:lnSpc>
                <a:spcPct val="115000"/>
              </a:lnSpc>
              <a:spcAft>
                <a:spcPts val="1500"/>
              </a:spcAft>
            </a:pP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К </a:t>
            </a:r>
            <a:r>
              <a:rPr lang="ru-RU" sz="3600" b="1" kern="0" dirty="0">
                <a:solidFill>
                  <a:srgbClr val="FF6600"/>
                </a:solidFill>
                <a:latin typeface="Arial" charset="0"/>
              </a:rPr>
              <a:t>основным 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её </a:t>
            </a:r>
            <a:r>
              <a:rPr lang="ru-RU" sz="3600" b="1" kern="0" dirty="0">
                <a:solidFill>
                  <a:srgbClr val="FF6600"/>
                </a:solidFill>
                <a:latin typeface="Arial" charset="0"/>
              </a:rPr>
              <a:t>задачам относятся</a:t>
            </a:r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1500"/>
              </a:spcAft>
            </a:pP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endParaRPr lang="ru-RU" sz="3600" b="1" kern="0" dirty="0" smtClean="0">
              <a:solidFill>
                <a:srgbClr val="FF6600"/>
              </a:solidFill>
              <a:latin typeface="Arial" charset="0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endParaRPr lang="ru-RU" sz="3600" b="1" kern="0" dirty="0" smtClean="0">
              <a:solidFill>
                <a:srgbClr val="FF6600"/>
              </a:solidFill>
              <a:latin typeface="Arial" charset="0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endParaRPr lang="ru-RU" sz="3600" b="1" kern="0" dirty="0" smtClean="0">
              <a:solidFill>
                <a:srgbClr val="FF6600"/>
              </a:solidFill>
              <a:latin typeface="Arial" charset="0"/>
            </a:endParaRPr>
          </a:p>
          <a:p>
            <a:pPr>
              <a:lnSpc>
                <a:spcPct val="115000"/>
              </a:lnSpc>
              <a:spcAft>
                <a:spcPts val="1500"/>
              </a:spcAft>
            </a:pP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789040"/>
            <a:ext cx="8928992" cy="12241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Ø"/>
            </a:pPr>
            <a:endParaRPr lang="ru-RU" sz="800" b="1" dirty="0" smtClean="0">
              <a:solidFill>
                <a:schemeClr val="tx2"/>
              </a:solidFill>
              <a:latin typeface="Arial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ru-RU" sz="800" b="1" dirty="0">
              <a:solidFill>
                <a:schemeClr val="tx2"/>
              </a:solidFill>
              <a:latin typeface="Arial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полноценное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информирование о мерах по сохранению зрения;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373216"/>
            <a:ext cx="8928992" cy="12241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sz="800" b="1" dirty="0" smtClean="0">
              <a:solidFill>
                <a:schemeClr val="tx2"/>
              </a:solidFill>
              <a:latin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800" b="1" dirty="0">
              <a:solidFill>
                <a:schemeClr val="tx2"/>
              </a:solidFill>
              <a:latin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обеспечение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качественной реабилитации для людей, потерявших зрение.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8140" y="1970187"/>
            <a:ext cx="8928992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rgbClr val="000000"/>
              </a:solidFill>
              <a:latin typeface="Arial"/>
              <a:ea typeface="Times New Roman"/>
              <a:cs typeface="Times New Roman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организация стопроцентного доступа к офтальмологическим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услугам  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каждому жителю земного шара, независимо от статуса и уровня доходов;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-30038" y="0"/>
            <a:ext cx="9115224" cy="1836018"/>
            <a:chOff x="0" y="0"/>
            <a:chExt cx="9115224" cy="1836018"/>
          </a:xfrm>
        </p:grpSpPr>
        <p:pic>
          <p:nvPicPr>
            <p:cNvPr id="11" name="Рисунок 10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Рисунок 13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настраиваемая 2">
            <a:hlinkClick r:id="rId5" action="ppaction://hlinksldjump" highlightClick="1"/>
          </p:cNvPr>
          <p:cNvSpPr/>
          <p:nvPr/>
        </p:nvSpPr>
        <p:spPr>
          <a:xfrm>
            <a:off x="0" y="6503532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337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3" name="Рисунок 2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Рисунок 4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1195243" y="918009"/>
            <a:ext cx="67778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kern="0" dirty="0">
                <a:solidFill>
                  <a:srgbClr val="FF6600"/>
                </a:solidFill>
                <a:latin typeface="Arial" charset="0"/>
              </a:rPr>
              <a:t>Основные заболевания глаз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rId5" action="ppaction://hlinksldjump" highlightClick="1"/>
          </p:cNvPr>
          <p:cNvSpPr/>
          <p:nvPr/>
        </p:nvSpPr>
        <p:spPr>
          <a:xfrm>
            <a:off x="0" y="6480328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3500438"/>
            <a:ext cx="3451716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близорукость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1571612"/>
            <a:ext cx="3451716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err="1">
                <a:solidFill>
                  <a:schemeClr val="tx2"/>
                </a:solidFill>
                <a:latin typeface="Arial" charset="0"/>
              </a:rPr>
              <a:t>а</a:t>
            </a:r>
            <a:r>
              <a:rPr lang="ru-RU" sz="2400" b="1" dirty="0" err="1" smtClean="0">
                <a:solidFill>
                  <a:schemeClr val="tx2"/>
                </a:solidFill>
                <a:latin typeface="Arial" charset="0"/>
              </a:rPr>
              <a:t>мблиопия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1571612"/>
            <a:ext cx="3600400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астигматизм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2500306"/>
            <a:ext cx="3573631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о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тслоение сетчатки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3500438"/>
            <a:ext cx="3600400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глаукома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4500570"/>
            <a:ext cx="3604116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катаракта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3504" y="4500570"/>
            <a:ext cx="3451716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косоглазие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43504" y="2500306"/>
            <a:ext cx="3451716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дальнозоркость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5357826"/>
            <a:ext cx="9144000" cy="9286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/>
            <a:endParaRPr lang="ru-RU" sz="800" b="1" dirty="0" smtClean="0">
              <a:solidFill>
                <a:schemeClr val="tx2"/>
              </a:solidFill>
              <a:latin typeface="Arial" charset="0"/>
            </a:endParaRPr>
          </a:p>
          <a:p>
            <a:pPr marL="285750" indent="-285750"/>
            <a:endParaRPr lang="ru-RU" sz="800" b="1" dirty="0" smtClean="0">
              <a:solidFill>
                <a:schemeClr val="tx2"/>
              </a:solidFill>
              <a:latin typeface="Arial" charset="0"/>
            </a:endParaRPr>
          </a:p>
          <a:p>
            <a:pPr marL="285750" indent="-285750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 Диагностикой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, лечением и профилактикой заболеваний органов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зрения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занимается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врач - </a:t>
            </a:r>
            <a:r>
              <a:rPr lang="ru-RU" sz="2400" b="1" kern="0" dirty="0" smtClean="0">
                <a:solidFill>
                  <a:srgbClr val="FF6600"/>
                </a:solidFill>
                <a:latin typeface="Arial" charset="0"/>
              </a:rPr>
              <a:t>офтальмолог</a:t>
            </a:r>
            <a:endParaRPr lang="ru-RU" sz="2400" b="1" kern="0" dirty="0">
              <a:solidFill>
                <a:srgbClr val="FF6600"/>
              </a:solidFill>
              <a:latin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48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022" y="2276872"/>
            <a:ext cx="74888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снижение остроты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зрения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022" y="3140968"/>
            <a:ext cx="7488832" cy="6983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 smtClean="0">
              <a:solidFill>
                <a:schemeClr val="tx2"/>
              </a:solidFill>
              <a:latin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покраснение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глаз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99022" y="4174604"/>
            <a:ext cx="7488832" cy="669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двоение предметов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916931" y="5081339"/>
            <a:ext cx="74888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боли в области глазниц и лба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916931" y="6062017"/>
            <a:ext cx="7488832" cy="6206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чувство жжения в глазах</a:t>
            </a:r>
          </a:p>
        </p:txBody>
      </p:sp>
      <p:grpSp>
        <p:nvGrpSpPr>
          <p:cNvPr id="26" name="Группа 25"/>
          <p:cNvGrpSpPr/>
          <p:nvPr/>
        </p:nvGrpSpPr>
        <p:grpSpPr>
          <a:xfrm>
            <a:off x="-30038" y="0"/>
            <a:ext cx="9144000" cy="1836018"/>
            <a:chOff x="0" y="0"/>
            <a:chExt cx="9115224" cy="1836018"/>
          </a:xfrm>
        </p:grpSpPr>
        <p:pic>
          <p:nvPicPr>
            <p:cNvPr id="27" name="Рисунок 26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Рисунок 28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страиваемая 13">
            <a:hlinkClick r:id="rId5" action="ppaction://hlinksldjump" highlightClick="1"/>
          </p:cNvPr>
          <p:cNvSpPr/>
          <p:nvPr/>
        </p:nvSpPr>
        <p:spPr>
          <a:xfrm>
            <a:off x="0" y="6481423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7229" y="764704"/>
            <a:ext cx="85924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Первые признаки нарушения зрения</a:t>
            </a:r>
            <a:endParaRPr lang="ru-RU" sz="3600" b="1" kern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58167" y="1411035"/>
            <a:ext cx="7488832" cy="6263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п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остепенное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или резкое сужение поля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зрения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67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21" grpId="0" animBg="1"/>
      <p:bldP spid="22" grpId="0" animBg="1"/>
      <p:bldP spid="23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4" name="Рисунок 3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Рисунок 5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Волна 9"/>
          <p:cNvSpPr/>
          <p:nvPr/>
        </p:nvSpPr>
        <p:spPr>
          <a:xfrm>
            <a:off x="179512" y="1076003"/>
            <a:ext cx="2520280" cy="1346448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Вредные привычки 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3332702" y="1052736"/>
            <a:ext cx="2367664" cy="1279904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Тяжёлая экология</a:t>
            </a:r>
          </a:p>
        </p:txBody>
      </p:sp>
      <p:sp>
        <p:nvSpPr>
          <p:cNvPr id="12" name="Волна 11"/>
          <p:cNvSpPr/>
          <p:nvPr/>
        </p:nvSpPr>
        <p:spPr>
          <a:xfrm>
            <a:off x="179512" y="2747752"/>
            <a:ext cx="2520280" cy="1667657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Перенесённые заболевания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" name="Волна 12"/>
          <p:cNvSpPr/>
          <p:nvPr/>
        </p:nvSpPr>
        <p:spPr>
          <a:xfrm>
            <a:off x="179512" y="4941168"/>
            <a:ext cx="2520280" cy="1381100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Неправильный режим труда</a:t>
            </a:r>
          </a:p>
        </p:txBody>
      </p:sp>
      <p:pic>
        <p:nvPicPr>
          <p:cNvPr id="9" name="Рисунок 8" descr="https://smartprogress.do/uploadImages/000631413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020911" y="3109665"/>
            <a:ext cx="3131046" cy="165886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Волна 13"/>
          <p:cNvSpPr/>
          <p:nvPr/>
        </p:nvSpPr>
        <p:spPr>
          <a:xfrm>
            <a:off x="3332702" y="5229200"/>
            <a:ext cx="2679458" cy="1423392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Зрительные нагрузки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Волна 14"/>
          <p:cNvSpPr/>
          <p:nvPr/>
        </p:nvSpPr>
        <p:spPr>
          <a:xfrm>
            <a:off x="6533901" y="4768528"/>
            <a:ext cx="2448271" cy="1549549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Врождённые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изменения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6" name="Волна 15"/>
          <p:cNvSpPr/>
          <p:nvPr/>
        </p:nvSpPr>
        <p:spPr>
          <a:xfrm>
            <a:off x="6228184" y="2839219"/>
            <a:ext cx="2808312" cy="1445890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Ухудшение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кровообращения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7" name="Волна 16"/>
          <p:cNvSpPr/>
          <p:nvPr/>
        </p:nvSpPr>
        <p:spPr>
          <a:xfrm>
            <a:off x="6516216" y="1052736"/>
            <a:ext cx="2448271" cy="1207896"/>
          </a:xfrm>
          <a:prstGeom prst="wave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Плохая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освещённость</a:t>
            </a:r>
          </a:p>
        </p:txBody>
      </p:sp>
      <p:sp>
        <p:nvSpPr>
          <p:cNvPr id="23" name="Овал 22"/>
          <p:cNvSpPr/>
          <p:nvPr/>
        </p:nvSpPr>
        <p:spPr>
          <a:xfrm>
            <a:off x="3148382" y="2747752"/>
            <a:ext cx="2736304" cy="1610890"/>
          </a:xfrm>
          <a:prstGeom prst="ellipse">
            <a:avLst/>
          </a:prstGeom>
          <a:solidFill>
            <a:srgbClr val="FCBEB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3F3F"/>
                </a:solidFill>
                <a:latin typeface="Arial" charset="0"/>
              </a:rPr>
              <a:t>Основные причины нарушения зрения</a:t>
            </a: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настраиваемая 18">
            <a:hlinkClick r:id="rId6" action="ppaction://hlinksldjump" highlightClick="1"/>
          </p:cNvPr>
          <p:cNvSpPr/>
          <p:nvPr/>
        </p:nvSpPr>
        <p:spPr>
          <a:xfrm>
            <a:off x="0" y="6491424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470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44000" cy="1836018"/>
            <a:chOff x="0" y="0"/>
            <a:chExt cx="9115224" cy="1836018"/>
          </a:xfrm>
        </p:grpSpPr>
        <p:pic>
          <p:nvPicPr>
            <p:cNvPr id="3" name="Рисунок 2" descr="ÐÐ°ÑÑÐ¸Ð½ÐºÐ¸ Ð¿Ð¾ Ð·Ð°Ð¿ÑÐ¾ÑÑ ÐºÐ°ÑÑÐ¸Ð½ÐºÐ° Ð¿ÑÐ¾ Ð¿Ð»Ð¾ÑÐ¾Ðµ Ð·ÑÐµÐ½Ð¸Ðµ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021" y="17829"/>
              <a:ext cx="2763203" cy="8548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09685" cy="1836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Рисунок 4" descr="ÐÐ¾ÑÐ¾Ð¶ÐµÐµ Ð¸Ð·Ð¾Ð±ÑÐ°Ð¶ÐµÐ½Ð¸Ðµ"/>
            <p:cNvPicPr/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820683" y="17829"/>
              <a:ext cx="3502634" cy="85480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2477" y="-7193"/>
            <a:ext cx="2909685" cy="1836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0020" y="764704"/>
            <a:ext cx="8668208" cy="6263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kern="0" dirty="0" smtClean="0">
                <a:solidFill>
                  <a:srgbClr val="FF6600"/>
                </a:solidFill>
                <a:latin typeface="Arial" charset="0"/>
              </a:rPr>
              <a:t>Профилактика нарушения зрения</a:t>
            </a:r>
            <a:r>
              <a:rPr lang="ru-RU" sz="3600" b="1" kern="0" dirty="0">
                <a:solidFill>
                  <a:srgbClr val="FF6600"/>
                </a:solidFill>
                <a:latin typeface="Arial" charset="0"/>
              </a:rPr>
              <a:t>?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820472" y="6525344"/>
            <a:ext cx="323528" cy="332656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rId6" action="ppaction://hlinksldjump" highlightClick="1"/>
          </p:cNvPr>
          <p:cNvSpPr/>
          <p:nvPr/>
        </p:nvSpPr>
        <p:spPr>
          <a:xfrm>
            <a:off x="-13878" y="6440953"/>
            <a:ext cx="360040" cy="322336"/>
          </a:xfrm>
          <a:prstGeom prst="actionButtonBlank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46162" y="1427634"/>
            <a:ext cx="8460432" cy="4011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р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егулярно посещайте </a:t>
            </a: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офтальмолога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0040" y="1939330"/>
            <a:ext cx="8488188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придерживайтесь сбалансированного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питания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7142" y="2527550"/>
            <a:ext cx="8460432" cy="4566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д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елайте гимнастику для глаз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7786" y="3135065"/>
            <a:ext cx="8460432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с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облюдайте режим дня (высыпайтесь)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1809" y="3717032"/>
            <a:ext cx="8460432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правильно организовывайте рабочее пространство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04777" y="5661248"/>
            <a:ext cx="7344816" cy="1030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kern="0" dirty="0">
                <a:solidFill>
                  <a:srgbClr val="FF6600"/>
                </a:solidFill>
                <a:latin typeface="Arial" charset="0"/>
              </a:rPr>
              <a:t>Заботьтесь о </a:t>
            </a:r>
            <a:r>
              <a:rPr lang="ru-RU" sz="2400" b="1" kern="0" dirty="0" smtClean="0">
                <a:solidFill>
                  <a:srgbClr val="FF6600"/>
                </a:solidFill>
                <a:latin typeface="Arial" charset="0"/>
              </a:rPr>
              <a:t>своём зрении!</a:t>
            </a:r>
            <a:r>
              <a:rPr lang="ru-RU" sz="2400" b="1" dirty="0" smtClean="0"/>
              <a:t>.</a:t>
            </a:r>
            <a:r>
              <a:rPr lang="ru-RU" sz="2400" dirty="0"/>
              <a:t> </a:t>
            </a:r>
            <a:endParaRPr lang="ru-RU" sz="2400" dirty="0" smtClean="0"/>
          </a:p>
          <a:p>
            <a:pPr algn="ctr"/>
            <a:r>
              <a:rPr lang="ru-RU" sz="2400" b="1" kern="0" dirty="0" smtClean="0">
                <a:solidFill>
                  <a:srgbClr val="FF6600"/>
                </a:solidFill>
                <a:latin typeface="Arial" charset="0"/>
              </a:rPr>
              <a:t>И </a:t>
            </a:r>
            <a:r>
              <a:rPr lang="ru-RU" sz="2400" b="1" kern="0" dirty="0">
                <a:solidFill>
                  <a:srgbClr val="FF6600"/>
                </a:solidFill>
                <a:latin typeface="Arial" charset="0"/>
              </a:rPr>
              <a:t>тогда организм ответит долгой, стабильной и эффективной работой органов зрения.</a:t>
            </a: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60040" y="4306389"/>
            <a:ext cx="8460432" cy="4566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tx2"/>
                </a:solidFill>
                <a:latin typeface="Arial" charset="0"/>
              </a:rPr>
              <a:t>о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граничьте время за компьютером и телевизором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6218" y="4869160"/>
            <a:ext cx="8460432" cy="4566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не читайте лёжа и в движущемся транспорте 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516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8" grpId="0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1832</TotalTime>
  <Words>667</Words>
  <Application>Microsoft Office PowerPoint</Application>
  <PresentationFormat>Экран (4:3)</PresentationFormat>
  <Paragraphs>139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Слайд 1</vt:lpstr>
      <vt:lpstr>Слайд 2</vt:lpstr>
      <vt:lpstr>Слайд 3</vt:lpstr>
      <vt:lpstr>                              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Димасик</dc:creator>
  <cp:lastModifiedBy>Admin</cp:lastModifiedBy>
  <cp:revision>126</cp:revision>
  <dcterms:created xsi:type="dcterms:W3CDTF">2019-02-08T12:01:05Z</dcterms:created>
  <dcterms:modified xsi:type="dcterms:W3CDTF">2019-12-01T06:12:11Z</dcterms:modified>
</cp:coreProperties>
</file>