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2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87BE04F7-4FB3-47AD-8C22-85D69B93DFB0}" type="datetimeFigureOut">
              <a:rPr lang="ru-RU" smtClean="0"/>
              <a:t>21.03.2016</a:t>
            </a:fld>
            <a:endParaRPr lang="ru-RU"/>
          </a:p>
        </p:txBody>
      </p:sp>
      <p:sp>
        <p:nvSpPr>
          <p:cNvPr id="16" name="Номер слайда 15"/>
          <p:cNvSpPr>
            <a:spLocks noGrp="1"/>
          </p:cNvSpPr>
          <p:nvPr>
            <p:ph type="sldNum" sz="quarter" idx="11"/>
          </p:nvPr>
        </p:nvSpPr>
        <p:spPr/>
        <p:txBody>
          <a:bodyPr/>
          <a:lstStyle/>
          <a:p>
            <a:fld id="{9973C6B5-F3F7-4635-877A-9A69A09D6E5B}"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87BE04F7-4FB3-47AD-8C22-85D69B93DFB0}" type="datetimeFigureOut">
              <a:rPr lang="ru-RU" smtClean="0"/>
              <a:t>21.03.2016</a:t>
            </a:fld>
            <a:endParaRPr lang="ru-RU"/>
          </a:p>
        </p:txBody>
      </p:sp>
      <p:sp>
        <p:nvSpPr>
          <p:cNvPr id="15" name="Номер слайда 14"/>
          <p:cNvSpPr>
            <a:spLocks noGrp="1"/>
          </p:cNvSpPr>
          <p:nvPr>
            <p:ph type="sldNum" sz="quarter" idx="15"/>
          </p:nvPr>
        </p:nvSpPr>
        <p:spPr/>
        <p:txBody>
          <a:bodyPr/>
          <a:lstStyle>
            <a:lvl1pPr algn="ctr">
              <a:defRPr/>
            </a:lvl1pPr>
          </a:lstStyle>
          <a:p>
            <a:fld id="{9973C6B5-F3F7-4635-877A-9A69A09D6E5B}"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87BE04F7-4FB3-47AD-8C22-85D69B93DFB0}" type="datetimeFigureOut">
              <a:rPr lang="ru-RU" smtClean="0"/>
              <a:t>21.03.2016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973C6B5-F3F7-4635-877A-9A69A09D6E5B}"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9973C6B5-F3F7-4635-877A-9A69A09D6E5B}"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87BE04F7-4FB3-47AD-8C22-85D69B93DFB0}" type="datetimeFigureOut">
              <a:rPr lang="ru-RU" smtClean="0"/>
              <a:t>21.03.2016</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7BE04F7-4FB3-47AD-8C22-85D69B93DFB0}" type="datetimeFigureOut">
              <a:rPr lang="ru-RU" smtClean="0"/>
              <a:t>21.03.2016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973C6B5-F3F7-4635-877A-9A69A09D6E5B}"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BE04F7-4FB3-47AD-8C22-85D69B93DFB0}" type="datetimeFigureOut">
              <a:rPr lang="ru-RU" smtClean="0"/>
              <a:t>21.03.2016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87BE04F7-4FB3-47AD-8C22-85D69B93DFB0}" type="datetimeFigureOut">
              <a:rPr lang="ru-RU" smtClean="0"/>
              <a:t>21.03.2016</a:t>
            </a:fld>
            <a:endParaRPr lang="ru-RU"/>
          </a:p>
        </p:txBody>
      </p:sp>
      <p:sp>
        <p:nvSpPr>
          <p:cNvPr id="9" name="Номер слайда 8"/>
          <p:cNvSpPr>
            <a:spLocks noGrp="1"/>
          </p:cNvSpPr>
          <p:nvPr>
            <p:ph type="sldNum" sz="quarter" idx="15"/>
          </p:nvPr>
        </p:nvSpPr>
        <p:spPr/>
        <p:txBody>
          <a:bodyPr/>
          <a:lstStyle/>
          <a:p>
            <a:fld id="{9973C6B5-F3F7-4635-877A-9A69A09D6E5B}"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87BE04F7-4FB3-47AD-8C22-85D69B93DFB0}" type="datetimeFigureOut">
              <a:rPr lang="ru-RU" smtClean="0"/>
              <a:t>21.03.2016</a:t>
            </a:fld>
            <a:endParaRPr lang="ru-RU"/>
          </a:p>
        </p:txBody>
      </p:sp>
      <p:sp>
        <p:nvSpPr>
          <p:cNvPr id="9" name="Номер слайда 8"/>
          <p:cNvSpPr>
            <a:spLocks noGrp="1"/>
          </p:cNvSpPr>
          <p:nvPr>
            <p:ph type="sldNum" sz="quarter" idx="11"/>
          </p:nvPr>
        </p:nvSpPr>
        <p:spPr/>
        <p:txBody>
          <a:bodyPr/>
          <a:lstStyle/>
          <a:p>
            <a:fld id="{9973C6B5-F3F7-4635-877A-9A69A09D6E5B}"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BE04F7-4FB3-47AD-8C22-85D69B93DFB0}" type="datetimeFigureOut">
              <a:rPr lang="ru-RU" smtClean="0"/>
              <a:t>21.03.2016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BE04F7-4FB3-47AD-8C22-85D69B93DFB0}" type="datetimeFigureOut">
              <a:rPr lang="ru-RU" smtClean="0"/>
              <a:t>21.03.2016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BE04F7-4FB3-47AD-8C22-85D69B93DFB0}" type="datetimeFigureOut">
              <a:rPr lang="ru-RU" smtClean="0"/>
              <a:t>21.03.2016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BE04F7-4FB3-47AD-8C22-85D69B93DFB0}" type="datetimeFigureOut">
              <a:rPr lang="ru-RU" smtClean="0"/>
              <a:t>21.03.2016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E04F7-4FB3-47AD-8C22-85D69B93DFB0}" type="datetimeFigureOut">
              <a:rPr lang="ru-RU" smtClean="0"/>
              <a:t>21.03.2016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BE04F7-4FB3-47AD-8C22-85D69B93DFB0}" type="datetimeFigureOut">
              <a:rPr lang="ru-RU" smtClean="0"/>
              <a:t>21.03.2016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973C6B5-F3F7-4635-877A-9A69A09D6E5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BE04F7-4FB3-47AD-8C22-85D69B93DFB0}" type="datetimeFigureOut">
              <a:rPr lang="ru-RU" smtClean="0"/>
              <a:t>21.03.2016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73C6B5-F3F7-4635-877A-9A69A09D6E5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87BE04F7-4FB3-47AD-8C22-85D69B93DFB0}" type="datetimeFigureOut">
              <a:rPr lang="ru-RU" smtClean="0"/>
              <a:t>21.03.2016</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973C6B5-F3F7-4635-877A-9A69A09D6E5B}"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u.livelib.ru/reader/Arlett/o/16hzskso/o-o.jpeg"/>
          <p:cNvPicPr>
            <a:picLocks noChangeAspect="1" noChangeArrowheads="1"/>
          </p:cNvPicPr>
          <p:nvPr/>
        </p:nvPicPr>
        <p:blipFill>
          <a:blip r:embed="rId2" cstate="print"/>
          <a:srcRect/>
          <a:stretch>
            <a:fillRect/>
          </a:stretch>
        </p:blipFill>
        <p:spPr bwMode="auto">
          <a:xfrm>
            <a:off x="0" y="692696"/>
            <a:ext cx="9144000" cy="54820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ctrTitle"/>
          </p:nvPr>
        </p:nvSpPr>
        <p:spPr>
          <a:xfrm>
            <a:off x="5652120" y="692696"/>
            <a:ext cx="3491880" cy="3312368"/>
          </a:xfrm>
        </p:spPr>
        <p:txBody>
          <a:bodyPr>
            <a:normAutofit/>
          </a:bodyPr>
          <a:lstStyle/>
          <a:p>
            <a:r>
              <a:rPr lang="en-US" sz="6000" b="1" cap="all" dirty="0" smtClean="0">
                <a:ln w="9000" cmpd="sng">
                  <a:solidFill>
                    <a:schemeClr val="accent4">
                      <a:shade val="50000"/>
                      <a:satMod val="120000"/>
                    </a:schemeClr>
                  </a:solidFill>
                  <a:prstDash val="solid"/>
                </a:ln>
                <a:solidFill>
                  <a:schemeClr val="tx1">
                    <a:lumMod val="85000"/>
                    <a:lumOff val="15000"/>
                  </a:schemeClr>
                </a:solidFill>
                <a:effectLst>
                  <a:reflection blurRad="12700" stA="28000" endPos="45000" dist="1000" dir="5400000" sy="-100000" algn="bl" rotWithShape="0"/>
                </a:effectLst>
                <a:latin typeface="AR BONNIE" pitchFamily="2" charset="0"/>
              </a:rPr>
              <a:t>Charlotte</a:t>
            </a:r>
            <a:r>
              <a:rPr lang="ru-RU" sz="6000" b="1" cap="all" dirty="0" smtClean="0">
                <a:ln w="9000" cmpd="sng">
                  <a:solidFill>
                    <a:schemeClr val="accent4">
                      <a:shade val="50000"/>
                      <a:satMod val="120000"/>
                    </a:schemeClr>
                  </a:solidFill>
                  <a:prstDash val="solid"/>
                </a:ln>
                <a:solidFill>
                  <a:schemeClr val="tx1">
                    <a:lumMod val="85000"/>
                    <a:lumOff val="15000"/>
                  </a:schemeClr>
                </a:solidFill>
                <a:effectLst>
                  <a:reflection blurRad="12700" stA="28000" endPos="45000" dist="1000" dir="5400000" sy="-100000" algn="bl" rotWithShape="0"/>
                </a:effectLst>
              </a:rPr>
              <a:t> </a:t>
            </a:r>
            <a:r>
              <a:rPr lang="en-US" sz="6000" b="1" cap="all" dirty="0" smtClean="0">
                <a:ln w="9000" cmpd="sng">
                  <a:solidFill>
                    <a:schemeClr val="accent4">
                      <a:shade val="50000"/>
                      <a:satMod val="120000"/>
                    </a:schemeClr>
                  </a:solidFill>
                  <a:prstDash val="solid"/>
                </a:ln>
                <a:solidFill>
                  <a:schemeClr val="tx1">
                    <a:lumMod val="85000"/>
                    <a:lumOff val="15000"/>
                  </a:schemeClr>
                </a:solidFill>
                <a:effectLst>
                  <a:reflection blurRad="12700" stA="28000" endPos="45000" dist="1000" dir="5400000" sy="-100000" algn="bl" rotWithShape="0"/>
                </a:effectLst>
              </a:rPr>
              <a:t/>
            </a:r>
            <a:br>
              <a:rPr lang="en-US" sz="6000" b="1" cap="all" dirty="0" smtClean="0">
                <a:ln w="9000" cmpd="sng">
                  <a:solidFill>
                    <a:schemeClr val="accent4">
                      <a:shade val="50000"/>
                      <a:satMod val="120000"/>
                    </a:schemeClr>
                  </a:solidFill>
                  <a:prstDash val="solid"/>
                </a:ln>
                <a:solidFill>
                  <a:schemeClr val="tx1">
                    <a:lumMod val="85000"/>
                    <a:lumOff val="15000"/>
                  </a:schemeClr>
                </a:solidFill>
                <a:effectLst>
                  <a:reflection blurRad="12700" stA="28000" endPos="45000" dist="1000" dir="5400000" sy="-100000" algn="bl" rotWithShape="0"/>
                </a:effectLst>
              </a:rPr>
            </a:br>
            <a:r>
              <a:rPr lang="en-US" sz="6000" b="1" cap="all" dirty="0" err="1" smtClean="0">
                <a:ln w="9000" cmpd="sng">
                  <a:solidFill>
                    <a:schemeClr val="accent4">
                      <a:shade val="50000"/>
                      <a:satMod val="120000"/>
                    </a:schemeClr>
                  </a:solidFill>
                  <a:prstDash val="solid"/>
                </a:ln>
                <a:solidFill>
                  <a:schemeClr val="tx1">
                    <a:lumMod val="85000"/>
                    <a:lumOff val="15000"/>
                  </a:schemeClr>
                </a:solidFill>
                <a:effectLst>
                  <a:reflection blurRad="12700" stA="28000" endPos="45000" dist="1000" dir="5400000" sy="-100000" algn="bl" rotWithShape="0"/>
                </a:effectLst>
                <a:latin typeface="AR BONNIE" pitchFamily="2" charset="0"/>
              </a:rPr>
              <a:t>Brontë</a:t>
            </a:r>
            <a:r>
              <a:rPr lang="en-US" b="1" cap="all" dirty="0" smtClean="0">
                <a:ln w="9000" cmpd="sng">
                  <a:solidFill>
                    <a:schemeClr val="accent4">
                      <a:shade val="50000"/>
                      <a:satMod val="120000"/>
                    </a:schemeClr>
                  </a:solidFill>
                  <a:prstDash val="solid"/>
                </a:ln>
                <a:solidFill>
                  <a:schemeClr val="bg1">
                    <a:lumMod val="85000"/>
                  </a:schemeClr>
                </a:solidFill>
                <a:effectLst>
                  <a:reflection blurRad="12700" stA="28000" endPos="45000" dist="1000" dir="5400000" sy="-100000" algn="bl" rotWithShape="0"/>
                </a:effectLst>
                <a:latin typeface="AR BONNIE" pitchFamily="2" charset="0"/>
              </a:rPr>
              <a:t/>
            </a:r>
            <a:br>
              <a:rPr lang="en-US" b="1" cap="all" dirty="0" smtClean="0">
                <a:ln w="9000" cmpd="sng">
                  <a:solidFill>
                    <a:schemeClr val="accent4">
                      <a:shade val="50000"/>
                      <a:satMod val="120000"/>
                    </a:schemeClr>
                  </a:solidFill>
                  <a:prstDash val="solid"/>
                </a:ln>
                <a:solidFill>
                  <a:schemeClr val="bg1">
                    <a:lumMod val="85000"/>
                  </a:schemeClr>
                </a:solidFill>
                <a:effectLst>
                  <a:reflection blurRad="12700" stA="28000" endPos="45000" dist="1000" dir="5400000" sy="-100000" algn="bl" rotWithShape="0"/>
                </a:effectLst>
                <a:latin typeface="AR BONNIE" pitchFamily="2" charset="0"/>
              </a:rPr>
            </a:br>
            <a:r>
              <a:rPr lang="en-US" b="1" cap="all" dirty="0" smtClean="0">
                <a:ln w="9000" cmpd="sng">
                  <a:solidFill>
                    <a:schemeClr val="accent4">
                      <a:shade val="50000"/>
                      <a:satMod val="120000"/>
                    </a:schemeClr>
                  </a:solidFill>
                  <a:prstDash val="solid"/>
                </a:ln>
                <a:solidFill>
                  <a:schemeClr val="tx1">
                    <a:lumMod val="75000"/>
                    <a:lumOff val="25000"/>
                  </a:schemeClr>
                </a:solidFill>
                <a:effectLst>
                  <a:reflection blurRad="12700" stA="28000" endPos="45000" dist="1000" dir="5400000" sy="-100000" algn="bl" rotWithShape="0"/>
                </a:effectLst>
                <a:latin typeface="AR BONNIE" pitchFamily="2" charset="0"/>
              </a:rPr>
              <a:t> </a:t>
            </a:r>
            <a:r>
              <a:rPr lang="en-US" sz="2000" b="1" cap="all" dirty="0" smtClean="0">
                <a:ln w="9000" cmpd="sng">
                  <a:solidFill>
                    <a:schemeClr val="accent4">
                      <a:shade val="50000"/>
                      <a:satMod val="120000"/>
                    </a:schemeClr>
                  </a:solidFill>
                  <a:prstDash val="solid"/>
                </a:ln>
                <a:solidFill>
                  <a:schemeClr val="tx1">
                    <a:lumMod val="75000"/>
                    <a:lumOff val="25000"/>
                  </a:schemeClr>
                </a:solidFill>
                <a:effectLst>
                  <a:reflection blurRad="12700" stA="28000" endPos="45000" dist="1000" dir="5400000" sy="-100000" algn="bl" rotWithShape="0"/>
                </a:effectLst>
                <a:latin typeface="AR BONNIE" pitchFamily="2" charset="0"/>
              </a:rPr>
              <a:t>(21 April 1816 – </a:t>
            </a:r>
            <a:br>
              <a:rPr lang="en-US" sz="2000" b="1" cap="all" dirty="0" smtClean="0">
                <a:ln w="9000" cmpd="sng">
                  <a:solidFill>
                    <a:schemeClr val="accent4">
                      <a:shade val="50000"/>
                      <a:satMod val="120000"/>
                    </a:schemeClr>
                  </a:solidFill>
                  <a:prstDash val="solid"/>
                </a:ln>
                <a:solidFill>
                  <a:schemeClr val="tx1">
                    <a:lumMod val="75000"/>
                    <a:lumOff val="25000"/>
                  </a:schemeClr>
                </a:solidFill>
                <a:effectLst>
                  <a:reflection blurRad="12700" stA="28000" endPos="45000" dist="1000" dir="5400000" sy="-100000" algn="bl" rotWithShape="0"/>
                </a:effectLst>
                <a:latin typeface="AR BONNIE" pitchFamily="2" charset="0"/>
              </a:rPr>
            </a:br>
            <a:r>
              <a:rPr lang="en-US" sz="2000" b="1" cap="all" dirty="0" smtClean="0">
                <a:ln w="9000" cmpd="sng">
                  <a:solidFill>
                    <a:schemeClr val="accent4">
                      <a:shade val="50000"/>
                      <a:satMod val="120000"/>
                    </a:schemeClr>
                  </a:solidFill>
                  <a:prstDash val="solid"/>
                </a:ln>
                <a:solidFill>
                  <a:schemeClr val="tx1">
                    <a:lumMod val="75000"/>
                    <a:lumOff val="25000"/>
                  </a:schemeClr>
                </a:solidFill>
                <a:effectLst>
                  <a:reflection blurRad="12700" stA="28000" endPos="45000" dist="1000" dir="5400000" sy="-100000" algn="bl" rotWithShape="0"/>
                </a:effectLst>
                <a:latin typeface="AR BONNIE" pitchFamily="2" charset="0"/>
              </a:rPr>
              <a:t>31 March 1855) </a:t>
            </a:r>
            <a:r>
              <a:rPr lang="en-US" b="1" cap="all" dirty="0" smtClean="0">
                <a:ln w="9000" cmpd="sng">
                  <a:solidFill>
                    <a:schemeClr val="accent4">
                      <a:shade val="50000"/>
                      <a:satMod val="120000"/>
                    </a:schemeClr>
                  </a:solidFill>
                  <a:prstDash val="solid"/>
                </a:ln>
                <a:solidFill>
                  <a:schemeClr val="bg1">
                    <a:lumMod val="85000"/>
                  </a:schemeClr>
                </a:solidFill>
                <a:effectLst>
                  <a:reflection blurRad="12700" stA="28000" endPos="45000" dist="1000" dir="5400000" sy="-100000" algn="bl" rotWithShape="0"/>
                </a:effectLst>
                <a:latin typeface="AR BONNIE" pitchFamily="2" charset="0"/>
              </a:rPr>
              <a:t/>
            </a:r>
            <a:br>
              <a:rPr lang="en-US" b="1" cap="all" dirty="0" smtClean="0">
                <a:ln w="9000" cmpd="sng">
                  <a:solidFill>
                    <a:schemeClr val="accent4">
                      <a:shade val="50000"/>
                      <a:satMod val="120000"/>
                    </a:schemeClr>
                  </a:solidFill>
                  <a:prstDash val="solid"/>
                </a:ln>
                <a:solidFill>
                  <a:schemeClr val="bg1">
                    <a:lumMod val="85000"/>
                  </a:schemeClr>
                </a:solidFill>
                <a:effectLst>
                  <a:reflection blurRad="12700" stA="28000" endPos="45000" dist="1000" dir="5400000" sy="-100000" algn="bl" rotWithShape="0"/>
                </a:effectLst>
                <a:latin typeface="AR BONNIE" pitchFamily="2" charset="0"/>
              </a:rPr>
            </a:br>
            <a:endParaRPr lang="ru-RU" sz="1200" b="1" cap="all" dirty="0">
              <a:ln w="9000" cmpd="sng">
                <a:solidFill>
                  <a:schemeClr val="accent4">
                    <a:shade val="50000"/>
                    <a:satMod val="120000"/>
                  </a:schemeClr>
                </a:solidFill>
                <a:prstDash val="solid"/>
              </a:ln>
              <a:solidFill>
                <a:schemeClr val="bg1">
                  <a:lumMod val="85000"/>
                </a:schemeClr>
              </a:solidFill>
              <a:effectLst>
                <a:reflection blurRad="12700" stA="28000" endPos="45000" dist="1000" dir="5400000" sy="-100000" algn="bl" rotWithShape="0"/>
              </a:effectLst>
            </a:endParaRPr>
          </a:p>
        </p:txBody>
      </p:sp>
      <p:sp>
        <p:nvSpPr>
          <p:cNvPr id="3" name="Подзаголовок 2"/>
          <p:cNvSpPr>
            <a:spLocks noGrp="1"/>
          </p:cNvSpPr>
          <p:nvPr>
            <p:ph type="subTitle" idx="1"/>
          </p:nvPr>
        </p:nvSpPr>
        <p:spPr>
          <a:xfrm>
            <a:off x="1403648" y="6235080"/>
            <a:ext cx="6400800" cy="622920"/>
          </a:xfrm>
        </p:spPr>
        <p:txBody>
          <a:bodyPr>
            <a:noAutofit/>
          </a:bodyPr>
          <a:lstStyle/>
          <a:p>
            <a:r>
              <a:rPr lang="en-US" sz="3600" dirty="0" smtClean="0">
                <a:latin typeface="AR BONNIE" pitchFamily="2" charset="0"/>
              </a:rPr>
              <a:t>BRIEF BIOGRAPHY</a:t>
            </a:r>
            <a:endParaRPr lang="ru-RU"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12776"/>
            <a:ext cx="5122912" cy="5184576"/>
          </a:xfrm>
        </p:spPr>
        <p:txBody>
          <a:bodyPr>
            <a:normAutofit lnSpcReduction="10000"/>
          </a:bodyPr>
          <a:lstStyle/>
          <a:p>
            <a:r>
              <a:rPr lang="en-US" dirty="0"/>
              <a:t>Charlotte Bronte was a great writer of the early 19th century. </a:t>
            </a:r>
            <a:endParaRPr lang="en-US" dirty="0" smtClean="0"/>
          </a:p>
          <a:p>
            <a:endParaRPr lang="en-US" dirty="0" smtClean="0"/>
          </a:p>
          <a:p>
            <a:r>
              <a:rPr lang="en-US" dirty="0" smtClean="0"/>
              <a:t>Charlotte </a:t>
            </a:r>
            <a:r>
              <a:rPr lang="en-US" dirty="0"/>
              <a:t>was born on 16 April 1816 at the </a:t>
            </a:r>
            <a:r>
              <a:rPr lang="en-US" dirty="0" smtClean="0"/>
              <a:t>parsonage in </a:t>
            </a:r>
            <a:r>
              <a:rPr lang="en-US" dirty="0"/>
              <a:t>Market Street in Thornton near the rapidly growing town of Bradford. Her </a:t>
            </a:r>
            <a:r>
              <a:rPr lang="en-US" dirty="0" smtClean="0"/>
              <a:t>parents were </a:t>
            </a:r>
            <a:r>
              <a:rPr lang="en-US" dirty="0"/>
              <a:t>Reverend Patrick </a:t>
            </a:r>
            <a:r>
              <a:rPr lang="en-US" dirty="0" smtClean="0"/>
              <a:t>Bronte and Maria</a:t>
            </a:r>
            <a:r>
              <a:rPr lang="en-US" dirty="0"/>
              <a:t>. They had 6 children. </a:t>
            </a:r>
            <a:r>
              <a:rPr lang="en-US" dirty="0" smtClean="0"/>
              <a:t>However</a:t>
            </a:r>
            <a:r>
              <a:rPr lang="ru-RU" dirty="0" smtClean="0"/>
              <a:t>,</a:t>
            </a:r>
            <a:r>
              <a:rPr lang="en-US" dirty="0" smtClean="0"/>
              <a:t> </a:t>
            </a:r>
            <a:r>
              <a:rPr lang="en-US" dirty="0"/>
              <a:t>two girls, Maria Bronte and Elizabeth Bronte died when they were children.</a:t>
            </a:r>
            <a:endParaRPr lang="ru-RU" dirty="0"/>
          </a:p>
          <a:p>
            <a:endParaRPr lang="ru-RU" dirty="0"/>
          </a:p>
        </p:txBody>
      </p:sp>
      <p:sp>
        <p:nvSpPr>
          <p:cNvPr id="2" name="Заголовок 1"/>
          <p:cNvSpPr>
            <a:spLocks noGrp="1"/>
          </p:cNvSpPr>
          <p:nvPr>
            <p:ph type="title"/>
          </p:nvPr>
        </p:nvSpPr>
        <p:spPr>
          <a:xfrm>
            <a:off x="467544" y="188640"/>
            <a:ext cx="8229600" cy="1143000"/>
          </a:xfrm>
        </p:spPr>
        <p:txBody>
          <a:bodyPr/>
          <a:lstStyle/>
          <a:p>
            <a:endParaRPr lang="ru-RU"/>
          </a:p>
        </p:txBody>
      </p:sp>
      <p:pic>
        <p:nvPicPr>
          <p:cNvPr id="6146" name="Picture 2" descr="https://encrypted-tbn3.gstatic.com/images?q=tbn:ANd9GcQINo3yE2Cd11gaBLgxoUPJb0oKldkELyIsCFxe9LOji76q7Bjm"/>
          <p:cNvPicPr>
            <a:picLocks noChangeAspect="1" noChangeArrowheads="1"/>
          </p:cNvPicPr>
          <p:nvPr/>
        </p:nvPicPr>
        <p:blipFill>
          <a:blip r:embed="rId2" cstate="print"/>
          <a:srcRect/>
          <a:stretch>
            <a:fillRect/>
          </a:stretch>
        </p:blipFill>
        <p:spPr bwMode="auto">
          <a:xfrm>
            <a:off x="5868144" y="1556792"/>
            <a:ext cx="2788138"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44008" y="1600200"/>
            <a:ext cx="4042792" cy="4853136"/>
          </a:xfrm>
        </p:spPr>
        <p:txBody>
          <a:bodyPr>
            <a:normAutofit/>
          </a:bodyPr>
          <a:lstStyle/>
          <a:p>
            <a:r>
              <a:rPr lang="en-US" dirty="0"/>
              <a:t>In the early 19th century the Industrial Revolution was transforming life in Britain. In the north of England industrial towns were booming. However in 1820 Charlotte Bronte's family moved to a moorland village called Haworth. Her mother died in 1821. </a:t>
            </a:r>
            <a:endParaRPr lang="ru-RU" dirty="0"/>
          </a:p>
        </p:txBody>
      </p:sp>
      <p:sp>
        <p:nvSpPr>
          <p:cNvPr id="2" name="Заголовок 1"/>
          <p:cNvSpPr>
            <a:spLocks noGrp="1"/>
          </p:cNvSpPr>
          <p:nvPr>
            <p:ph type="title"/>
          </p:nvPr>
        </p:nvSpPr>
        <p:spPr/>
        <p:txBody>
          <a:bodyPr/>
          <a:lstStyle/>
          <a:p>
            <a:endParaRPr lang="ru-RU" dirty="0"/>
          </a:p>
        </p:txBody>
      </p:sp>
      <p:pic>
        <p:nvPicPr>
          <p:cNvPr id="5122" name="Picture 2" descr="http://stuki-druki.com/aforizms/Charlotte_Bronte01.jpg"/>
          <p:cNvPicPr>
            <a:picLocks noChangeAspect="1" noChangeArrowheads="1"/>
          </p:cNvPicPr>
          <p:nvPr/>
        </p:nvPicPr>
        <p:blipFill>
          <a:blip r:embed="rId2" cstate="print"/>
          <a:srcRect/>
          <a:stretch>
            <a:fillRect/>
          </a:stretch>
        </p:blipFill>
        <p:spPr bwMode="auto">
          <a:xfrm>
            <a:off x="827584" y="1772816"/>
            <a:ext cx="3384376" cy="433623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484784"/>
            <a:ext cx="3898776" cy="4925144"/>
          </a:xfrm>
        </p:spPr>
        <p:txBody>
          <a:bodyPr>
            <a:normAutofit lnSpcReduction="10000"/>
          </a:bodyPr>
          <a:lstStyle/>
          <a:p>
            <a:r>
              <a:rPr lang="en-US" dirty="0"/>
              <a:t>In 1824 Charlotte Bronte and her sister Emily were sent to join two older sisters Maria and Elizabeth at the Clergy Daughters School in Cowan Bridge in Lancashire. However in 1825 Maria and Elizabeth Bronte both died of tuberculosis. Charlotte and Emily Bronte returned home. </a:t>
            </a:r>
            <a:endParaRPr lang="ru-RU" dirty="0"/>
          </a:p>
        </p:txBody>
      </p:sp>
      <p:sp>
        <p:nvSpPr>
          <p:cNvPr id="2" name="Заголовок 1"/>
          <p:cNvSpPr>
            <a:spLocks noGrp="1"/>
          </p:cNvSpPr>
          <p:nvPr>
            <p:ph type="title"/>
          </p:nvPr>
        </p:nvSpPr>
        <p:spPr/>
        <p:txBody>
          <a:bodyPr/>
          <a:lstStyle/>
          <a:p>
            <a:endParaRPr lang="ru-RU"/>
          </a:p>
        </p:txBody>
      </p:sp>
      <p:pic>
        <p:nvPicPr>
          <p:cNvPr id="4098" name="Picture 2" descr="http://top-knig.ru/wp-content/uploads/2015/03/Sharlota-Bronte.jpeg"/>
          <p:cNvPicPr>
            <a:picLocks noChangeAspect="1" noChangeArrowheads="1"/>
          </p:cNvPicPr>
          <p:nvPr/>
        </p:nvPicPr>
        <p:blipFill>
          <a:blip r:embed="rId2" cstate="print"/>
          <a:srcRect/>
          <a:stretch>
            <a:fillRect/>
          </a:stretch>
        </p:blipFill>
        <p:spPr bwMode="auto">
          <a:xfrm>
            <a:off x="5004048" y="1700808"/>
            <a:ext cx="3619500" cy="333375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44008" y="1628800"/>
            <a:ext cx="4042792" cy="4525963"/>
          </a:xfrm>
        </p:spPr>
        <p:txBody>
          <a:bodyPr>
            <a:noAutofit/>
          </a:bodyPr>
          <a:lstStyle/>
          <a:p>
            <a:r>
              <a:rPr lang="en-US" sz="2800" dirty="0" smtClean="0"/>
              <a:t>Afterwards they were educated at home for some years. In 1831-32 Charlotte Bronte went to Margaret </a:t>
            </a:r>
            <a:r>
              <a:rPr lang="en-US" sz="2800" dirty="0" err="1" smtClean="0"/>
              <a:t>Wooler's</a:t>
            </a:r>
            <a:r>
              <a:rPr lang="en-US" sz="2800" dirty="0" smtClean="0"/>
              <a:t> school near Dewsbury. Meanwhile Charlotte loved writing and painting.</a:t>
            </a:r>
            <a:endParaRPr lang="ru-RU" sz="2800" dirty="0" smtClean="0"/>
          </a:p>
          <a:p>
            <a:pPr>
              <a:buNone/>
            </a:pPr>
            <a:endParaRPr lang="ru-RU" sz="2800" dirty="0"/>
          </a:p>
        </p:txBody>
      </p:sp>
      <p:sp>
        <p:nvSpPr>
          <p:cNvPr id="2" name="Заголовок 1"/>
          <p:cNvSpPr>
            <a:spLocks noGrp="1"/>
          </p:cNvSpPr>
          <p:nvPr>
            <p:ph type="title"/>
          </p:nvPr>
        </p:nvSpPr>
        <p:spPr/>
        <p:txBody>
          <a:bodyPr/>
          <a:lstStyle/>
          <a:p>
            <a:endParaRPr lang="ru-RU"/>
          </a:p>
        </p:txBody>
      </p:sp>
      <p:pic>
        <p:nvPicPr>
          <p:cNvPr id="3074" name="Picture 2" descr="https://s-media-cache-ak0.pinimg.com/236x/eb/3e/9e/eb3e9ed2a9779f15eb4da71465db5abe.jpg"/>
          <p:cNvPicPr>
            <a:picLocks noChangeAspect="1" noChangeArrowheads="1"/>
          </p:cNvPicPr>
          <p:nvPr/>
        </p:nvPicPr>
        <p:blipFill>
          <a:blip r:embed="rId2" cstate="print"/>
          <a:srcRect/>
          <a:stretch>
            <a:fillRect/>
          </a:stretch>
        </p:blipFill>
        <p:spPr bwMode="auto">
          <a:xfrm>
            <a:off x="899592" y="1700808"/>
            <a:ext cx="3456384" cy="43058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412776"/>
            <a:ext cx="4114800" cy="5257800"/>
          </a:xfrm>
        </p:spPr>
        <p:txBody>
          <a:bodyPr>
            <a:normAutofit fontScale="92500" lnSpcReduction="10000"/>
          </a:bodyPr>
          <a:lstStyle/>
          <a:p>
            <a:r>
              <a:rPr lang="en-US" dirty="0"/>
              <a:t>In 1835 Charlotte Bronte went to work at </a:t>
            </a:r>
            <a:r>
              <a:rPr lang="en-US" dirty="0" err="1"/>
              <a:t>Wooler's</a:t>
            </a:r>
            <a:r>
              <a:rPr lang="en-US" dirty="0"/>
              <a:t> school as a teacher. She worked there till 1838. Then in 1839 Charlotte began working as a governess. However in 1842 her aunt provided the money for her and her sister Emily to study in Brussels. Charlotte Bronte returned to Yorkshire in 1844. Then in 1846 Charlotte, Emily and Anne Bronte published some of their poems.</a:t>
            </a:r>
            <a:endParaRPr lang="ru-RU" dirty="0"/>
          </a:p>
        </p:txBody>
      </p:sp>
      <p:sp>
        <p:nvSpPr>
          <p:cNvPr id="2" name="Заголовок 1"/>
          <p:cNvSpPr>
            <a:spLocks noGrp="1"/>
          </p:cNvSpPr>
          <p:nvPr>
            <p:ph type="title"/>
          </p:nvPr>
        </p:nvSpPr>
        <p:spPr/>
        <p:txBody>
          <a:bodyPr/>
          <a:lstStyle/>
          <a:p>
            <a:endParaRPr lang="ru-RU"/>
          </a:p>
        </p:txBody>
      </p:sp>
      <p:pic>
        <p:nvPicPr>
          <p:cNvPr id="2050" name="Picture 2" descr="http://womo.com.ua/wp-content/uploads/2015/04/charlotte-bronte.jpg"/>
          <p:cNvPicPr>
            <a:picLocks noChangeAspect="1" noChangeArrowheads="1"/>
          </p:cNvPicPr>
          <p:nvPr/>
        </p:nvPicPr>
        <p:blipFill>
          <a:blip r:embed="rId2" cstate="print"/>
          <a:srcRect/>
          <a:stretch>
            <a:fillRect/>
          </a:stretch>
        </p:blipFill>
        <p:spPr bwMode="auto">
          <a:xfrm>
            <a:off x="4788024" y="1628800"/>
            <a:ext cx="3845087" cy="43204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0" y="1412776"/>
            <a:ext cx="4114800" cy="5257800"/>
          </a:xfrm>
        </p:spPr>
        <p:txBody>
          <a:bodyPr>
            <a:normAutofit fontScale="92500" lnSpcReduction="10000"/>
          </a:bodyPr>
          <a:lstStyle/>
          <a:p>
            <a:r>
              <a:rPr lang="en-US" dirty="0"/>
              <a:t>Charlotte Bronte wrote a story called Jane Eyre. It was published in 1847. Charlotte 's second work Shirley was published in 1848. The third book by Charlotte Bronte was </a:t>
            </a:r>
            <a:r>
              <a:rPr lang="en-US" dirty="0" err="1"/>
              <a:t>Villette</a:t>
            </a:r>
            <a:r>
              <a:rPr lang="en-US" dirty="0"/>
              <a:t> published in 1853. In 1854 Charlotte Bronte married a man named Arthur Bell Nicholls. However Charlotte died on 31 March 1855. She was only 38. Charlotte Bronte was buried in Haworth.</a:t>
            </a:r>
            <a:endParaRPr lang="ru-RU" dirty="0"/>
          </a:p>
        </p:txBody>
      </p:sp>
      <p:sp>
        <p:nvSpPr>
          <p:cNvPr id="2" name="Заголовок 1"/>
          <p:cNvSpPr>
            <a:spLocks noGrp="1"/>
          </p:cNvSpPr>
          <p:nvPr>
            <p:ph type="title"/>
          </p:nvPr>
        </p:nvSpPr>
        <p:spPr/>
        <p:txBody>
          <a:bodyPr/>
          <a:lstStyle/>
          <a:p>
            <a:endParaRPr lang="ru-RU"/>
          </a:p>
        </p:txBody>
      </p:sp>
      <p:pic>
        <p:nvPicPr>
          <p:cNvPr id="1026" name="Picture 2" descr="https://emilyjanuary.files.wordpress.com/2012/01/janeeyre.jpg"/>
          <p:cNvPicPr>
            <a:picLocks noChangeAspect="1" noChangeArrowheads="1"/>
          </p:cNvPicPr>
          <p:nvPr/>
        </p:nvPicPr>
        <p:blipFill>
          <a:blip r:embed="rId2" cstate="print"/>
          <a:srcRect/>
          <a:stretch>
            <a:fillRect/>
          </a:stretch>
        </p:blipFill>
        <p:spPr bwMode="auto">
          <a:xfrm>
            <a:off x="1043608" y="1484784"/>
            <a:ext cx="3204102" cy="485101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Бумажн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143</TotalTime>
  <Words>330</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7</vt:i4>
      </vt:variant>
    </vt:vector>
  </HeadingPairs>
  <TitlesOfParts>
    <vt:vector size="9" baseType="lpstr">
      <vt:lpstr>Тема Office</vt:lpstr>
      <vt:lpstr>Бумажная</vt:lpstr>
      <vt:lpstr>Charlotte  Brontë  (21 April 1816 –  31 March 1855)  </vt:lpstr>
      <vt:lpstr>Слайд 2</vt:lpstr>
      <vt:lpstr>Слайд 3</vt:lpstr>
      <vt:lpstr>Слайд 4</vt:lpstr>
      <vt:lpstr>Слайд 5</vt:lpstr>
      <vt:lpstr>Слайд 6</vt:lpstr>
      <vt:lpstr>Слайд 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Charlotte Brontë (21 April 1816 – 31 March 1855)</dc:title>
  <dc:creator>Asus</dc:creator>
  <cp:lastModifiedBy>Asus</cp:lastModifiedBy>
  <cp:revision>15</cp:revision>
  <dcterms:created xsi:type="dcterms:W3CDTF">2016-03-21T10:35:28Z</dcterms:created>
  <dcterms:modified xsi:type="dcterms:W3CDTF">2016-03-21T12:59:11Z</dcterms:modified>
</cp:coreProperties>
</file>