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61" r:id="rId6"/>
    <p:sldId id="260" r:id="rId7"/>
    <p:sldId id="265" r:id="rId8"/>
    <p:sldId id="266" r:id="rId9"/>
    <p:sldId id="267" r:id="rId10"/>
    <p:sldId id="263" r:id="rId11"/>
    <p:sldId id="264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collections/card/5ac0719a2a6f9300a29e5a3e/?torec=1" TargetMode="External"/><Relationship Id="rId7" Type="http://schemas.openxmlformats.org/officeDocument/2006/relationships/hyperlink" Target="https://yandex.ru/images/search?from=tabbar&amp;text=%D0%B0%D1%81%D1%81%D0%B0%D0%BC%D0%B1%D0%BB%D0%B5%D1%8F%20%D0%BE%D0%BE%D0%BD&amp;pos=3&amp;img_url=https://www.argentina.gob.ar/sites/default/files/united_nations_general_assembly_hall_0.jpg&amp;rpt=simage" TargetMode="External"/><Relationship Id="rId2" Type="http://schemas.openxmlformats.org/officeDocument/2006/relationships/hyperlink" Target="https://www.sunhome.ru/cards/11677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ed-kopilka.ru/blogs/rima-ahatovna-afanaseva/rekordy-samyh-pozhilyh-lyudei-v-mire.html" TargetMode="External"/><Relationship Id="rId5" Type="http://schemas.openxmlformats.org/officeDocument/2006/relationships/hyperlink" Target="https://strategy24.ru/86/news/tsentr-serebryanogo-volonterstva-yugry-instrument-povysheniya-kachestva-zhizni-pozhilykh-grazhdan" TargetMode="External"/><Relationship Id="rId4" Type="http://schemas.openxmlformats.org/officeDocument/2006/relationships/hyperlink" Target="http://ekogradmoscow.ru/novosti/novosti-press-sluzhb/volontery-aktsii-voda-rossii-i-ekomarafona-en-group-360-minut-proveli-sovmestnuyu-uborku-na-bajkal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274638"/>
            <a:ext cx="8582521" cy="164219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0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начальных классов  </a:t>
            </a:r>
            <a:r>
              <a:rPr lang="ru-RU" sz="20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МБОУ ЦО «Школа-сад №7»  </a:t>
            </a:r>
            <a:r>
              <a:rPr lang="ru-RU" sz="20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20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Ханты-Мансийска</a:t>
            </a:r>
            <a:br>
              <a:rPr lang="ru-RU" sz="20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Середа Ольга Ивановна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71218"/>
            <a:ext cx="7279592" cy="4137323"/>
          </a:xfrm>
        </p:spPr>
        <p:txBody>
          <a:bodyPr/>
          <a:lstStyle/>
          <a:p>
            <a:pPr marL="0" lvl="0" indent="0" algn="ctr">
              <a:buClr>
                <a:srgbClr val="F0A22E"/>
              </a:buClr>
              <a:buSzPct val="85000"/>
              <a:buNone/>
            </a:pPr>
            <a:endParaRPr lang="ru-RU" sz="2800" b="1" dirty="0" smtClean="0">
              <a:ln w="1905"/>
              <a:gradFill>
                <a:gsLst>
                  <a:gs pos="0">
                    <a:srgbClr val="C17529">
                      <a:shade val="20000"/>
                      <a:satMod val="200000"/>
                    </a:srgbClr>
                  </a:gs>
                  <a:gs pos="78000">
                    <a:srgbClr val="C17529">
                      <a:tint val="90000"/>
                      <a:shade val="89000"/>
                      <a:satMod val="220000"/>
                    </a:srgbClr>
                  </a:gs>
                  <a:gs pos="100000">
                    <a:srgbClr val="C1752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F0A22E"/>
              </a:buClr>
              <a:buSzPct val="85000"/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Классный час</a:t>
            </a:r>
            <a:endParaRPr lang="ru-RU" sz="2800" b="1" dirty="0">
              <a:ln w="1905"/>
              <a:gradFill>
                <a:gsLst>
                  <a:gs pos="0">
                    <a:srgbClr val="C17529">
                      <a:shade val="20000"/>
                      <a:satMod val="200000"/>
                    </a:srgbClr>
                  </a:gs>
                  <a:gs pos="78000">
                    <a:srgbClr val="C17529">
                      <a:tint val="90000"/>
                      <a:shade val="89000"/>
                      <a:satMod val="220000"/>
                    </a:srgbClr>
                  </a:gs>
                  <a:gs pos="100000">
                    <a:srgbClr val="C1752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F0A22E"/>
              </a:buClr>
              <a:buSzPct val="85000"/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класс </a:t>
            </a:r>
          </a:p>
          <a:p>
            <a:pPr marL="0" lvl="0" indent="0" algn="ctr">
              <a:buClr>
                <a:srgbClr val="F0A22E"/>
              </a:buClr>
              <a:buSzPct val="85000"/>
              <a:buNone/>
            </a:pPr>
            <a:r>
              <a:rPr lang="ru-RU" sz="28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Тема: «День пожилого человека»</a:t>
            </a:r>
          </a:p>
          <a:p>
            <a:pPr marL="0" indent="0">
              <a:buNone/>
            </a:pPr>
            <a:endParaRPr lang="ru-RU" sz="4000" dirty="0" smtClean="0">
              <a:solidFill>
                <a:prstClr val="black"/>
              </a:solidFill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012" y="3789040"/>
            <a:ext cx="295578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47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52" y="1256810"/>
            <a:ext cx="8154272" cy="544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228600">
              <a:spcBef>
                <a:spcPct val="20000"/>
              </a:spcBef>
            </a:pPr>
            <a:r>
              <a:rPr lang="ru-RU" sz="2400" cap="none" dirty="0">
                <a:solidFill>
                  <a:srgbClr val="564B3C"/>
                </a:solidFill>
                <a:latin typeface="Century Gothic"/>
                <a:ea typeface="+mn-ea"/>
                <a:cs typeface="+mn-cs"/>
              </a:rPr>
              <a:t>Волонтёры</a:t>
            </a:r>
            <a:br>
              <a:rPr lang="ru-RU" sz="2400" cap="none" dirty="0">
                <a:solidFill>
                  <a:srgbClr val="564B3C"/>
                </a:solidFill>
                <a:latin typeface="Century Gothic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2570" y="21095"/>
            <a:ext cx="2471430" cy="2471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132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8373"/>
            <a:ext cx="7776864" cy="500347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/>
                <a:ea typeface="Calibri"/>
              </a:rPr>
              <a:t>«Серебряные волонтёры»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77950"/>
            <a:ext cx="8640961" cy="1819402"/>
          </a:xfrm>
        </p:spPr>
        <p:txBody>
          <a:bodyPr>
            <a:normAutofit fontScale="62500" lnSpcReduction="20000"/>
          </a:bodyPr>
          <a:lstStyle/>
          <a:p>
            <a:pPr marR="32385" indent="450215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900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2900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Серебряные волонтеры» осуществляют свою деятельность </a:t>
            </a:r>
            <a:br>
              <a:rPr lang="ru-RU" sz="2900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900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 основным направлениям:</a:t>
            </a:r>
            <a:endParaRPr lang="ru-RU" sz="29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R="32385" indent="450215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- социальная защита;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R="32385" indent="450215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- экология;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R="32385" indent="450215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- благоустройство;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R="32385" indent="450215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i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- пропаганда </a:t>
            </a:r>
            <a:r>
              <a:rPr lang="ru-RU" i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ЗОЖ»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39990"/>
            <a:ext cx="7704856" cy="359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122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344816" cy="418058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Картинки для презентации с сайтов: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45435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sz="1600" dirty="0" smtClean="0">
                <a:solidFill>
                  <a:schemeClr val="tx1"/>
                </a:solidFill>
                <a:hlinkClick r:id="rId2"/>
              </a:rPr>
              <a:t>www.sunhome.ru/cards/116778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  <a:hlinkClick r:id="rId3"/>
              </a:rPr>
              <a:t>https</a:t>
            </a:r>
            <a:r>
              <a:rPr lang="en-US" sz="1600" dirty="0">
                <a:solidFill>
                  <a:schemeClr val="tx1"/>
                </a:solidFill>
                <a:hlinkClick r:id="rId3"/>
              </a:rPr>
              <a:t>://yandex.ru/collections/card/5ac0719a2a6f9300a29e5a3e/?</a:t>
            </a:r>
            <a:r>
              <a:rPr lang="en-US" sz="1600" dirty="0" smtClean="0">
                <a:solidFill>
                  <a:schemeClr val="tx1"/>
                </a:solidFill>
                <a:hlinkClick r:id="rId3"/>
              </a:rPr>
              <a:t>torec=1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  <a:hlinkClick r:id="rId4"/>
              </a:rPr>
              <a:t>http://</a:t>
            </a:r>
            <a:r>
              <a:rPr lang="en-US" sz="1600" dirty="0" smtClean="0">
                <a:solidFill>
                  <a:schemeClr val="tx1"/>
                </a:solidFill>
                <a:hlinkClick r:id="rId4"/>
              </a:rPr>
              <a:t>ekogradmoscow.ru/novosti/novosti-press-sluzhb/volontery-aktsii-voda-rossii-i-ekomarafona-en-group-360-minut-proveli-sovmestnuyu-uborku-na-bajkale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  <a:hlinkClick r:id="rId5"/>
              </a:rPr>
              <a:t>https://</a:t>
            </a:r>
            <a:r>
              <a:rPr lang="en-US" sz="1600" dirty="0" smtClean="0">
                <a:solidFill>
                  <a:schemeClr val="tx1"/>
                </a:solidFill>
                <a:hlinkClick r:id="rId5"/>
              </a:rPr>
              <a:t>strategy24.ru/86/news/tsentr-serebryanogo-volonterstva-yugry-instrument-povysheniya-kachestva-zhizni-pozhilykh-grazhdan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  <a:hlinkClick r:id="rId6"/>
              </a:rPr>
              <a:t>https://</a:t>
            </a:r>
            <a:r>
              <a:rPr lang="en-US" sz="1600" dirty="0" smtClean="0">
                <a:solidFill>
                  <a:schemeClr val="tx1"/>
                </a:solidFill>
                <a:hlinkClick r:id="rId6"/>
              </a:rPr>
              <a:t>ped-kopilka.ru/blogs/rima-ahatovna-afanaseva/rekordy-samyh-pozhilyh-lyudei-v-mire.html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en-US" sz="1600" dirty="0">
                <a:hlinkClick r:id="rId7"/>
              </a:rPr>
              <a:t>https://yandex.ru/images/search?from=tabbar&amp;text=%D0%B0%D1%81%D1%81%D0%B0%D0%BC%D0%B1%D0%BB%D0%B5%D1%8F%20%D0%BE%D0%BE%D0%BD&amp;pos=3&amp;img_url=https%3A%2F%2Fwww.argentina.gob.ar%2Fsites%2Fdefault%2Ffiles%2Funited_nations_general_assembly_hall_0.jpg&amp;rpt=simage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75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53" y="188648"/>
            <a:ext cx="8208895" cy="6541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27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464" y="1827328"/>
            <a:ext cx="8115300" cy="426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76672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/>
                <a:ea typeface="Calibri"/>
              </a:rPr>
              <a:t>Начиная </a:t>
            </a:r>
            <a:r>
              <a:rPr lang="ru-RU" sz="2000" dirty="0">
                <a:latin typeface="Times New Roman"/>
                <a:ea typeface="Calibri"/>
              </a:rPr>
              <a:t>с 1991 года, в соответствие с решением Генеральной Ассамблеи </a:t>
            </a:r>
            <a:r>
              <a:rPr lang="ru-RU" sz="2000" dirty="0" smtClean="0">
                <a:latin typeface="Times New Roman"/>
                <a:ea typeface="Calibri"/>
              </a:rPr>
              <a:t>ООН,</a:t>
            </a:r>
            <a:r>
              <a:rPr lang="ru-RU" sz="2000" dirty="0" smtClean="0">
                <a:solidFill>
                  <a:srgbClr val="FF0000"/>
                </a:solidFill>
                <a:latin typeface="Times New Roman"/>
                <a:ea typeface="Calibri"/>
              </a:rPr>
              <a:t>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/>
                <a:ea typeface="Calibri"/>
              </a:rPr>
              <a:t>1 октября </a:t>
            </a:r>
            <a:r>
              <a:rPr lang="ru-RU" sz="2000" dirty="0">
                <a:latin typeface="Times New Roman"/>
                <a:ea typeface="Calibri"/>
              </a:rPr>
              <a:t>отмечается Международный день пожилых людей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6861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51" y="1268760"/>
            <a:ext cx="8373761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75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Логотип «Дня пожилого человека» в европейских странах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60848"/>
            <a:ext cx="4458171" cy="445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80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922114"/>
          </a:xfrm>
        </p:spPr>
        <p:txBody>
          <a:bodyPr>
            <a:normAutofit fontScale="90000"/>
          </a:bodyPr>
          <a:lstStyle/>
          <a:p>
            <a:r>
              <a:rPr lang="ru-RU" dirty="0"/>
              <a:t>Логотип «Дня пожилого человека» в </a:t>
            </a:r>
            <a:r>
              <a:rPr lang="ru-RU" dirty="0" smtClean="0"/>
              <a:t>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733256"/>
            <a:ext cx="8219256" cy="79208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Открытая рука олицетворяет уважение, примирение, помощь и поддержку.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03356"/>
            <a:ext cx="7294938" cy="432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99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013176"/>
            <a:ext cx="8363272" cy="1112987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000000"/>
                </a:solidFill>
                <a:latin typeface="Helvetica Neue"/>
              </a:rPr>
              <a:t>23 мая 2013 года, японский альпинист </a:t>
            </a:r>
            <a:r>
              <a:rPr lang="ru-RU" b="1" dirty="0">
                <a:solidFill>
                  <a:srgbClr val="000000"/>
                </a:solidFill>
                <a:latin typeface="Helvetica Neue"/>
              </a:rPr>
              <a:t>80 – летний </a:t>
            </a:r>
            <a:r>
              <a:rPr lang="ru-RU" b="1" dirty="0" err="1">
                <a:solidFill>
                  <a:srgbClr val="000000"/>
                </a:solidFill>
                <a:latin typeface="Helvetica Neue"/>
              </a:rPr>
              <a:t>Юитиро</a:t>
            </a:r>
            <a:r>
              <a:rPr lang="ru-RU" b="1" dirty="0">
                <a:solidFill>
                  <a:srgbClr val="000000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Helvetica Neue"/>
              </a:rPr>
              <a:t>Миура</a:t>
            </a:r>
            <a:r>
              <a:rPr lang="ru-RU" b="1" dirty="0">
                <a:solidFill>
                  <a:srgbClr val="000000"/>
                </a:solidFill>
                <a:latin typeface="Helvetica Neue"/>
              </a:rPr>
              <a:t> 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достиг вершины высочайшей горы мира, Эвереста. Он успешно совершил восхождение на вершину высотой 8846 метров над уровнем моря и установил тем самым 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>мировой 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рекорд.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74" y="260648"/>
            <a:ext cx="7972269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868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869160"/>
            <a:ext cx="8291264" cy="125700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>
                <a:solidFill>
                  <a:srgbClr val="000000"/>
                </a:solidFill>
                <a:latin typeface="Helvetica Neue"/>
              </a:rPr>
              <a:t>Фауджа</a:t>
            </a:r>
            <a:r>
              <a:rPr lang="ru-RU" b="1" dirty="0">
                <a:solidFill>
                  <a:srgbClr val="000000"/>
                </a:solidFill>
                <a:latin typeface="Helvetica Neue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Helvetica Neue"/>
              </a:rPr>
              <a:t>Синг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, 1 апреля 2011 года ему исполнилось 100 лет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>. Он 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семь раз участвовал в марафонах 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>(дистанция 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в 42195 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>метров)после 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89 лет. И даже установил в 2003 году в Торонто мировой рекорд в своей возрастной категории, пробежав дистанцию за 5 часов 40 минут.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896225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991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45224"/>
            <a:ext cx="8147248" cy="100811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>
                <a:solidFill>
                  <a:srgbClr val="000000"/>
                </a:solidFill>
                <a:latin typeface="Helvetica Neue"/>
              </a:rPr>
              <a:t>Николай Карабанов,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 75-летний любитель острых ощущений из Новосибирска, совершил прыжок с 207-метрового подвесного моста, расположенного в городе Сочи. 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14" y="476672"/>
            <a:ext cx="8171241" cy="4681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6586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145</TotalTime>
  <Words>172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Аптека</vt:lpstr>
      <vt:lpstr>Учитель начальных классов  МБОУ ЦО «Школа-сад №7»  города Ханты-Мансийска   Середа Ольга Ивановна </vt:lpstr>
      <vt:lpstr>Презентация PowerPoint</vt:lpstr>
      <vt:lpstr>Презентация PowerPoint</vt:lpstr>
      <vt:lpstr>Презентация PowerPoint</vt:lpstr>
      <vt:lpstr>Логотип «Дня пожилого человека» в европейских странах</vt:lpstr>
      <vt:lpstr>Логотип «Дня пожилого человека» в России</vt:lpstr>
      <vt:lpstr>Презентация PowerPoint</vt:lpstr>
      <vt:lpstr>           </vt:lpstr>
      <vt:lpstr>   </vt:lpstr>
      <vt:lpstr>Волонтёры </vt:lpstr>
      <vt:lpstr>«Серебряные волонтёры» </vt:lpstr>
      <vt:lpstr>Картинки для презентации с сайтов: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21</cp:revision>
  <dcterms:created xsi:type="dcterms:W3CDTF">2019-09-30T17:20:34Z</dcterms:created>
  <dcterms:modified xsi:type="dcterms:W3CDTF">2019-12-01T12:37:36Z</dcterms:modified>
</cp:coreProperties>
</file>