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9"/>
  </p:notesMasterIdLst>
  <p:sldIdLst>
    <p:sldId id="268" r:id="rId2"/>
    <p:sldId id="287" r:id="rId3"/>
    <p:sldId id="257" r:id="rId4"/>
    <p:sldId id="292" r:id="rId5"/>
    <p:sldId id="293" r:id="rId6"/>
    <p:sldId id="290" r:id="rId7"/>
    <p:sldId id="289" r:id="rId8"/>
    <p:sldId id="291" r:id="rId9"/>
    <p:sldId id="299" r:id="rId10"/>
    <p:sldId id="297" r:id="rId11"/>
    <p:sldId id="277" r:id="rId12"/>
    <p:sldId id="269" r:id="rId13"/>
    <p:sldId id="263" r:id="rId14"/>
    <p:sldId id="280" r:id="rId15"/>
    <p:sldId id="298" r:id="rId16"/>
    <p:sldId id="259" r:id="rId17"/>
    <p:sldId id="256"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4582C"/>
    <a:srgbClr val="0000FF"/>
    <a:srgbClr val="996633"/>
    <a:srgbClr val="996600"/>
    <a:srgbClr val="CC66FF"/>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3241" autoAdjust="0"/>
  </p:normalViewPr>
  <p:slideViewPr>
    <p:cSldViewPr>
      <p:cViewPr varScale="1">
        <p:scale>
          <a:sx n="65" d="100"/>
          <a:sy n="65" d="100"/>
        </p:scale>
        <p:origin x="-67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22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A40A672B-5D2F-43E3-AF1E-1DC23826145A}" type="datetimeFigureOut">
              <a:rPr lang="ru-RU"/>
              <a:pPr>
                <a:defRPr/>
              </a:pPr>
              <a:t>23.12.2018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921B4EA3-56DF-489E-B0ED-A2FC9CC0EEFD}"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Образ слайда 1"/>
          <p:cNvSpPr>
            <a:spLocks noGrp="1" noRot="1" noChangeAspect="1" noTextEdit="1"/>
          </p:cNvSpPr>
          <p:nvPr>
            <p:ph type="sldImg"/>
          </p:nvPr>
        </p:nvSpPr>
        <p:spPr bwMode="auto">
          <a:noFill/>
          <a:ln>
            <a:solidFill>
              <a:srgbClr val="000000"/>
            </a:solidFill>
            <a:miter lim="800000"/>
            <a:headEnd/>
            <a:tailEnd/>
          </a:ln>
        </p:spPr>
      </p:sp>
      <p:sp>
        <p:nvSpPr>
          <p:cNvPr id="21507"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1508"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7521B0B-5E26-4F15-9D7F-3D7AC8E03979}" type="slidenum">
              <a:rPr lang="ru-RU" smtClean="0"/>
              <a:pPr/>
              <a:t>2</a:t>
            </a:fld>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Образ слайда 1"/>
          <p:cNvSpPr>
            <a:spLocks noGrp="1" noRot="1" noChangeAspect="1" noTextEdit="1"/>
          </p:cNvSpPr>
          <p:nvPr>
            <p:ph type="sldImg"/>
          </p:nvPr>
        </p:nvSpPr>
        <p:spPr bwMode="auto">
          <a:noFill/>
          <a:ln>
            <a:solidFill>
              <a:srgbClr val="000000"/>
            </a:solidFill>
            <a:miter lim="800000"/>
            <a:headEnd/>
            <a:tailEnd/>
          </a:ln>
        </p:spPr>
      </p:sp>
      <p:sp>
        <p:nvSpPr>
          <p:cNvPr id="22531"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2532"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946CA7B-4925-48BD-8EE2-DEE950980E1A}" type="slidenum">
              <a:rPr lang="ru-RU" smtClean="0"/>
              <a:pPr/>
              <a:t>15</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pPr>
              <a:defRPr/>
            </a:pPr>
            <a:endParaRPr lang="ru-RU"/>
          </a:p>
        </p:txBody>
      </p:sp>
      <p:sp>
        <p:nvSpPr>
          <p:cNvPr id="16" name="Номер слайда 15"/>
          <p:cNvSpPr>
            <a:spLocks noGrp="1"/>
          </p:cNvSpPr>
          <p:nvPr>
            <p:ph type="sldNum" sz="quarter" idx="11"/>
          </p:nvPr>
        </p:nvSpPr>
        <p:spPr/>
        <p:txBody>
          <a:bodyPr/>
          <a:lstStyle/>
          <a:p>
            <a:pPr>
              <a:defRPr/>
            </a:pPr>
            <a:fld id="{B01FA023-30AB-44FD-B9E6-96EB948C22FC}" type="slidenum">
              <a:rPr lang="ru-RU" smtClean="0"/>
              <a:pPr>
                <a:defRPr/>
              </a:pPr>
              <a:t>‹#›</a:t>
            </a:fld>
            <a:endParaRPr lang="ru-RU"/>
          </a:p>
        </p:txBody>
      </p:sp>
      <p:sp>
        <p:nvSpPr>
          <p:cNvPr id="17" name="Нижний колонтитул 16"/>
          <p:cNvSpPr>
            <a:spLocks noGrp="1"/>
          </p:cNvSpPr>
          <p:nvPr>
            <p:ph type="ftr" sz="quarter" idx="12"/>
          </p:nvPr>
        </p:nvSpPr>
        <p:spPr/>
        <p:txBody>
          <a:bodyPr/>
          <a:lstStyle/>
          <a:p>
            <a:pPr>
              <a:defRPr/>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3D71D7B0-ADE5-4E56-9B37-6C5E18EE1ECE}"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35D7FB92-16DA-4DB4-880F-AB01C78CA714}" type="slidenum">
              <a:rPr lang="ru-RU" smtClean="0"/>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92100"/>
            <a:ext cx="8229600" cy="13843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9050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648200" y="19050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pPr>
              <a:defRPr/>
            </a:pPr>
            <a:endParaRPr lang="de-DE"/>
          </a:p>
        </p:txBody>
      </p:sp>
      <p:sp>
        <p:nvSpPr>
          <p:cNvPr id="6" name="Нижний колонтитул 5"/>
          <p:cNvSpPr>
            <a:spLocks noGrp="1"/>
          </p:cNvSpPr>
          <p:nvPr>
            <p:ph type="ftr" sz="quarter" idx="11"/>
          </p:nvPr>
        </p:nvSpPr>
        <p:spPr/>
        <p:txBody>
          <a:bodyPr/>
          <a:lstStyle>
            <a:lvl1pPr>
              <a:defRPr/>
            </a:lvl1pPr>
          </a:lstStyle>
          <a:p>
            <a:pPr>
              <a:defRPr/>
            </a:pPr>
            <a:endParaRPr lang="de-DE"/>
          </a:p>
        </p:txBody>
      </p:sp>
      <p:sp>
        <p:nvSpPr>
          <p:cNvPr id="7" name="Номер слайда 6"/>
          <p:cNvSpPr>
            <a:spLocks noGrp="1"/>
          </p:cNvSpPr>
          <p:nvPr>
            <p:ph type="sldNum" sz="quarter" idx="12"/>
          </p:nvPr>
        </p:nvSpPr>
        <p:spPr/>
        <p:txBody>
          <a:bodyPr/>
          <a:lstStyle>
            <a:lvl1pPr>
              <a:defRPr/>
            </a:lvl1pPr>
          </a:lstStyle>
          <a:p>
            <a:pPr>
              <a:defRPr/>
            </a:pPr>
            <a:fld id="{006D5645-38B0-4501-8461-96FF859EFD54}" type="slidenum">
              <a:rPr lang="de-DE"/>
              <a:pPr>
                <a:defRPr/>
              </a:pPr>
              <a:t>‹#›</a:t>
            </a:fld>
            <a:endParaRPr lang="de-D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056A629D-F474-4154-A7D4-604C7096C8E0}"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pPr>
              <a:defRPr/>
            </a:pPr>
            <a:endParaRPr lang="ru-RU"/>
          </a:p>
        </p:txBody>
      </p:sp>
      <p:sp>
        <p:nvSpPr>
          <p:cNvPr id="15" name="Номер слайда 14"/>
          <p:cNvSpPr>
            <a:spLocks noGrp="1"/>
          </p:cNvSpPr>
          <p:nvPr>
            <p:ph type="sldNum" sz="quarter" idx="15"/>
          </p:nvPr>
        </p:nvSpPr>
        <p:spPr/>
        <p:txBody>
          <a:bodyPr/>
          <a:lstStyle>
            <a:lvl1pPr algn="ctr">
              <a:defRPr/>
            </a:lvl1pPr>
          </a:lstStyle>
          <a:p>
            <a:pPr>
              <a:defRPr/>
            </a:pPr>
            <a:fld id="{45AE5128-4E3E-4296-B5C9-CB66130BE5D5}" type="slidenum">
              <a:rPr lang="ru-RU" smtClean="0"/>
              <a:pPr>
                <a:defRPr/>
              </a:pPr>
              <a:t>‹#›</a:t>
            </a:fld>
            <a:endParaRPr lang="ru-RU"/>
          </a:p>
        </p:txBody>
      </p:sp>
      <p:sp>
        <p:nvSpPr>
          <p:cNvPr id="16" name="Нижний колонтитул 15"/>
          <p:cNvSpPr>
            <a:spLocks noGrp="1"/>
          </p:cNvSpPr>
          <p:nvPr>
            <p:ph type="ftr" sz="quarter" idx="16"/>
          </p:nvPr>
        </p:nvSpPr>
        <p:spPr/>
        <p:txBody>
          <a:bodyPr/>
          <a:lstStyle/>
          <a:p>
            <a:pPr>
              <a:defRPr/>
            </a:pPr>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ED004A21-0D83-4042-BC68-13F7CD2FB5CA}" type="slidenum">
              <a:rPr lang="ru-RU" smtClean="0"/>
              <a:pPr>
                <a:defRPr/>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33A5B694-741F-4C41-A1EE-94EFDAA0BF4A}" type="slidenum">
              <a:rPr lang="ru-RU" smtClean="0"/>
              <a:pPr>
                <a:defRPr/>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pPr>
              <a:defRPr/>
            </a:pPr>
            <a:fld id="{AA4BE450-60BC-4A3A-B075-ED7BA806768D}" type="slidenum">
              <a:rPr lang="ru-RU" smtClean="0"/>
              <a:pPr>
                <a:defRPr/>
              </a:pPr>
              <a:t>‹#›</a:t>
            </a:fld>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7" name="Дата 6"/>
          <p:cNvSpPr>
            <a:spLocks noGrp="1"/>
          </p:cNvSpPr>
          <p:nvPr>
            <p:ph type="dt" sz="half" idx="10"/>
          </p:nvPr>
        </p:nvSpPr>
        <p:spPr/>
        <p:txBody>
          <a:bodyPr/>
          <a:lstStyle/>
          <a:p>
            <a:pPr>
              <a:defRPr/>
            </a:pPr>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defRPr/>
            </a:pPr>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D4F20657-AA01-49E9-B776-D327CD6380F7}" type="slidenum">
              <a:rPr lang="ru-RU" smtClean="0"/>
              <a:pPr>
                <a:defRPr/>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95798607-2E25-4202-B448-4C3E179B4175}"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pPr>
              <a:defRPr/>
            </a:pPr>
            <a:endParaRPr lang="ru-RU"/>
          </a:p>
        </p:txBody>
      </p:sp>
      <p:sp>
        <p:nvSpPr>
          <p:cNvPr id="9" name="Номер слайда 8"/>
          <p:cNvSpPr>
            <a:spLocks noGrp="1"/>
          </p:cNvSpPr>
          <p:nvPr>
            <p:ph type="sldNum" sz="quarter" idx="15"/>
          </p:nvPr>
        </p:nvSpPr>
        <p:spPr/>
        <p:txBody>
          <a:bodyPr/>
          <a:lstStyle/>
          <a:p>
            <a:pPr>
              <a:defRPr/>
            </a:pPr>
            <a:fld id="{FFB28484-B216-4BC7-8783-61B6BA8901D0}" type="slidenum">
              <a:rPr lang="ru-RU" smtClean="0"/>
              <a:pPr>
                <a:defRPr/>
              </a:pPr>
              <a:t>‹#›</a:t>
            </a:fld>
            <a:endParaRPr lang="ru-RU"/>
          </a:p>
        </p:txBody>
      </p:sp>
      <p:sp>
        <p:nvSpPr>
          <p:cNvPr id="10" name="Нижний колонтитул 9"/>
          <p:cNvSpPr>
            <a:spLocks noGrp="1"/>
          </p:cNvSpPr>
          <p:nvPr>
            <p:ph type="ftr" sz="quarter" idx="16"/>
          </p:nvPr>
        </p:nvSpPr>
        <p:spPr/>
        <p:txBody>
          <a:bodyPr/>
          <a:lstStyle/>
          <a:p>
            <a:pPr>
              <a:defRPr/>
            </a:pPr>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pPr>
              <a:defRPr/>
            </a:pPr>
            <a:endParaRPr lang="ru-RU"/>
          </a:p>
        </p:txBody>
      </p:sp>
      <p:sp>
        <p:nvSpPr>
          <p:cNvPr id="9" name="Номер слайда 8"/>
          <p:cNvSpPr>
            <a:spLocks noGrp="1"/>
          </p:cNvSpPr>
          <p:nvPr>
            <p:ph type="sldNum" sz="quarter" idx="11"/>
          </p:nvPr>
        </p:nvSpPr>
        <p:spPr/>
        <p:txBody>
          <a:bodyPr/>
          <a:lstStyle/>
          <a:p>
            <a:pPr>
              <a:defRPr/>
            </a:pPr>
            <a:fld id="{B04E64D4-56D4-4423-A251-57F7F0BC9AFC}" type="slidenum">
              <a:rPr lang="ru-RU" smtClean="0"/>
              <a:pPr>
                <a:defRPr/>
              </a:pPr>
              <a:t>‹#›</a:t>
            </a:fld>
            <a:endParaRPr lang="ru-RU"/>
          </a:p>
        </p:txBody>
      </p:sp>
      <p:sp>
        <p:nvSpPr>
          <p:cNvPr id="10" name="Нижний колонтитул 9"/>
          <p:cNvSpPr>
            <a:spLocks noGrp="1"/>
          </p:cNvSpPr>
          <p:nvPr>
            <p:ph type="ftr" sz="quarter" idx="12"/>
          </p:nvPr>
        </p:nvSpPr>
        <p:spPr/>
        <p:txBody>
          <a:body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a:defRPr/>
            </a:pPr>
            <a:fld id="{96DBBE57-34C5-4C1C-89D5-6824DA3F81D9}" type="slidenum">
              <a:rPr lang="ru-RU" smtClean="0"/>
              <a:pPr>
                <a:defRPr/>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image" Target="../media/image16.gif"/><Relationship Id="rId5" Type="http://schemas.openxmlformats.org/officeDocument/2006/relationships/image" Target="../media/image15.pn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http://www.enchantedlearning.com/europe/britain/Flagsequence.GIF" TargetMode="External"/><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5.gif"/></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BritishIsles_phy"/>
          <p:cNvPicPr>
            <a:picLocks noChangeAspect="1" noChangeArrowheads="1"/>
          </p:cNvPicPr>
          <p:nvPr/>
        </p:nvPicPr>
        <p:blipFill>
          <a:blip r:embed="rId2"/>
          <a:srcRect/>
          <a:stretch>
            <a:fillRect/>
          </a:stretch>
        </p:blipFill>
        <p:spPr bwMode="auto">
          <a:xfrm>
            <a:off x="5105400" y="533400"/>
            <a:ext cx="3717925" cy="4887913"/>
          </a:xfrm>
          <a:prstGeom prst="rect">
            <a:avLst/>
          </a:prstGeom>
          <a:noFill/>
          <a:ln w="9525">
            <a:noFill/>
            <a:miter lim="800000"/>
            <a:headEnd/>
            <a:tailEnd/>
          </a:ln>
        </p:spPr>
      </p:pic>
      <p:sp>
        <p:nvSpPr>
          <p:cNvPr id="3075" name="Text Box 6"/>
          <p:cNvSpPr txBox="1">
            <a:spLocks noChangeArrowheads="1"/>
          </p:cNvSpPr>
          <p:nvPr/>
        </p:nvSpPr>
        <p:spPr bwMode="auto">
          <a:xfrm>
            <a:off x="381000" y="2209800"/>
            <a:ext cx="4343400" cy="2043113"/>
          </a:xfrm>
          <a:prstGeom prst="rect">
            <a:avLst/>
          </a:prstGeom>
          <a:noFill/>
          <a:ln w="9525">
            <a:noFill/>
            <a:miter lim="800000"/>
            <a:headEnd/>
            <a:tailEnd/>
          </a:ln>
        </p:spPr>
        <p:txBody>
          <a:bodyPr>
            <a:spAutoFit/>
          </a:bodyPr>
          <a:lstStyle/>
          <a:p>
            <a:pPr algn="ctr">
              <a:spcBef>
                <a:spcPct val="50000"/>
              </a:spcBef>
            </a:pPr>
            <a:r>
              <a:rPr lang="en-US" sz="3200" b="1">
                <a:solidFill>
                  <a:srgbClr val="84582C"/>
                </a:solidFill>
                <a:latin typeface="Calisto MT" pitchFamily="18" charset="0"/>
              </a:rPr>
              <a:t>The United Kingdom </a:t>
            </a:r>
          </a:p>
          <a:p>
            <a:pPr algn="ctr">
              <a:spcBef>
                <a:spcPct val="50000"/>
              </a:spcBef>
            </a:pPr>
            <a:r>
              <a:rPr lang="en-US" sz="3200" b="1">
                <a:solidFill>
                  <a:srgbClr val="84582C"/>
                </a:solidFill>
                <a:latin typeface="Calisto MT" pitchFamily="18" charset="0"/>
              </a:rPr>
              <a:t>of Great Britain </a:t>
            </a:r>
          </a:p>
          <a:p>
            <a:pPr algn="ctr">
              <a:spcBef>
                <a:spcPct val="50000"/>
              </a:spcBef>
            </a:pPr>
            <a:r>
              <a:rPr lang="en-US" sz="3200" b="1">
                <a:solidFill>
                  <a:srgbClr val="84582C"/>
                </a:solidFill>
                <a:latin typeface="Calisto MT" pitchFamily="18" charset="0"/>
              </a:rPr>
              <a:t>and Northern Ireland</a:t>
            </a:r>
            <a:endParaRPr lang="ru-RU" sz="3200" b="1">
              <a:solidFill>
                <a:srgbClr val="84582C"/>
              </a:solidFill>
              <a:latin typeface="Calisto MT"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Содержимое 2"/>
          <p:cNvSpPr>
            <a:spLocks noGrp="1"/>
          </p:cNvSpPr>
          <p:nvPr>
            <p:ph idx="1"/>
          </p:nvPr>
        </p:nvSpPr>
        <p:spPr>
          <a:xfrm>
            <a:off x="228600" y="914400"/>
            <a:ext cx="8686800" cy="4525963"/>
          </a:xfrm>
        </p:spPr>
        <p:txBody>
          <a:bodyPr>
            <a:normAutofit fontScale="92500" lnSpcReduction="20000"/>
          </a:bodyPr>
          <a:lstStyle/>
          <a:p>
            <a:pPr algn="just"/>
            <a:r>
              <a:rPr lang="en-US" sz="2000" smtClean="0">
                <a:latin typeface="Times New Roman" pitchFamily="18" charset="0"/>
                <a:cs typeface="Times New Roman" pitchFamily="18" charset="0"/>
              </a:rPr>
              <a:t>Tiree, one of the sunniest locations in Scotland</a:t>
            </a:r>
            <a:br>
              <a:rPr lang="en-US" sz="2000" smtClean="0">
                <a:latin typeface="Times New Roman" pitchFamily="18" charset="0"/>
                <a:cs typeface="Times New Roman" pitchFamily="18" charset="0"/>
              </a:rPr>
            </a:br>
            <a:r>
              <a:rPr lang="en-US" sz="2000" smtClean="0">
                <a:latin typeface="Times New Roman" pitchFamily="18" charset="0"/>
                <a:cs typeface="Times New Roman" pitchFamily="18" charset="0"/>
              </a:rPr>
              <a:t>The climate of Scotland is temperate and oceanic, and tends to be very changeable. As it is warmed by the Gulf Stream from the Atlantic, it has much milder winters (but cooler, wetter summers) than areas on similar latitudes. However, temperatures are generally lower than in the rest of the UK, with the coldest ever UK temperature of −27.2 °C (−17.0 °F) recorded at Braemar in the Grampian Mountains, on 11 February 1895. Winter maxima average 6 °C (43 °F) in the Lowlands, with summer maxima averaging 18 °C (64 °F). The highest temperature recorded was 32.9 °C (91.2 °F) at Greycrook, Scottish Borders on 9 August 2003                                           .                                                                                                                                                                                                                                                     </a:t>
            </a:r>
            <a:br>
              <a:rPr lang="en-US" sz="2000" smtClean="0">
                <a:latin typeface="Times New Roman" pitchFamily="18" charset="0"/>
                <a:cs typeface="Times New Roman" pitchFamily="18" charset="0"/>
              </a:rPr>
            </a:br>
            <a:r>
              <a:rPr lang="en-US" sz="2000" smtClean="0">
                <a:latin typeface="Times New Roman" pitchFamily="18" charset="0"/>
                <a:cs typeface="Times New Roman" pitchFamily="18" charset="0"/>
              </a:rPr>
              <a:t>The west of Scotland is usually warmer than the east, owing to the influence of Atlantic ocean currents and the colder surface temperatures of the North Sea. Rainfall varies widely across Scotland. The western highlands of Scotland are the wettest, with annual rainfall in a few places exceeding 3,000 mm (120 in). In comparison, much of lowland Scotland receives less than 800 mm (31 in) annually. Heavy snowfall is not common in the lowlands, but becomes more common with altitude. Braemar has an average of 59 snow days per year, while many coastal areas average fewer than 10 days of lying snow per year.</a:t>
            </a:r>
            <a:endParaRPr lang="ru-RU" sz="2000" smtClean="0">
              <a:latin typeface="Times New Roman" pitchFamily="18" charset="0"/>
              <a:cs typeface="Times New Roman" pitchFamily="18" charset="0"/>
            </a:endParaRPr>
          </a:p>
        </p:txBody>
      </p:sp>
      <p:sp>
        <p:nvSpPr>
          <p:cNvPr id="12290" name="Заголовок 1"/>
          <p:cNvSpPr>
            <a:spLocks noGrp="1"/>
          </p:cNvSpPr>
          <p:nvPr>
            <p:ph type="title"/>
          </p:nvPr>
        </p:nvSpPr>
        <p:spPr>
          <a:xfrm>
            <a:off x="457200" y="0"/>
            <a:ext cx="8229600" cy="1143000"/>
          </a:xfrm>
        </p:spPr>
        <p:txBody>
          <a:bodyPr/>
          <a:lstStyle/>
          <a:p>
            <a:r>
              <a:rPr lang="en-US" smtClean="0"/>
              <a:t>Climate</a:t>
            </a:r>
            <a:endParaRPr lang="ru-RU"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a:xfrm>
            <a:off x="457200" y="3429000"/>
            <a:ext cx="8229600" cy="2286000"/>
          </a:xfrm>
        </p:spPr>
        <p:txBody>
          <a:bodyPr/>
          <a:lstStyle/>
          <a:p>
            <a:pPr marL="0" indent="0" algn="just" eaLnBrk="1" hangingPunct="1">
              <a:buFontTx/>
              <a:buNone/>
            </a:pPr>
            <a:r>
              <a:rPr lang="en-US" sz="2800" smtClean="0">
                <a:solidFill>
                  <a:srgbClr val="84582C"/>
                </a:solidFill>
                <a:latin typeface="Calisto MT" pitchFamily="18" charset="0"/>
              </a:rPr>
              <a:t>Dating to the 12th century, the historic cross of St. Andrew was first hoisted in 1512. Also known as the Saltire, it is one of the oldest country flags. The Saltire is </a:t>
            </a:r>
            <a:r>
              <a:rPr lang="en-GB" sz="2800" smtClean="0">
                <a:solidFill>
                  <a:srgbClr val="84582C"/>
                </a:solidFill>
                <a:latin typeface="Calisto MT" pitchFamily="18" charset="0"/>
              </a:rPr>
              <a:t>a flag with a diagonal cross whose arms extend to the corners of the flag</a:t>
            </a:r>
            <a:endParaRPr lang="ru-RU" sz="2800" smtClean="0">
              <a:solidFill>
                <a:srgbClr val="84582C"/>
              </a:solidFill>
              <a:latin typeface="Calisto MT" pitchFamily="18" charset="0"/>
            </a:endParaRPr>
          </a:p>
        </p:txBody>
      </p:sp>
      <p:pic>
        <p:nvPicPr>
          <p:cNvPr id="30724" name="Picture 4" descr="scotlandflag"/>
          <p:cNvPicPr>
            <a:picLocks noGrp="1" noChangeAspect="1" noChangeArrowheads="1"/>
          </p:cNvPicPr>
          <p:nvPr>
            <p:ph type="title"/>
          </p:nvPr>
        </p:nvPicPr>
        <p:blipFill>
          <a:blip r:embed="rId2"/>
          <a:stretch>
            <a:fillRect/>
          </a:stretch>
        </p:blipFill>
        <p:spPr>
          <a:xfrm>
            <a:off x="3976687" y="404812"/>
            <a:ext cx="1190625" cy="714375"/>
          </a:xfrm>
          <a:noFill/>
        </p:spPr>
      </p:pic>
      <p:sp>
        <p:nvSpPr>
          <p:cNvPr id="13316" name="Rectangle 5"/>
          <p:cNvSpPr>
            <a:spLocks noChangeArrowheads="1"/>
          </p:cNvSpPr>
          <p:nvPr/>
        </p:nvSpPr>
        <p:spPr bwMode="auto">
          <a:xfrm>
            <a:off x="609600" y="1066800"/>
            <a:ext cx="4217988" cy="1066800"/>
          </a:xfrm>
          <a:prstGeom prst="rect">
            <a:avLst/>
          </a:prstGeom>
          <a:noFill/>
          <a:ln w="9525">
            <a:noFill/>
            <a:miter lim="800000"/>
            <a:headEnd/>
            <a:tailEnd/>
          </a:ln>
        </p:spPr>
        <p:txBody>
          <a:bodyPr>
            <a:spAutoFit/>
          </a:bodyPr>
          <a:lstStyle/>
          <a:p>
            <a:r>
              <a:rPr lang="en-US" sz="3200">
                <a:solidFill>
                  <a:srgbClr val="84582C"/>
                </a:solidFill>
                <a:latin typeface="Calisto MT" pitchFamily="18" charset="0"/>
              </a:rPr>
              <a:t>The flag of Scotland - St Andrew’s Cross</a:t>
            </a:r>
            <a:r>
              <a:rPr lang="en-US" sz="3200"/>
              <a:t> </a:t>
            </a:r>
            <a:endParaRPr lang="ru-RU"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0724"/>
                                        </p:tgtEl>
                                        <p:attrNameLst>
                                          <p:attrName>style.visibility</p:attrName>
                                        </p:attrNameLst>
                                      </p:cBhvr>
                                      <p:to>
                                        <p:strVal val="visible"/>
                                      </p:to>
                                    </p:set>
                                    <p:animEffect transition="in" filter="randombar(horizontal)">
                                      <p:cBhvr>
                                        <p:cTn id="7" dur="2000"/>
                                        <p:tgtEl>
                                          <p:spTgt spid="30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914400" y="3810000"/>
            <a:ext cx="7315200" cy="2286000"/>
          </a:xfrm>
        </p:spPr>
        <p:txBody>
          <a:bodyPr/>
          <a:lstStyle/>
          <a:p>
            <a:pPr marL="0" indent="0" algn="just" eaLnBrk="1" hangingPunct="1">
              <a:buFontTx/>
              <a:buNone/>
            </a:pPr>
            <a:r>
              <a:rPr lang="en-US" smtClean="0">
                <a:solidFill>
                  <a:srgbClr val="84582C"/>
                </a:solidFill>
                <a:latin typeface="Calisto MT" pitchFamily="18" charset="0"/>
              </a:rPr>
              <a:t>The Royal banner of Scotland, or Rampart Lion, features a traditional red lion on a gold field. It is widely used as a second national flag.</a:t>
            </a:r>
            <a:endParaRPr lang="ru-RU" smtClean="0">
              <a:solidFill>
                <a:srgbClr val="84582C"/>
              </a:solidFill>
              <a:latin typeface="Calisto MT" pitchFamily="18" charset="0"/>
            </a:endParaRPr>
          </a:p>
        </p:txBody>
      </p:sp>
      <p:sp>
        <p:nvSpPr>
          <p:cNvPr id="14338" name="Rectangle 2"/>
          <p:cNvSpPr>
            <a:spLocks noGrp="1" noChangeArrowheads="1"/>
          </p:cNvSpPr>
          <p:nvPr>
            <p:ph type="title"/>
          </p:nvPr>
        </p:nvSpPr>
        <p:spPr>
          <a:xfrm>
            <a:off x="2057400" y="152400"/>
            <a:ext cx="4876800" cy="990600"/>
          </a:xfrm>
        </p:spPr>
        <p:txBody>
          <a:bodyPr/>
          <a:lstStyle/>
          <a:p>
            <a:pPr eaLnBrk="1" hangingPunct="1"/>
            <a:r>
              <a:rPr lang="ru-RU" sz="3200" b="1" smtClean="0">
                <a:solidFill>
                  <a:srgbClr val="84582C"/>
                </a:solidFill>
                <a:latin typeface="Calisto MT" pitchFamily="18" charset="0"/>
              </a:rPr>
              <a:t> </a:t>
            </a:r>
            <a:r>
              <a:rPr lang="en-US" sz="3200" b="1" smtClean="0">
                <a:solidFill>
                  <a:srgbClr val="84582C"/>
                </a:solidFill>
                <a:latin typeface="Calisto MT" pitchFamily="18" charset="0"/>
              </a:rPr>
              <a:t>Scottish Royal banner</a:t>
            </a:r>
            <a:endParaRPr lang="ru-RU" sz="3200" b="1" smtClean="0">
              <a:solidFill>
                <a:srgbClr val="84582C"/>
              </a:solidFill>
              <a:latin typeface="Calisto MT" pitchFamily="18" charset="0"/>
            </a:endParaRPr>
          </a:p>
        </p:txBody>
      </p:sp>
      <p:pic>
        <p:nvPicPr>
          <p:cNvPr id="22532" name="Picture 4" descr="cid_000701c131742d0a46600100007flelandspc"/>
          <p:cNvPicPr>
            <a:picLocks noChangeAspect="1" noChangeArrowheads="1"/>
          </p:cNvPicPr>
          <p:nvPr/>
        </p:nvPicPr>
        <p:blipFill>
          <a:blip r:embed="rId2"/>
          <a:srcRect/>
          <a:stretch>
            <a:fillRect/>
          </a:stretch>
        </p:blipFill>
        <p:spPr bwMode="auto">
          <a:xfrm>
            <a:off x="2438400" y="990600"/>
            <a:ext cx="4019550" cy="26273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2532"/>
                                        </p:tgtEl>
                                        <p:attrNameLst>
                                          <p:attrName>style.visibility</p:attrName>
                                        </p:attrNameLst>
                                      </p:cBhvr>
                                      <p:to>
                                        <p:strVal val="visible"/>
                                      </p:to>
                                    </p:set>
                                    <p:animEffect transition="in" filter="checkerboard(across)">
                                      <p:cBhvr>
                                        <p:cTn id="7" dur="2000"/>
                                        <p:tgtEl>
                                          <p:spTgt spid="22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5"/>
          <p:cNvSpPr>
            <a:spLocks noGrp="1" noChangeArrowheads="1"/>
          </p:cNvSpPr>
          <p:nvPr>
            <p:ph type="body" sz="half" idx="1"/>
          </p:nvPr>
        </p:nvSpPr>
        <p:spPr>
          <a:xfrm>
            <a:off x="4572000" y="3657600"/>
            <a:ext cx="4267200" cy="2743200"/>
          </a:xfrm>
        </p:spPr>
        <p:txBody>
          <a:bodyPr/>
          <a:lstStyle/>
          <a:p>
            <a:pPr marL="0" indent="0" algn="just" eaLnBrk="1" hangingPunct="1">
              <a:lnSpc>
                <a:spcPct val="90000"/>
              </a:lnSpc>
              <a:spcBef>
                <a:spcPct val="0"/>
              </a:spcBef>
              <a:buFontTx/>
              <a:buNone/>
            </a:pPr>
            <a:r>
              <a:rPr lang="en-GB" altLang="zh-CN" sz="2400" smtClean="0">
                <a:solidFill>
                  <a:srgbClr val="84582C"/>
                </a:solidFill>
                <a:latin typeface="Calisto MT" pitchFamily="18" charset="0"/>
                <a:ea typeface="宋体" charset="-122"/>
              </a:rPr>
              <a:t>Thistle is a prickly-leaved purple flower which was first used in the 15th century as a symbol of defence.</a:t>
            </a:r>
            <a:r>
              <a:rPr lang="ru-RU" altLang="zh-CN" sz="2400" smtClean="0">
                <a:solidFill>
                  <a:srgbClr val="84582C"/>
                </a:solidFill>
                <a:latin typeface="Calisto MT" pitchFamily="18" charset="0"/>
              </a:rPr>
              <a:t> </a:t>
            </a:r>
            <a:r>
              <a:rPr lang="en-US" sz="2400" smtClean="0">
                <a:solidFill>
                  <a:srgbClr val="84582C"/>
                </a:solidFill>
                <a:latin typeface="Calisto MT" pitchFamily="18" charset="0"/>
              </a:rPr>
              <a:t>The thistle has been a Scottish symbol for more than 500 years. It was found on ancient coins and coats of arms. </a:t>
            </a:r>
            <a:endParaRPr lang="ru-RU" sz="2400" smtClean="0">
              <a:solidFill>
                <a:srgbClr val="84582C"/>
              </a:solidFill>
              <a:latin typeface="Calisto MT" pitchFamily="18" charset="0"/>
            </a:endParaRPr>
          </a:p>
        </p:txBody>
      </p:sp>
      <p:pic>
        <p:nvPicPr>
          <p:cNvPr id="15363" name="Picture 11" descr="MAP-GB-weather"/>
          <p:cNvPicPr>
            <a:picLocks noChangeAspect="1" noChangeArrowheads="1"/>
          </p:cNvPicPr>
          <p:nvPr/>
        </p:nvPicPr>
        <p:blipFill>
          <a:blip r:embed="rId2">
            <a:clrChange>
              <a:clrFrom>
                <a:srgbClr val="8A8DF8"/>
              </a:clrFrom>
              <a:clrTo>
                <a:srgbClr val="8A8DF8">
                  <a:alpha val="0"/>
                </a:srgbClr>
              </a:clrTo>
            </a:clrChange>
          </a:blip>
          <a:srcRect/>
          <a:stretch>
            <a:fillRect/>
          </a:stretch>
        </p:blipFill>
        <p:spPr bwMode="auto">
          <a:xfrm>
            <a:off x="0" y="1371600"/>
            <a:ext cx="3879850" cy="4800600"/>
          </a:xfrm>
          <a:prstGeom prst="rect">
            <a:avLst/>
          </a:prstGeom>
          <a:noFill/>
          <a:ln w="9525">
            <a:noFill/>
            <a:miter lim="800000"/>
            <a:headEnd/>
            <a:tailEnd/>
          </a:ln>
        </p:spPr>
      </p:pic>
      <p:sp>
        <p:nvSpPr>
          <p:cNvPr id="15364" name="Text Box 12"/>
          <p:cNvSpPr txBox="1">
            <a:spLocks noChangeArrowheads="1"/>
          </p:cNvSpPr>
          <p:nvPr/>
        </p:nvSpPr>
        <p:spPr bwMode="auto">
          <a:xfrm>
            <a:off x="609600" y="304800"/>
            <a:ext cx="3276600" cy="762000"/>
          </a:xfrm>
          <a:prstGeom prst="rect">
            <a:avLst/>
          </a:prstGeom>
          <a:noFill/>
          <a:ln w="9525">
            <a:noFill/>
            <a:miter lim="800000"/>
            <a:headEnd/>
            <a:tailEnd/>
          </a:ln>
        </p:spPr>
        <p:txBody>
          <a:bodyPr>
            <a:spAutoFit/>
          </a:bodyPr>
          <a:lstStyle/>
          <a:p>
            <a:pPr>
              <a:spcBef>
                <a:spcPct val="50000"/>
              </a:spcBef>
            </a:pPr>
            <a:r>
              <a:rPr lang="en-US" sz="4400" b="1">
                <a:solidFill>
                  <a:srgbClr val="996600"/>
                </a:solidFill>
                <a:latin typeface="Lucida Sans Typewriter" pitchFamily="49" charset="0"/>
              </a:rPr>
              <a:t>Scotland</a:t>
            </a:r>
            <a:r>
              <a:rPr lang="en-US" sz="4000" b="1">
                <a:solidFill>
                  <a:srgbClr val="FF3300"/>
                </a:solidFill>
                <a:latin typeface="Lucida Sans Typewriter" pitchFamily="49" charset="0"/>
              </a:rPr>
              <a:t> </a:t>
            </a:r>
            <a:endParaRPr lang="ru-RU" sz="4000">
              <a:solidFill>
                <a:srgbClr val="FF3300"/>
              </a:solidFill>
              <a:latin typeface="Lucida Sans Typewriter" pitchFamily="49" charset="0"/>
            </a:endParaRPr>
          </a:p>
        </p:txBody>
      </p:sp>
      <p:sp>
        <p:nvSpPr>
          <p:cNvPr id="15365" name="Rectangle 13"/>
          <p:cNvSpPr>
            <a:spLocks noChangeArrowheads="1"/>
          </p:cNvSpPr>
          <p:nvPr/>
        </p:nvSpPr>
        <p:spPr bwMode="auto">
          <a:xfrm>
            <a:off x="4572000" y="2482850"/>
            <a:ext cx="3810000" cy="946150"/>
          </a:xfrm>
          <a:prstGeom prst="rect">
            <a:avLst/>
          </a:prstGeom>
          <a:noFill/>
          <a:ln w="9525">
            <a:noFill/>
            <a:miter lim="800000"/>
            <a:headEnd/>
            <a:tailEnd/>
          </a:ln>
        </p:spPr>
        <p:txBody>
          <a:bodyPr>
            <a:spAutoFit/>
          </a:bodyPr>
          <a:lstStyle/>
          <a:p>
            <a:r>
              <a:rPr lang="en-GB" altLang="zh-CN" sz="2800" b="1">
                <a:solidFill>
                  <a:srgbClr val="84582C"/>
                </a:solidFill>
                <a:latin typeface="Calisto MT" pitchFamily="18" charset="0"/>
                <a:ea typeface="宋体" charset="-122"/>
              </a:rPr>
              <a:t>The national flower of Scotland is</a:t>
            </a:r>
            <a:r>
              <a:rPr lang="en-GB" altLang="zh-CN" sz="2800">
                <a:solidFill>
                  <a:srgbClr val="84582C"/>
                </a:solidFill>
                <a:latin typeface="Calisto MT" pitchFamily="18" charset="0"/>
                <a:ea typeface="宋体" charset="-122"/>
              </a:rPr>
              <a:t> </a:t>
            </a:r>
            <a:r>
              <a:rPr lang="en-GB" altLang="zh-CN" sz="2800" b="1">
                <a:solidFill>
                  <a:srgbClr val="84582C"/>
                </a:solidFill>
                <a:latin typeface="Calisto MT" pitchFamily="18" charset="0"/>
                <a:ea typeface="宋体" charset="-122"/>
              </a:rPr>
              <a:t>the thistle</a:t>
            </a:r>
            <a:endParaRPr lang="ru-RU" sz="2800" b="1">
              <a:solidFill>
                <a:srgbClr val="84582C"/>
              </a:solidFill>
              <a:latin typeface="Calisto MT" pitchFamily="18" charset="0"/>
            </a:endParaRPr>
          </a:p>
        </p:txBody>
      </p:sp>
      <p:pic>
        <p:nvPicPr>
          <p:cNvPr id="12302" name="Picture 14" descr="fthistle">
            <a:hlinkClick r:id="rId3" action="ppaction://hlinksldjump"/>
          </p:cNvPr>
          <p:cNvPicPr>
            <a:picLocks noChangeAspect="1" noChangeArrowheads="1"/>
          </p:cNvPicPr>
          <p:nvPr/>
        </p:nvPicPr>
        <p:blipFill>
          <a:blip r:embed="rId4"/>
          <a:srcRect/>
          <a:stretch>
            <a:fillRect/>
          </a:stretch>
        </p:blipFill>
        <p:spPr bwMode="auto">
          <a:xfrm>
            <a:off x="5181600" y="228600"/>
            <a:ext cx="2133600" cy="2116138"/>
          </a:xfrm>
          <a:prstGeom prst="rect">
            <a:avLst/>
          </a:prstGeom>
          <a:noFill/>
          <a:ln w="9525">
            <a:noFill/>
            <a:miter lim="800000"/>
            <a:headEnd/>
            <a:tailEnd/>
          </a:ln>
        </p:spPr>
      </p:pic>
      <p:pic>
        <p:nvPicPr>
          <p:cNvPr id="15367" name="Picture 16" descr="thistle"/>
          <p:cNvPicPr>
            <a:picLocks noChangeAspect="1" noChangeArrowheads="1"/>
          </p:cNvPicPr>
          <p:nvPr/>
        </p:nvPicPr>
        <p:blipFill>
          <a:blip r:embed="rId5"/>
          <a:srcRect/>
          <a:stretch>
            <a:fillRect/>
          </a:stretch>
        </p:blipFill>
        <p:spPr bwMode="auto">
          <a:xfrm>
            <a:off x="1600200" y="2133600"/>
            <a:ext cx="1150938" cy="1295400"/>
          </a:xfrm>
          <a:prstGeom prst="rect">
            <a:avLst/>
          </a:prstGeom>
          <a:noFill/>
          <a:ln w="9525">
            <a:noFill/>
            <a:miter lim="800000"/>
            <a:headEnd/>
            <a:tailEnd/>
          </a:ln>
        </p:spPr>
      </p:pic>
      <p:pic>
        <p:nvPicPr>
          <p:cNvPr id="15368" name="Picture 17" descr="AG00092_"/>
          <p:cNvPicPr>
            <a:picLocks noChangeAspect="1" noChangeArrowheads="1" noCrop="1"/>
          </p:cNvPicPr>
          <p:nvPr/>
        </p:nvPicPr>
        <p:blipFill>
          <a:blip r:embed="rId6"/>
          <a:srcRect/>
          <a:stretch>
            <a:fillRect/>
          </a:stretch>
        </p:blipFill>
        <p:spPr bwMode="auto">
          <a:xfrm rot="3374003">
            <a:off x="221456" y="1378744"/>
            <a:ext cx="1309688" cy="533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302"/>
                                        </p:tgtEl>
                                        <p:attrNameLst>
                                          <p:attrName>style.visibility</p:attrName>
                                        </p:attrNameLst>
                                      </p:cBhvr>
                                      <p:to>
                                        <p:strVal val="visible"/>
                                      </p:to>
                                    </p:set>
                                    <p:animEffect transition="in" filter="barn(inVertical)">
                                      <p:cBhvr>
                                        <p:cTn id="7" dur="2000"/>
                                        <p:tgtEl>
                                          <p:spTgt spid="12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0" name="Picture 4" descr="scottartan"/>
          <p:cNvPicPr>
            <a:picLocks noGrp="1" noChangeAspect="1" noChangeArrowheads="1"/>
          </p:cNvPicPr>
          <p:nvPr>
            <p:ph idx="1"/>
          </p:nvPr>
        </p:nvPicPr>
        <p:blipFill>
          <a:blip r:embed="rId2"/>
          <a:srcRect/>
          <a:stretch>
            <a:fillRect/>
          </a:stretch>
        </p:blipFill>
        <p:spPr>
          <a:xfrm>
            <a:off x="1295400" y="1143000"/>
            <a:ext cx="2895600" cy="2432050"/>
          </a:xfrm>
          <a:ln w="190500" cap="sq">
            <a:solidFill>
              <a:srgbClr val="C8C6BD"/>
            </a:solidFill>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6386" name="Rectangle 2"/>
          <p:cNvSpPr>
            <a:spLocks noGrp="1" noChangeArrowheads="1"/>
          </p:cNvSpPr>
          <p:nvPr>
            <p:ph type="title"/>
          </p:nvPr>
        </p:nvSpPr>
        <p:spPr>
          <a:xfrm>
            <a:off x="609600" y="228600"/>
            <a:ext cx="2438400" cy="762000"/>
          </a:xfrm>
        </p:spPr>
        <p:txBody>
          <a:bodyPr/>
          <a:lstStyle/>
          <a:p>
            <a:pPr eaLnBrk="1" hangingPunct="1"/>
            <a:r>
              <a:rPr lang="en-US" sz="3200" b="1" smtClean="0">
                <a:solidFill>
                  <a:srgbClr val="84582C"/>
                </a:solidFill>
                <a:latin typeface="Calisto MT" pitchFamily="18" charset="0"/>
              </a:rPr>
              <a:t>Tartan</a:t>
            </a:r>
            <a:endParaRPr lang="ru-RU" sz="3200" smtClean="0">
              <a:solidFill>
                <a:srgbClr val="84582C"/>
              </a:solidFill>
              <a:latin typeface="Calisto MT" pitchFamily="18" charset="0"/>
            </a:endParaRPr>
          </a:p>
        </p:txBody>
      </p:sp>
      <p:sp>
        <p:nvSpPr>
          <p:cNvPr id="16388" name="Rectangle 6"/>
          <p:cNvSpPr>
            <a:spLocks noChangeArrowheads="1"/>
          </p:cNvSpPr>
          <p:nvPr/>
        </p:nvSpPr>
        <p:spPr bwMode="auto">
          <a:xfrm>
            <a:off x="1524000" y="3810000"/>
            <a:ext cx="7010400" cy="2654300"/>
          </a:xfrm>
          <a:prstGeom prst="rect">
            <a:avLst/>
          </a:prstGeom>
          <a:noFill/>
          <a:ln w="9525">
            <a:noFill/>
            <a:miter lim="800000"/>
            <a:headEnd/>
            <a:tailEnd/>
          </a:ln>
        </p:spPr>
        <p:txBody>
          <a:bodyPr anchor="ctr">
            <a:spAutoFit/>
          </a:bodyPr>
          <a:lstStyle/>
          <a:p>
            <a:pPr algn="just"/>
            <a:r>
              <a:rPr lang="en-US" sz="2800">
                <a:solidFill>
                  <a:srgbClr val="84582C"/>
                </a:solidFill>
                <a:latin typeface="Calisto MT" pitchFamily="18" charset="0"/>
                <a:cs typeface="Times New Roman" pitchFamily="18" charset="0"/>
              </a:rPr>
              <a:t>Tartans are an internationally recognized symbol of Scotland. Highlanders wore clothes with distinctive striped or checked patterns, and the growth of clan and family tartans became popular in the mid-18th century</a:t>
            </a:r>
            <a:r>
              <a:rPr lang="ru-RU" sz="2800">
                <a:solidFill>
                  <a:srgbClr val="84582C"/>
                </a:solidFill>
                <a:latin typeface="Calisto MT" pitchFamily="18" charset="0"/>
              </a:rPr>
              <a:t> </a:t>
            </a:r>
          </a:p>
        </p:txBody>
      </p:sp>
      <p:pic>
        <p:nvPicPr>
          <p:cNvPr id="16389" name="Picture 7" descr="piper"/>
          <p:cNvPicPr>
            <a:picLocks noChangeAspect="1" noChangeArrowheads="1"/>
          </p:cNvPicPr>
          <p:nvPr/>
        </p:nvPicPr>
        <p:blipFill>
          <a:blip r:embed="rId3"/>
          <a:srcRect/>
          <a:stretch>
            <a:fillRect/>
          </a:stretch>
        </p:blipFill>
        <p:spPr bwMode="auto">
          <a:xfrm>
            <a:off x="6248400" y="609600"/>
            <a:ext cx="1539875" cy="2514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34820"/>
                                        </p:tgtEl>
                                        <p:attrNameLst>
                                          <p:attrName>style.visibility</p:attrName>
                                        </p:attrNameLst>
                                      </p:cBhvr>
                                      <p:to>
                                        <p:strVal val="visible"/>
                                      </p:to>
                                    </p:set>
                                    <p:animEffect transition="in" filter="wedge">
                                      <p:cBhvr>
                                        <p:cTn id="7" dur="2000"/>
                                        <p:tgtEl>
                                          <p:spTgt spid="34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Содержимое 2"/>
          <p:cNvSpPr>
            <a:spLocks noGrp="1"/>
          </p:cNvSpPr>
          <p:nvPr>
            <p:ph idx="1"/>
          </p:nvPr>
        </p:nvSpPr>
        <p:spPr/>
        <p:txBody>
          <a:bodyPr/>
          <a:lstStyle/>
          <a:p>
            <a:pPr algn="just"/>
            <a:r>
              <a:rPr lang="en-US" sz="2800" smtClean="0"/>
              <a:t>1. The national flower of Scotland is the daffodil.</a:t>
            </a:r>
          </a:p>
          <a:p>
            <a:pPr algn="just"/>
            <a:r>
              <a:rPr lang="en-US" sz="2800" smtClean="0"/>
              <a:t>2. Geographically Scotland can be divided into 3 regions: The Northern Highland, The Central Lowland and The Southern Uplands.</a:t>
            </a:r>
          </a:p>
          <a:p>
            <a:pPr algn="just"/>
            <a:r>
              <a:rPr lang="en-US" sz="2800" smtClean="0"/>
              <a:t>3. Union Jack is a flag of Scotland.</a:t>
            </a:r>
          </a:p>
          <a:p>
            <a:pPr algn="just"/>
            <a:r>
              <a:rPr lang="en-US" sz="2800" smtClean="0"/>
              <a:t>4. Scotland is the Pacific Ocean.</a:t>
            </a:r>
          </a:p>
          <a:p>
            <a:pPr algn="just"/>
            <a:r>
              <a:rPr lang="en-US" sz="2800" smtClean="0"/>
              <a:t>5. Scotland is divided into 5 subdivisions. </a:t>
            </a:r>
          </a:p>
          <a:p>
            <a:endParaRPr lang="ru-RU" smtClean="0"/>
          </a:p>
        </p:txBody>
      </p:sp>
      <p:sp>
        <p:nvSpPr>
          <p:cNvPr id="17410" name="Заголовок 1"/>
          <p:cNvSpPr>
            <a:spLocks noGrp="1"/>
          </p:cNvSpPr>
          <p:nvPr>
            <p:ph type="title"/>
          </p:nvPr>
        </p:nvSpPr>
        <p:spPr/>
        <p:txBody>
          <a:bodyPr/>
          <a:lstStyle/>
          <a:p>
            <a:r>
              <a:rPr lang="en-US" smtClean="0"/>
              <a:t>True or false</a:t>
            </a:r>
            <a:endParaRPr lang="ru-RU"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Britain's Flag"/>
          <p:cNvPicPr>
            <a:picLocks noChangeAspect="1" noChangeArrowheads="1"/>
          </p:cNvPicPr>
          <p:nvPr/>
        </p:nvPicPr>
        <p:blipFill>
          <a:blip r:embed="rId2"/>
          <a:srcRect r="3999" b="6024"/>
          <a:stretch>
            <a:fillRect/>
          </a:stretch>
        </p:blipFill>
        <p:spPr bwMode="auto">
          <a:xfrm>
            <a:off x="2286000" y="1828800"/>
            <a:ext cx="4572000" cy="2971800"/>
          </a:xfrm>
          <a:prstGeom prst="rect">
            <a:avLst/>
          </a:prstGeom>
          <a:noFill/>
          <a:ln w="9525">
            <a:noFill/>
            <a:miter lim="800000"/>
            <a:headEnd/>
            <a:tailEnd/>
          </a:ln>
        </p:spPr>
      </p:pic>
      <p:sp>
        <p:nvSpPr>
          <p:cNvPr id="18435" name="Rectangle 5"/>
          <p:cNvSpPr>
            <a:spLocks noChangeArrowheads="1"/>
          </p:cNvSpPr>
          <p:nvPr/>
        </p:nvSpPr>
        <p:spPr bwMode="auto">
          <a:xfrm>
            <a:off x="1143000" y="5105400"/>
            <a:ext cx="7277100" cy="1066800"/>
          </a:xfrm>
          <a:prstGeom prst="rect">
            <a:avLst/>
          </a:prstGeom>
          <a:noFill/>
          <a:ln w="9525">
            <a:noFill/>
            <a:miter lim="800000"/>
            <a:headEnd/>
            <a:tailEnd/>
          </a:ln>
        </p:spPr>
        <p:txBody>
          <a:bodyPr anchor="ctr">
            <a:spAutoFit/>
          </a:bodyPr>
          <a:lstStyle/>
          <a:p>
            <a:r>
              <a:rPr lang="en-US" sz="3200">
                <a:solidFill>
                  <a:srgbClr val="84582C"/>
                </a:solidFill>
                <a:latin typeface="Calisto MT" pitchFamily="18" charset="0"/>
              </a:rPr>
              <a:t>The United Kingdom flag was officially adopted on January 1, 1801</a:t>
            </a:r>
            <a:r>
              <a:rPr lang="en-US" sz="3200">
                <a:solidFill>
                  <a:srgbClr val="84582C"/>
                </a:solidFill>
              </a:rPr>
              <a:t>. </a:t>
            </a:r>
            <a:endParaRPr lang="ru-RU" sz="3200">
              <a:solidFill>
                <a:srgbClr val="84582C"/>
              </a:solidFill>
            </a:endParaRPr>
          </a:p>
        </p:txBody>
      </p:sp>
      <p:sp>
        <p:nvSpPr>
          <p:cNvPr id="18436" name="Rectangle 7"/>
          <p:cNvSpPr>
            <a:spLocks noChangeArrowheads="1"/>
          </p:cNvSpPr>
          <p:nvPr/>
        </p:nvSpPr>
        <p:spPr bwMode="auto">
          <a:xfrm>
            <a:off x="2971800" y="609600"/>
            <a:ext cx="3733800" cy="641350"/>
          </a:xfrm>
          <a:prstGeom prst="rect">
            <a:avLst/>
          </a:prstGeom>
          <a:noFill/>
          <a:ln w="9525">
            <a:noFill/>
            <a:miter lim="800000"/>
            <a:headEnd/>
            <a:tailEnd/>
          </a:ln>
        </p:spPr>
        <p:txBody>
          <a:bodyPr anchor="ctr">
            <a:spAutoFit/>
          </a:bodyPr>
          <a:lstStyle/>
          <a:p>
            <a:r>
              <a:rPr lang="en-US" sz="3600">
                <a:solidFill>
                  <a:srgbClr val="84582C"/>
                </a:solidFill>
                <a:latin typeface="Calisto MT" pitchFamily="18" charset="0"/>
              </a:rPr>
              <a:t>the Union Jack</a:t>
            </a:r>
            <a:r>
              <a:rPr lang="ru-RU" sz="3600" b="1">
                <a:solidFill>
                  <a:srgbClr val="84582C"/>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nodeType="afterEffect">
                                  <p:stCondLst>
                                    <p:cond delay="0"/>
                                  </p:stCondLst>
                                  <p:childTnLst>
                                    <p:set>
                                      <p:cBhvr>
                                        <p:cTn id="6" dur="1" fill="hold">
                                          <p:stCondLst>
                                            <p:cond delay="0"/>
                                          </p:stCondLst>
                                        </p:cTn>
                                        <p:tgtEl>
                                          <p:spTgt spid="8196"/>
                                        </p:tgtEl>
                                        <p:attrNameLst>
                                          <p:attrName>style.visibility</p:attrName>
                                        </p:attrNameLst>
                                      </p:cBhvr>
                                      <p:to>
                                        <p:strVal val="visible"/>
                                      </p:to>
                                    </p:set>
                                    <p:animEffect transition="in" filter="wheel(8)">
                                      <p:cBhvr>
                                        <p:cTn id="7" dur="20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descr="Britain's Flag sequence"/>
          <p:cNvPicPr>
            <a:picLocks noChangeAspect="1" noChangeArrowheads="1"/>
          </p:cNvPicPr>
          <p:nvPr/>
        </p:nvPicPr>
        <p:blipFill>
          <a:blip r:embed="rId2" r:link="rId3">
            <a:clrChange>
              <a:clrFrom>
                <a:srgbClr val="FFFFFF"/>
              </a:clrFrom>
              <a:clrTo>
                <a:srgbClr val="FFFFFF">
                  <a:alpha val="0"/>
                </a:srgbClr>
              </a:clrTo>
            </a:clrChange>
          </a:blip>
          <a:srcRect r="2521"/>
          <a:stretch>
            <a:fillRect/>
          </a:stretch>
        </p:blipFill>
        <p:spPr bwMode="auto">
          <a:xfrm>
            <a:off x="152400" y="3200400"/>
            <a:ext cx="8839200" cy="2514600"/>
          </a:xfrm>
          <a:prstGeom prst="rect">
            <a:avLst/>
          </a:prstGeom>
          <a:noFill/>
          <a:ln w="9525">
            <a:noFill/>
            <a:miter lim="800000"/>
            <a:headEnd/>
            <a:tailEnd/>
          </a:ln>
        </p:spPr>
      </p:pic>
      <p:sp>
        <p:nvSpPr>
          <p:cNvPr id="19459" name="Rectangle 5"/>
          <p:cNvSpPr>
            <a:spLocks noChangeArrowheads="1"/>
          </p:cNvSpPr>
          <p:nvPr/>
        </p:nvSpPr>
        <p:spPr bwMode="auto">
          <a:xfrm>
            <a:off x="1181100" y="685800"/>
            <a:ext cx="6781800" cy="2246313"/>
          </a:xfrm>
          <a:prstGeom prst="rect">
            <a:avLst/>
          </a:prstGeom>
          <a:noFill/>
          <a:ln w="9525">
            <a:noFill/>
            <a:miter lim="800000"/>
            <a:headEnd/>
            <a:tailEnd/>
          </a:ln>
        </p:spPr>
        <p:txBody>
          <a:bodyPr anchor="ctr">
            <a:spAutoFit/>
          </a:bodyPr>
          <a:lstStyle/>
          <a:p>
            <a:r>
              <a:rPr lang="en-US" sz="2800">
                <a:solidFill>
                  <a:srgbClr val="84582C"/>
                </a:solidFill>
                <a:latin typeface="Calisto MT" pitchFamily="18" charset="0"/>
              </a:rPr>
              <a:t>The flag of the UK is a combination of the flags of England (the cross of St. George(23.04)), Scotland (the cross of St. Andrew(30.11)), and Ireland (the cross of St. Patrick(17.03)).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4"/>
          <p:cNvSpPr>
            <a:spLocks noGrp="1" noChangeArrowheads="1"/>
          </p:cNvSpPr>
          <p:nvPr>
            <p:ph type="title"/>
          </p:nvPr>
        </p:nvSpPr>
        <p:spPr>
          <a:xfrm>
            <a:off x="457200" y="292100"/>
            <a:ext cx="8229600" cy="1079500"/>
          </a:xfrm>
        </p:spPr>
        <p:txBody>
          <a:bodyPr/>
          <a:lstStyle/>
          <a:p>
            <a:pPr eaLnBrk="1" hangingPunct="1"/>
            <a:r>
              <a:rPr lang="en-US" b="1" smtClean="0">
                <a:solidFill>
                  <a:srgbClr val="FF0066"/>
                </a:solidFill>
              </a:rPr>
              <a:t>Geographic Location</a:t>
            </a:r>
            <a:endParaRPr lang="ru-RU" b="1" smtClean="0">
              <a:solidFill>
                <a:srgbClr val="FF0066"/>
              </a:solidFill>
            </a:endParaRPr>
          </a:p>
        </p:txBody>
      </p:sp>
      <p:pic>
        <p:nvPicPr>
          <p:cNvPr id="81934" name="Picture 14" descr="uk-map"/>
          <p:cNvPicPr>
            <a:picLocks noGrp="1" noChangeAspect="1" noChangeArrowheads="1"/>
          </p:cNvPicPr>
          <p:nvPr>
            <p:ph sz="half" idx="1"/>
          </p:nvPr>
        </p:nvPicPr>
        <p:blipFill>
          <a:blip r:embed="rId3"/>
          <a:srcRect b="10146"/>
          <a:stretch>
            <a:fillRect/>
          </a:stretch>
        </p:blipFill>
        <p:spPr>
          <a:xfrm>
            <a:off x="304800" y="1524000"/>
            <a:ext cx="3994150" cy="4724400"/>
          </a:xfrm>
          <a:noFill/>
        </p:spPr>
      </p:pic>
      <p:sp>
        <p:nvSpPr>
          <p:cNvPr id="81926" name="Rectangle 6"/>
          <p:cNvSpPr>
            <a:spLocks noGrp="1" noChangeArrowheads="1"/>
          </p:cNvSpPr>
          <p:nvPr>
            <p:ph type="body" sz="half" idx="2"/>
          </p:nvPr>
        </p:nvSpPr>
        <p:spPr>
          <a:xfrm>
            <a:off x="4343400" y="1219200"/>
            <a:ext cx="4800600" cy="5410200"/>
          </a:xfrm>
        </p:spPr>
        <p:txBody>
          <a:bodyPr/>
          <a:lstStyle/>
          <a:p>
            <a:pPr algn="just" eaLnBrk="1" hangingPunct="1">
              <a:buFontTx/>
              <a:buNone/>
            </a:pPr>
            <a:r>
              <a:rPr lang="en-US" smtClean="0"/>
              <a:t>The United Kingdom is</a:t>
            </a:r>
          </a:p>
          <a:p>
            <a:pPr algn="just" eaLnBrk="1" hangingPunct="1">
              <a:buFontTx/>
              <a:buNone/>
            </a:pPr>
            <a:r>
              <a:rPr lang="en-US" smtClean="0"/>
              <a:t>situated on the British</a:t>
            </a:r>
          </a:p>
          <a:p>
            <a:pPr algn="just" eaLnBrk="1" hangingPunct="1">
              <a:buFontTx/>
              <a:buNone/>
            </a:pPr>
            <a:r>
              <a:rPr lang="en-US" smtClean="0"/>
              <a:t>Isles. The British Isles</a:t>
            </a:r>
          </a:p>
          <a:p>
            <a:pPr algn="just" eaLnBrk="1" hangingPunct="1">
              <a:buFontTx/>
              <a:buNone/>
            </a:pPr>
            <a:r>
              <a:rPr lang="en-US" smtClean="0"/>
              <a:t>consist of two large</a:t>
            </a:r>
          </a:p>
          <a:p>
            <a:pPr algn="just" eaLnBrk="1" hangingPunct="1">
              <a:buFontTx/>
              <a:buNone/>
            </a:pPr>
            <a:r>
              <a:rPr lang="en-US" smtClean="0"/>
              <a:t>islands, Great Britain and</a:t>
            </a:r>
          </a:p>
          <a:p>
            <a:pPr algn="just" eaLnBrk="1" hangingPunct="1">
              <a:buFontTx/>
              <a:buNone/>
            </a:pPr>
            <a:r>
              <a:rPr lang="en-US" smtClean="0"/>
              <a:t>Ireland, and a great</a:t>
            </a:r>
          </a:p>
          <a:p>
            <a:pPr algn="just" eaLnBrk="1" hangingPunct="1">
              <a:buFontTx/>
              <a:buNone/>
            </a:pPr>
            <a:r>
              <a:rPr lang="en-US" smtClean="0"/>
              <a:t>number of small islands.</a:t>
            </a:r>
          </a:p>
          <a:p>
            <a:pPr algn="just" eaLnBrk="1" hangingPunct="1">
              <a:buFontTx/>
              <a:buNone/>
            </a:pPr>
            <a:r>
              <a:rPr lang="en-US" smtClean="0"/>
              <a:t>Their total area is over</a:t>
            </a:r>
          </a:p>
          <a:p>
            <a:pPr algn="just" eaLnBrk="1" hangingPunct="1">
              <a:buFontTx/>
              <a:buNone/>
            </a:pPr>
            <a:r>
              <a:rPr lang="en-US" smtClean="0"/>
              <a:t>244 000 sq. km.</a:t>
            </a:r>
            <a:endParaRPr lang="ru-RU" smtClean="0"/>
          </a:p>
        </p:txBody>
      </p:sp>
      <p:pic>
        <p:nvPicPr>
          <p:cNvPr id="4101" name="Picture 15" descr="n56"/>
          <p:cNvPicPr>
            <a:picLocks noChangeAspect="1" noChangeArrowheads="1" noCrop="1"/>
          </p:cNvPicPr>
          <p:nvPr/>
        </p:nvPicPr>
        <p:blipFill>
          <a:blip r:embed="rId4"/>
          <a:srcRect/>
          <a:stretch>
            <a:fillRect/>
          </a:stretch>
        </p:blipFill>
        <p:spPr bwMode="auto">
          <a:xfrm>
            <a:off x="2743200" y="4495800"/>
            <a:ext cx="411163" cy="685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24"/>
                                        </p:tgtEl>
                                        <p:attrNameLst>
                                          <p:attrName>style.visibility</p:attrName>
                                        </p:attrNameLst>
                                      </p:cBhvr>
                                      <p:to>
                                        <p:strVal val="visible"/>
                                      </p:to>
                                    </p:set>
                                    <p:anim calcmode="lin" valueType="num">
                                      <p:cBhvr additive="base">
                                        <p:cTn id="7" dur="1000" fill="hold"/>
                                        <p:tgtEl>
                                          <p:spTgt spid="81924"/>
                                        </p:tgtEl>
                                        <p:attrNameLst>
                                          <p:attrName>ppt_x</p:attrName>
                                        </p:attrNameLst>
                                      </p:cBhvr>
                                      <p:tavLst>
                                        <p:tav tm="0">
                                          <p:val>
                                            <p:strVal val="#ppt_x"/>
                                          </p:val>
                                        </p:tav>
                                        <p:tav tm="100000">
                                          <p:val>
                                            <p:strVal val="#ppt_x"/>
                                          </p:val>
                                        </p:tav>
                                      </p:tavLst>
                                    </p:anim>
                                    <p:anim calcmode="lin" valueType="num">
                                      <p:cBhvr additive="base">
                                        <p:cTn id="8" dur="1000" fill="hold"/>
                                        <p:tgtEl>
                                          <p:spTgt spid="819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81926">
                                            <p:txEl>
                                              <p:pRg st="0" end="0"/>
                                            </p:txEl>
                                          </p:spTgt>
                                        </p:tgtEl>
                                        <p:attrNameLst>
                                          <p:attrName>style.visibility</p:attrName>
                                        </p:attrNameLst>
                                      </p:cBhvr>
                                      <p:to>
                                        <p:strVal val="visible"/>
                                      </p:to>
                                    </p:set>
                                    <p:animEffect transition="in" filter="diamond(in)">
                                      <p:cBhvr>
                                        <p:cTn id="13" dur="2000"/>
                                        <p:tgtEl>
                                          <p:spTgt spid="81926">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81926">
                                            <p:txEl>
                                              <p:pRg st="1" end="1"/>
                                            </p:txEl>
                                          </p:spTgt>
                                        </p:tgtEl>
                                        <p:attrNameLst>
                                          <p:attrName>style.visibility</p:attrName>
                                        </p:attrNameLst>
                                      </p:cBhvr>
                                      <p:to>
                                        <p:strVal val="visible"/>
                                      </p:to>
                                    </p:set>
                                    <p:animEffect transition="in" filter="diamond(in)">
                                      <p:cBhvr>
                                        <p:cTn id="18" dur="2000"/>
                                        <p:tgtEl>
                                          <p:spTgt spid="8192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81926">
                                            <p:txEl>
                                              <p:pRg st="2" end="2"/>
                                            </p:txEl>
                                          </p:spTgt>
                                        </p:tgtEl>
                                        <p:attrNameLst>
                                          <p:attrName>style.visibility</p:attrName>
                                        </p:attrNameLst>
                                      </p:cBhvr>
                                      <p:to>
                                        <p:strVal val="visible"/>
                                      </p:to>
                                    </p:set>
                                    <p:animEffect transition="in" filter="diamond(in)">
                                      <p:cBhvr>
                                        <p:cTn id="23" dur="2000"/>
                                        <p:tgtEl>
                                          <p:spTgt spid="81926">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81926">
                                            <p:txEl>
                                              <p:pRg st="3" end="3"/>
                                            </p:txEl>
                                          </p:spTgt>
                                        </p:tgtEl>
                                        <p:attrNameLst>
                                          <p:attrName>style.visibility</p:attrName>
                                        </p:attrNameLst>
                                      </p:cBhvr>
                                      <p:to>
                                        <p:strVal val="visible"/>
                                      </p:to>
                                    </p:set>
                                    <p:animEffect transition="in" filter="diamond(in)">
                                      <p:cBhvr>
                                        <p:cTn id="28" dur="2000"/>
                                        <p:tgtEl>
                                          <p:spTgt spid="81926">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grpId="0" nodeType="clickEffect">
                                  <p:stCondLst>
                                    <p:cond delay="0"/>
                                  </p:stCondLst>
                                  <p:childTnLst>
                                    <p:set>
                                      <p:cBhvr>
                                        <p:cTn id="32" dur="1" fill="hold">
                                          <p:stCondLst>
                                            <p:cond delay="0"/>
                                          </p:stCondLst>
                                        </p:cTn>
                                        <p:tgtEl>
                                          <p:spTgt spid="81926">
                                            <p:txEl>
                                              <p:pRg st="4" end="4"/>
                                            </p:txEl>
                                          </p:spTgt>
                                        </p:tgtEl>
                                        <p:attrNameLst>
                                          <p:attrName>style.visibility</p:attrName>
                                        </p:attrNameLst>
                                      </p:cBhvr>
                                      <p:to>
                                        <p:strVal val="visible"/>
                                      </p:to>
                                    </p:set>
                                    <p:animEffect transition="in" filter="diamond(in)">
                                      <p:cBhvr>
                                        <p:cTn id="33" dur="2000"/>
                                        <p:tgtEl>
                                          <p:spTgt spid="81926">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8" presetClass="entr" presetSubtype="16" fill="hold" grpId="0" nodeType="clickEffect">
                                  <p:stCondLst>
                                    <p:cond delay="0"/>
                                  </p:stCondLst>
                                  <p:childTnLst>
                                    <p:set>
                                      <p:cBhvr>
                                        <p:cTn id="37" dur="1" fill="hold">
                                          <p:stCondLst>
                                            <p:cond delay="0"/>
                                          </p:stCondLst>
                                        </p:cTn>
                                        <p:tgtEl>
                                          <p:spTgt spid="81926">
                                            <p:txEl>
                                              <p:pRg st="5" end="5"/>
                                            </p:txEl>
                                          </p:spTgt>
                                        </p:tgtEl>
                                        <p:attrNameLst>
                                          <p:attrName>style.visibility</p:attrName>
                                        </p:attrNameLst>
                                      </p:cBhvr>
                                      <p:to>
                                        <p:strVal val="visible"/>
                                      </p:to>
                                    </p:set>
                                    <p:animEffect transition="in" filter="diamond(in)">
                                      <p:cBhvr>
                                        <p:cTn id="38" dur="2000"/>
                                        <p:tgtEl>
                                          <p:spTgt spid="81926">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8" presetClass="entr" presetSubtype="16" fill="hold" grpId="0" nodeType="clickEffect">
                                  <p:stCondLst>
                                    <p:cond delay="0"/>
                                  </p:stCondLst>
                                  <p:childTnLst>
                                    <p:set>
                                      <p:cBhvr>
                                        <p:cTn id="42" dur="1" fill="hold">
                                          <p:stCondLst>
                                            <p:cond delay="0"/>
                                          </p:stCondLst>
                                        </p:cTn>
                                        <p:tgtEl>
                                          <p:spTgt spid="81926">
                                            <p:txEl>
                                              <p:pRg st="6" end="6"/>
                                            </p:txEl>
                                          </p:spTgt>
                                        </p:tgtEl>
                                        <p:attrNameLst>
                                          <p:attrName>style.visibility</p:attrName>
                                        </p:attrNameLst>
                                      </p:cBhvr>
                                      <p:to>
                                        <p:strVal val="visible"/>
                                      </p:to>
                                    </p:set>
                                    <p:animEffect transition="in" filter="diamond(in)">
                                      <p:cBhvr>
                                        <p:cTn id="43" dur="2000"/>
                                        <p:tgtEl>
                                          <p:spTgt spid="81926">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8" presetClass="entr" presetSubtype="16" fill="hold" grpId="0" nodeType="clickEffect">
                                  <p:stCondLst>
                                    <p:cond delay="0"/>
                                  </p:stCondLst>
                                  <p:childTnLst>
                                    <p:set>
                                      <p:cBhvr>
                                        <p:cTn id="47" dur="1" fill="hold">
                                          <p:stCondLst>
                                            <p:cond delay="0"/>
                                          </p:stCondLst>
                                        </p:cTn>
                                        <p:tgtEl>
                                          <p:spTgt spid="81926">
                                            <p:txEl>
                                              <p:pRg st="7" end="7"/>
                                            </p:txEl>
                                          </p:spTgt>
                                        </p:tgtEl>
                                        <p:attrNameLst>
                                          <p:attrName>style.visibility</p:attrName>
                                        </p:attrNameLst>
                                      </p:cBhvr>
                                      <p:to>
                                        <p:strVal val="visible"/>
                                      </p:to>
                                    </p:set>
                                    <p:animEffect transition="in" filter="diamond(in)">
                                      <p:cBhvr>
                                        <p:cTn id="48" dur="2000"/>
                                        <p:tgtEl>
                                          <p:spTgt spid="81926">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8" presetClass="entr" presetSubtype="16" fill="hold" grpId="0" nodeType="clickEffect">
                                  <p:stCondLst>
                                    <p:cond delay="0"/>
                                  </p:stCondLst>
                                  <p:childTnLst>
                                    <p:set>
                                      <p:cBhvr>
                                        <p:cTn id="52" dur="1" fill="hold">
                                          <p:stCondLst>
                                            <p:cond delay="0"/>
                                          </p:stCondLst>
                                        </p:cTn>
                                        <p:tgtEl>
                                          <p:spTgt spid="81926">
                                            <p:txEl>
                                              <p:pRg st="8" end="8"/>
                                            </p:txEl>
                                          </p:spTgt>
                                        </p:tgtEl>
                                        <p:attrNameLst>
                                          <p:attrName>style.visibility</p:attrName>
                                        </p:attrNameLst>
                                      </p:cBhvr>
                                      <p:to>
                                        <p:strVal val="visible"/>
                                      </p:to>
                                    </p:set>
                                    <p:animEffect transition="in" filter="diamond(in)">
                                      <p:cBhvr>
                                        <p:cTn id="53" dur="2000"/>
                                        <p:tgtEl>
                                          <p:spTgt spid="81926">
                                            <p:txEl>
                                              <p:pRg st="8" end="8"/>
                                            </p:txEl>
                                          </p:spTgt>
                                        </p:tgtEl>
                                      </p:cBhvr>
                                    </p:animEffect>
                                  </p:childTnLst>
                                </p:cTn>
                              </p:par>
                              <p:par>
                                <p:cTn id="54" presetID="5" presetClass="entr" presetSubtype="10" fill="hold" nodeType="withEffect">
                                  <p:stCondLst>
                                    <p:cond delay="0"/>
                                  </p:stCondLst>
                                  <p:childTnLst>
                                    <p:set>
                                      <p:cBhvr>
                                        <p:cTn id="55" dur="1" fill="hold">
                                          <p:stCondLst>
                                            <p:cond delay="0"/>
                                          </p:stCondLst>
                                        </p:cTn>
                                        <p:tgtEl>
                                          <p:spTgt spid="81934"/>
                                        </p:tgtEl>
                                        <p:attrNameLst>
                                          <p:attrName>style.visibility</p:attrName>
                                        </p:attrNameLst>
                                      </p:cBhvr>
                                      <p:to>
                                        <p:strVal val="visible"/>
                                      </p:to>
                                    </p:set>
                                    <p:animEffect transition="in" filter="checkerboard(across)">
                                      <p:cBhvr>
                                        <p:cTn id="56" dur="1000"/>
                                        <p:tgtEl>
                                          <p:spTgt spid="819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4" grpId="0"/>
      <p:bldP spid="8192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MAP-GB-weather"/>
          <p:cNvPicPr>
            <a:picLocks noChangeAspect="1" noChangeArrowheads="1"/>
          </p:cNvPicPr>
          <p:nvPr/>
        </p:nvPicPr>
        <p:blipFill>
          <a:blip r:embed="rId2">
            <a:clrChange>
              <a:clrFrom>
                <a:srgbClr val="8A8DF8"/>
              </a:clrFrom>
              <a:clrTo>
                <a:srgbClr val="8A8DF8">
                  <a:alpha val="0"/>
                </a:srgbClr>
              </a:clrTo>
            </a:clrChange>
          </a:blip>
          <a:srcRect/>
          <a:stretch>
            <a:fillRect/>
          </a:stretch>
        </p:blipFill>
        <p:spPr bwMode="auto">
          <a:xfrm>
            <a:off x="1981200" y="228600"/>
            <a:ext cx="5172075" cy="6400800"/>
          </a:xfrm>
          <a:prstGeom prst="rect">
            <a:avLst/>
          </a:prstGeom>
          <a:noFill/>
          <a:ln w="9525">
            <a:noFill/>
            <a:miter lim="800000"/>
            <a:headEnd/>
            <a:tailEnd/>
          </a:ln>
        </p:spPr>
      </p:pic>
      <p:sp>
        <p:nvSpPr>
          <p:cNvPr id="5125" name="Text Box 5"/>
          <p:cNvSpPr txBox="1">
            <a:spLocks noChangeArrowheads="1"/>
          </p:cNvSpPr>
          <p:nvPr/>
        </p:nvSpPr>
        <p:spPr bwMode="auto">
          <a:xfrm>
            <a:off x="6477000" y="3078163"/>
            <a:ext cx="2667000" cy="701675"/>
          </a:xfrm>
          <a:prstGeom prst="rect">
            <a:avLst/>
          </a:prstGeom>
          <a:noFill/>
          <a:ln w="9525">
            <a:noFill/>
            <a:miter lim="800000"/>
            <a:headEnd/>
            <a:tailEnd/>
          </a:ln>
        </p:spPr>
        <p:txBody>
          <a:bodyPr>
            <a:spAutoFit/>
          </a:bodyPr>
          <a:lstStyle/>
          <a:p>
            <a:pPr>
              <a:spcBef>
                <a:spcPct val="50000"/>
              </a:spcBef>
            </a:pPr>
            <a:r>
              <a:rPr lang="en-US" sz="4000" b="1">
                <a:solidFill>
                  <a:schemeClr val="hlink"/>
                </a:solidFill>
                <a:latin typeface="Lucida Sans Typewriter" pitchFamily="49" charset="0"/>
              </a:rPr>
              <a:t>England</a:t>
            </a:r>
            <a:r>
              <a:rPr lang="en-US" sz="4000">
                <a:solidFill>
                  <a:schemeClr val="hlink"/>
                </a:solidFill>
                <a:latin typeface="Lucida Sans Typewriter" pitchFamily="49" charset="0"/>
              </a:rPr>
              <a:t> </a:t>
            </a:r>
            <a:endParaRPr lang="ru-RU" sz="4000">
              <a:solidFill>
                <a:schemeClr val="hlink"/>
              </a:solidFill>
              <a:latin typeface="Lucida Sans Typewriter" pitchFamily="49" charset="0"/>
            </a:endParaRPr>
          </a:p>
        </p:txBody>
      </p:sp>
      <p:sp>
        <p:nvSpPr>
          <p:cNvPr id="5126" name="Text Box 6"/>
          <p:cNvSpPr txBox="1">
            <a:spLocks noChangeArrowheads="1"/>
          </p:cNvSpPr>
          <p:nvPr/>
        </p:nvSpPr>
        <p:spPr bwMode="auto">
          <a:xfrm>
            <a:off x="533400" y="5791200"/>
            <a:ext cx="1752600" cy="701675"/>
          </a:xfrm>
          <a:prstGeom prst="rect">
            <a:avLst/>
          </a:prstGeom>
          <a:noFill/>
          <a:ln w="9525">
            <a:noFill/>
            <a:miter lim="800000"/>
            <a:headEnd/>
            <a:tailEnd/>
          </a:ln>
        </p:spPr>
        <p:txBody>
          <a:bodyPr>
            <a:spAutoFit/>
          </a:bodyPr>
          <a:lstStyle/>
          <a:p>
            <a:pPr>
              <a:spcBef>
                <a:spcPct val="50000"/>
              </a:spcBef>
            </a:pPr>
            <a:r>
              <a:rPr lang="en-US" sz="4000" b="1">
                <a:solidFill>
                  <a:srgbClr val="CC66FF"/>
                </a:solidFill>
                <a:latin typeface="Lucida Sans Typewriter" pitchFamily="49" charset="0"/>
              </a:rPr>
              <a:t>Wales</a:t>
            </a:r>
            <a:r>
              <a:rPr lang="en-US" sz="3600" b="1">
                <a:solidFill>
                  <a:srgbClr val="CC66FF"/>
                </a:solidFill>
                <a:latin typeface="Lucida Sans Typewriter" pitchFamily="49" charset="0"/>
              </a:rPr>
              <a:t> </a:t>
            </a:r>
            <a:endParaRPr lang="ru-RU" sz="2400">
              <a:solidFill>
                <a:srgbClr val="CC66FF"/>
              </a:solidFill>
              <a:latin typeface="Lucida Sans Typewriter" pitchFamily="49" charset="0"/>
            </a:endParaRPr>
          </a:p>
        </p:txBody>
      </p:sp>
      <p:sp>
        <p:nvSpPr>
          <p:cNvPr id="5127" name="Text Box 7"/>
          <p:cNvSpPr txBox="1">
            <a:spLocks noChangeArrowheads="1"/>
          </p:cNvSpPr>
          <p:nvPr/>
        </p:nvSpPr>
        <p:spPr bwMode="auto">
          <a:xfrm>
            <a:off x="5867400" y="1524000"/>
            <a:ext cx="2667000" cy="701675"/>
          </a:xfrm>
          <a:prstGeom prst="rect">
            <a:avLst/>
          </a:prstGeom>
          <a:noFill/>
          <a:ln w="9525">
            <a:noFill/>
            <a:miter lim="800000"/>
            <a:headEnd/>
            <a:tailEnd/>
          </a:ln>
        </p:spPr>
        <p:txBody>
          <a:bodyPr>
            <a:spAutoFit/>
          </a:bodyPr>
          <a:lstStyle/>
          <a:p>
            <a:pPr>
              <a:spcBef>
                <a:spcPct val="50000"/>
              </a:spcBef>
            </a:pPr>
            <a:r>
              <a:rPr lang="en-US" sz="4000" b="1">
                <a:solidFill>
                  <a:srgbClr val="996600"/>
                </a:solidFill>
                <a:latin typeface="Lucida Sans Typewriter" pitchFamily="49" charset="0"/>
              </a:rPr>
              <a:t>Scotland</a:t>
            </a:r>
            <a:r>
              <a:rPr lang="en-US" sz="4000" b="1">
                <a:solidFill>
                  <a:srgbClr val="FF3300"/>
                </a:solidFill>
                <a:latin typeface="Lucida Sans Typewriter" pitchFamily="49" charset="0"/>
              </a:rPr>
              <a:t> </a:t>
            </a:r>
            <a:endParaRPr lang="ru-RU" sz="4000">
              <a:solidFill>
                <a:srgbClr val="FF3300"/>
              </a:solidFill>
              <a:latin typeface="Lucida Sans Typewriter" pitchFamily="49" charset="0"/>
            </a:endParaRPr>
          </a:p>
        </p:txBody>
      </p:sp>
      <p:sp>
        <p:nvSpPr>
          <p:cNvPr id="5128" name="Text Box 8"/>
          <p:cNvSpPr txBox="1">
            <a:spLocks noChangeArrowheads="1"/>
          </p:cNvSpPr>
          <p:nvPr/>
        </p:nvSpPr>
        <p:spPr bwMode="auto">
          <a:xfrm>
            <a:off x="304800" y="1371600"/>
            <a:ext cx="2667000" cy="1311275"/>
          </a:xfrm>
          <a:prstGeom prst="rect">
            <a:avLst/>
          </a:prstGeom>
          <a:noFill/>
          <a:ln w="9525">
            <a:noFill/>
            <a:miter lim="800000"/>
            <a:headEnd/>
            <a:tailEnd/>
          </a:ln>
        </p:spPr>
        <p:txBody>
          <a:bodyPr>
            <a:spAutoFit/>
          </a:bodyPr>
          <a:lstStyle/>
          <a:p>
            <a:pPr>
              <a:spcBef>
                <a:spcPct val="50000"/>
              </a:spcBef>
            </a:pPr>
            <a:r>
              <a:rPr lang="en-US" sz="4000" b="1">
                <a:solidFill>
                  <a:srgbClr val="0000FF"/>
                </a:solidFill>
                <a:latin typeface="Lucida Sans Typewriter" pitchFamily="49" charset="0"/>
              </a:rPr>
              <a:t>Northern Ireland </a:t>
            </a:r>
            <a:endParaRPr lang="ru-RU" sz="4000">
              <a:solidFill>
                <a:srgbClr val="0000FF"/>
              </a:solidFill>
              <a:latin typeface="Lucida Sans Typewriter"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box(in)">
                                      <p:cBhvr>
                                        <p:cTn id="7" dur="2000"/>
                                        <p:tgtEl>
                                          <p:spTgt spid="5125"/>
                                        </p:tgtEl>
                                      </p:cBhvr>
                                    </p:animEffect>
                                  </p:childTnLst>
                                </p:cTn>
                              </p:par>
                            </p:childTnLst>
                          </p:cTn>
                        </p:par>
                        <p:par>
                          <p:cTn id="8" fill="hold">
                            <p:stCondLst>
                              <p:cond delay="2000"/>
                            </p:stCondLst>
                            <p:childTnLst>
                              <p:par>
                                <p:cTn id="9" presetID="16" presetClass="entr" presetSubtype="26" fill="hold" grpId="0" nodeType="afterEffect">
                                  <p:stCondLst>
                                    <p:cond delay="0"/>
                                  </p:stCondLst>
                                  <p:childTnLst>
                                    <p:set>
                                      <p:cBhvr>
                                        <p:cTn id="10" dur="1" fill="hold">
                                          <p:stCondLst>
                                            <p:cond delay="0"/>
                                          </p:stCondLst>
                                        </p:cTn>
                                        <p:tgtEl>
                                          <p:spTgt spid="5128"/>
                                        </p:tgtEl>
                                        <p:attrNameLst>
                                          <p:attrName>style.visibility</p:attrName>
                                        </p:attrNameLst>
                                      </p:cBhvr>
                                      <p:to>
                                        <p:strVal val="visible"/>
                                      </p:to>
                                    </p:set>
                                    <p:animEffect transition="in" filter="barn(inHorizontal)">
                                      <p:cBhvr>
                                        <p:cTn id="11" dur="2000"/>
                                        <p:tgtEl>
                                          <p:spTgt spid="5128"/>
                                        </p:tgtEl>
                                      </p:cBhvr>
                                    </p:animEffect>
                                  </p:childTnLst>
                                </p:cTn>
                              </p:par>
                            </p:childTnLst>
                          </p:cTn>
                        </p:par>
                        <p:par>
                          <p:cTn id="12" fill="hold">
                            <p:stCondLst>
                              <p:cond delay="4000"/>
                            </p:stCondLst>
                            <p:childTnLst>
                              <p:par>
                                <p:cTn id="13" presetID="14" presetClass="entr" presetSubtype="5" fill="hold" grpId="0" nodeType="afterEffect">
                                  <p:stCondLst>
                                    <p:cond delay="0"/>
                                  </p:stCondLst>
                                  <p:childTnLst>
                                    <p:set>
                                      <p:cBhvr>
                                        <p:cTn id="14" dur="1" fill="hold">
                                          <p:stCondLst>
                                            <p:cond delay="0"/>
                                          </p:stCondLst>
                                        </p:cTn>
                                        <p:tgtEl>
                                          <p:spTgt spid="5127"/>
                                        </p:tgtEl>
                                        <p:attrNameLst>
                                          <p:attrName>style.visibility</p:attrName>
                                        </p:attrNameLst>
                                      </p:cBhvr>
                                      <p:to>
                                        <p:strVal val="visible"/>
                                      </p:to>
                                    </p:set>
                                    <p:animEffect transition="in" filter="randombar(vertical)">
                                      <p:cBhvr>
                                        <p:cTn id="15" dur="2000"/>
                                        <p:tgtEl>
                                          <p:spTgt spid="5127"/>
                                        </p:tgtEl>
                                      </p:cBhvr>
                                    </p:animEffect>
                                  </p:childTnLst>
                                </p:cTn>
                              </p:par>
                            </p:childTnLst>
                          </p:cTn>
                        </p:par>
                        <p:par>
                          <p:cTn id="16" fill="hold">
                            <p:stCondLst>
                              <p:cond delay="6000"/>
                            </p:stCondLst>
                            <p:childTnLst>
                              <p:par>
                                <p:cTn id="17" presetID="4" presetClass="entr" presetSubtype="16" fill="hold" grpId="0" nodeType="afterEffect">
                                  <p:stCondLst>
                                    <p:cond delay="0"/>
                                  </p:stCondLst>
                                  <p:childTnLst>
                                    <p:set>
                                      <p:cBhvr>
                                        <p:cTn id="18" dur="1" fill="hold">
                                          <p:stCondLst>
                                            <p:cond delay="0"/>
                                          </p:stCondLst>
                                        </p:cTn>
                                        <p:tgtEl>
                                          <p:spTgt spid="5126"/>
                                        </p:tgtEl>
                                        <p:attrNameLst>
                                          <p:attrName>style.visibility</p:attrName>
                                        </p:attrNameLst>
                                      </p:cBhvr>
                                      <p:to>
                                        <p:strVal val="visible"/>
                                      </p:to>
                                    </p:set>
                                    <p:animEffect transition="in" filter="box(in)">
                                      <p:cBhvr>
                                        <p:cTn id="19" dur="2000"/>
                                        <p:tgtEl>
                                          <p:spTgt spid="5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p:bldP spid="5126" grpId="0"/>
      <p:bldP spid="5127" grpId="0"/>
      <p:bldP spid="51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p:txBody>
          <a:bodyPr/>
          <a:lstStyle/>
          <a:p>
            <a:r>
              <a:rPr lang="en-US" smtClean="0"/>
              <a:t>Scotland</a:t>
            </a:r>
            <a:endParaRPr lang="ru-RU" smtClean="0"/>
          </a:p>
        </p:txBody>
      </p:sp>
      <p:sp>
        <p:nvSpPr>
          <p:cNvPr id="6147" name="Содержимое 2"/>
          <p:cNvSpPr>
            <a:spLocks noGrp="1"/>
          </p:cNvSpPr>
          <p:nvPr>
            <p:ph sz="half" idx="1"/>
          </p:nvPr>
        </p:nvSpPr>
        <p:spPr/>
        <p:txBody>
          <a:bodyPr/>
          <a:lstStyle/>
          <a:p>
            <a:pPr algn="just"/>
            <a:r>
              <a:rPr lang="en-US" sz="2000" smtClean="0">
                <a:latin typeface="Times New Roman" pitchFamily="18" charset="0"/>
                <a:cs typeface="Times New Roman" pitchFamily="18" charset="0"/>
              </a:rPr>
              <a:t>Scotland is a country that is part of the United Kingdom and covers the northern third of the island of Great Britain.It shares a border with England to the south, and is otherwise surrounded by the Atlantic Ocean, with the North Sea to the east and the North Channel and Irish Sea to the south-west. In addition to the mainland, the country has more than 790 islands, including the Northern Isles and the Hebrides.</a:t>
            </a:r>
            <a:endParaRPr lang="ru-RU" sz="2000" smtClean="0">
              <a:latin typeface="Times New Roman" pitchFamily="18" charset="0"/>
              <a:cs typeface="Times New Roman" pitchFamily="18" charset="0"/>
            </a:endParaRPr>
          </a:p>
        </p:txBody>
      </p:sp>
      <p:pic>
        <p:nvPicPr>
          <p:cNvPr id="6148" name="Picture 2" descr="C:\Users\Admin\Desktop\IMG_20181120_221341.jpg"/>
          <p:cNvPicPr>
            <a:picLocks noGrp="1" noChangeAspect="1" noChangeArrowheads="1"/>
          </p:cNvPicPr>
          <p:nvPr>
            <p:ph sz="half" idx="2"/>
          </p:nvPr>
        </p:nvPicPr>
        <p:blipFill>
          <a:blip r:embed="rId2"/>
          <a:srcRect/>
          <a:stretch>
            <a:fillRect/>
          </a:stretch>
        </p:blipFill>
        <p:spPr>
          <a:xfrm>
            <a:off x="4800600" y="1676400"/>
            <a:ext cx="4038600" cy="4024313"/>
          </a:xfr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2" descr="C:\Users\Admin\Desktop\IMG_20181120_221358.jpg"/>
          <p:cNvPicPr>
            <a:picLocks noGrp="1" noChangeAspect="1" noChangeArrowheads="1"/>
          </p:cNvPicPr>
          <p:nvPr>
            <p:ph sz="half" idx="1"/>
          </p:nvPr>
        </p:nvPicPr>
        <p:blipFill>
          <a:blip r:embed="rId2"/>
          <a:srcRect/>
          <a:stretch>
            <a:fillRect/>
          </a:stretch>
        </p:blipFill>
        <p:spPr>
          <a:xfrm>
            <a:off x="762000" y="1219200"/>
            <a:ext cx="3194050" cy="4525963"/>
          </a:xfrm>
          <a:noFill/>
        </p:spPr>
      </p:pic>
      <p:sp>
        <p:nvSpPr>
          <p:cNvPr id="7170" name="Содержимое 3"/>
          <p:cNvSpPr>
            <a:spLocks noGrp="1"/>
          </p:cNvSpPr>
          <p:nvPr>
            <p:ph sz="half" idx="2"/>
          </p:nvPr>
        </p:nvSpPr>
        <p:spPr>
          <a:xfrm>
            <a:off x="4191000" y="990600"/>
            <a:ext cx="4419600" cy="4830763"/>
          </a:xfrm>
        </p:spPr>
        <p:txBody>
          <a:bodyPr>
            <a:normAutofit lnSpcReduction="10000"/>
          </a:bodyPr>
          <a:lstStyle/>
          <a:p>
            <a:pPr algn="just"/>
            <a:r>
              <a:rPr lang="en-US" sz="2400" smtClean="0">
                <a:latin typeface="Times New Roman" pitchFamily="18" charset="0"/>
                <a:cs typeface="Times New Roman" pitchFamily="18" charset="0"/>
              </a:rPr>
              <a:t>Scotland is divided into 32 subdivisions, known as local authorities, or "councils". Glasgow City is the largest subdivision in Scotland in terms of population, with Highland being the largest in terms of area. Limited self-governing power, covering matters such as education, social services and roads and transportation, is devolved from the Scottish Government to each subdivision.</a:t>
            </a:r>
            <a:endParaRPr lang="ru-RU" sz="2400" smtClean="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Содержимое 2"/>
          <p:cNvSpPr>
            <a:spLocks noGrp="1"/>
          </p:cNvSpPr>
          <p:nvPr>
            <p:ph idx="1"/>
          </p:nvPr>
        </p:nvSpPr>
        <p:spPr>
          <a:xfrm>
            <a:off x="457200" y="990600"/>
            <a:ext cx="8229600" cy="5135563"/>
          </a:xfrm>
        </p:spPr>
        <p:txBody>
          <a:bodyPr/>
          <a:lstStyle/>
          <a:p>
            <a:pPr algn="just"/>
            <a:r>
              <a:rPr lang="en-US" sz="2400" smtClean="0">
                <a:latin typeface="Times New Roman" pitchFamily="18" charset="0"/>
                <a:cs typeface="Times New Roman" pitchFamily="18" charset="0"/>
              </a:rPr>
              <a:t>The mainland of Scotland comprises the northern third of the land mass of the island of Great Britain, which lies off the north-west coast of Continental Europe. The total area is 78,772 km2 (30,414 sq mi), comparable to the size of the Czech Republic. Scotland's only land border is with England, and runs for 96 kilometres (60 mi) between the basin of the River Tweed on the east coast and the Solway Firth in the west. The Atlantic Ocean borders the west coast and the North Sea is to the east. The island of Ireland lies only 21 kilometres (13 mi) from the south-western peninsula of Kintyre; Norway is 305 kilometres (190 mi) to the east and the Faroe Islands, 270 kilometres (168 mi) to the north.</a:t>
            </a:r>
            <a:endParaRPr lang="ru-RU" sz="2400" smtClean="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2" descr="C:\Users\Admin\Desktop\edinburgh-scotland-city-night-holiday-vacation-traveling-photography-postcard-greeting-card-send-online-3183_13.jpg"/>
          <p:cNvPicPr>
            <a:picLocks noGrp="1" noChangeAspect="1" noChangeArrowheads="1"/>
          </p:cNvPicPr>
          <p:nvPr>
            <p:ph idx="1"/>
          </p:nvPr>
        </p:nvPicPr>
        <p:blipFill>
          <a:blip r:embed="rId2"/>
          <a:srcRect/>
          <a:stretch>
            <a:fillRect/>
          </a:stretch>
        </p:blipFill>
        <p:spPr>
          <a:xfrm>
            <a:off x="0" y="0"/>
            <a:ext cx="9144000" cy="6858000"/>
          </a:xfrm>
          <a:noFill/>
        </p:spPr>
      </p:pic>
      <p:sp>
        <p:nvSpPr>
          <p:cNvPr id="9218" name="Заголовок 1"/>
          <p:cNvSpPr>
            <a:spLocks noGrp="1"/>
          </p:cNvSpPr>
          <p:nvPr>
            <p:ph type="title"/>
          </p:nvPr>
        </p:nvSpPr>
        <p:spPr/>
        <p:txBody>
          <a:bodyPr/>
          <a:lstStyle/>
          <a:p>
            <a:endParaRPr lang="ru-RU" smtClean="0"/>
          </a:p>
        </p:txBody>
      </p:sp>
      <p:sp>
        <p:nvSpPr>
          <p:cNvPr id="5" name="TextBox 4"/>
          <p:cNvSpPr txBox="1"/>
          <p:nvPr/>
        </p:nvSpPr>
        <p:spPr>
          <a:xfrm>
            <a:off x="381000" y="304800"/>
            <a:ext cx="4495800" cy="2246313"/>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just">
              <a:defRPr/>
            </a:pPr>
            <a:r>
              <a:rPr lang="en-US" sz="2000" dirty="0">
                <a:solidFill>
                  <a:srgbClr val="84582C"/>
                </a:solidFill>
                <a:latin typeface="Times New Roman" pitchFamily="18" charset="0"/>
                <a:cs typeface="Times New Roman" pitchFamily="18" charset="0"/>
              </a:rPr>
              <a:t>The capital of Scotland is Edinburgh.</a:t>
            </a:r>
          </a:p>
          <a:p>
            <a:pPr algn="just">
              <a:defRPr/>
            </a:pPr>
            <a:r>
              <a:rPr lang="en-US" sz="2000" dirty="0">
                <a:solidFill>
                  <a:srgbClr val="84582C"/>
                </a:solidFill>
                <a:latin typeface="Times New Roman" pitchFamily="18" charset="0"/>
                <a:cs typeface="Times New Roman" pitchFamily="18" charset="0"/>
              </a:rPr>
              <a:t>The largest city is Glasgow.</a:t>
            </a:r>
          </a:p>
          <a:p>
            <a:pPr algn="just">
              <a:defRPr/>
            </a:pPr>
            <a:r>
              <a:rPr lang="en-US" sz="2000" dirty="0">
                <a:solidFill>
                  <a:srgbClr val="84582C"/>
                </a:solidFill>
                <a:latin typeface="Times New Roman" pitchFamily="18" charset="0"/>
                <a:cs typeface="Times New Roman" pitchFamily="18" charset="0"/>
              </a:rPr>
              <a:t>Languages: English and Scottish Gaelic.</a:t>
            </a:r>
          </a:p>
          <a:p>
            <a:pPr algn="just">
              <a:defRPr/>
            </a:pPr>
            <a:r>
              <a:rPr lang="en-US" sz="2000" dirty="0">
                <a:solidFill>
                  <a:srgbClr val="84582C"/>
                </a:solidFill>
                <a:latin typeface="Times New Roman" pitchFamily="18" charset="0"/>
                <a:cs typeface="Times New Roman" pitchFamily="18" charset="0"/>
              </a:rPr>
              <a:t>First Minister is Nikola Sturgeon.</a:t>
            </a:r>
          </a:p>
          <a:p>
            <a:pPr algn="just">
              <a:defRPr/>
            </a:pPr>
            <a:r>
              <a:rPr lang="en-US" sz="2000" dirty="0">
                <a:solidFill>
                  <a:srgbClr val="84582C"/>
                </a:solidFill>
                <a:latin typeface="Times New Roman" pitchFamily="18" charset="0"/>
                <a:cs typeface="Times New Roman" pitchFamily="18" charset="0"/>
              </a:rPr>
              <a:t>Secretary of State is David </a:t>
            </a:r>
            <a:r>
              <a:rPr lang="en-US" sz="2000" dirty="0" err="1">
                <a:solidFill>
                  <a:srgbClr val="84582C"/>
                </a:solidFill>
                <a:latin typeface="Times New Roman" pitchFamily="18" charset="0"/>
                <a:cs typeface="Times New Roman" pitchFamily="18" charset="0"/>
              </a:rPr>
              <a:t>Mundell</a:t>
            </a:r>
            <a:r>
              <a:rPr lang="en-US" sz="2000" dirty="0">
                <a:solidFill>
                  <a:srgbClr val="84582C"/>
                </a:solidFill>
                <a:latin typeface="Times New Roman" pitchFamily="18" charset="0"/>
                <a:cs typeface="Times New Roman" pitchFamily="18" charset="0"/>
              </a:rPr>
              <a:t>.</a:t>
            </a:r>
          </a:p>
          <a:p>
            <a:pPr algn="just">
              <a:defRPr/>
            </a:pPr>
            <a:r>
              <a:rPr lang="en-US" sz="2000" dirty="0">
                <a:solidFill>
                  <a:srgbClr val="84582C"/>
                </a:solidFill>
                <a:latin typeface="Times New Roman" pitchFamily="18" charset="0"/>
                <a:cs typeface="Times New Roman" pitchFamily="18" charset="0"/>
              </a:rPr>
              <a:t>Population 2017 estimate includes 5 424 800 people.</a:t>
            </a:r>
            <a:endParaRPr lang="ru-RU" sz="2000" dirty="0">
              <a:solidFill>
                <a:srgbClr val="84582C"/>
              </a:solidFill>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Admin\Desktop\IMG_20181120_221537.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0243" name="Заголовок 1"/>
          <p:cNvSpPr>
            <a:spLocks noGrp="1"/>
          </p:cNvSpPr>
          <p:nvPr>
            <p:ph type="title"/>
          </p:nvPr>
        </p:nvSpPr>
        <p:spPr>
          <a:xfrm>
            <a:off x="914400" y="304800"/>
            <a:ext cx="8229600" cy="1143000"/>
          </a:xfrm>
        </p:spPr>
        <p:txBody>
          <a:bodyPr>
            <a:normAutofit fontScale="90000"/>
          </a:bodyPr>
          <a:lstStyle/>
          <a:p>
            <a:pPr algn="just"/>
            <a:r>
              <a:rPr lang="en-US" sz="2800" b="1" smtClean="0">
                <a:solidFill>
                  <a:schemeClr val="bg1"/>
                </a:solidFill>
                <a:latin typeface="Times New Roman" pitchFamily="18" charset="0"/>
                <a:cs typeface="Times New Roman" pitchFamily="18" charset="0"/>
              </a:rPr>
              <a:t>Geographically the territory of Scotland can be divided into 3 regions: The Northern Highlands, the Central Lowlands and The Southern Uplands.</a:t>
            </a:r>
            <a:r>
              <a:rPr lang="ru-RU" sz="2800" smtClean="0"/>
              <a:t/>
            </a:r>
            <a:br>
              <a:rPr lang="ru-RU" sz="2800" smtClean="0"/>
            </a:br>
            <a:endParaRPr lang="ru-RU" sz="280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Admin\Desktop\scot_rlf.jpg"/>
          <p:cNvPicPr>
            <a:picLocks noGrp="1" noChangeAspect="1" noChangeArrowheads="1"/>
          </p:cNvPicPr>
          <p:nvPr>
            <p:ph idx="1"/>
          </p:nvPr>
        </p:nvPicPr>
        <p:blipFill>
          <a:blip r:embed="rId2"/>
          <a:srcRect/>
          <a:stretch>
            <a:fillRect/>
          </a:stretch>
        </p:blipFill>
        <p:spPr>
          <a:xfrm>
            <a:off x="2362200" y="914400"/>
            <a:ext cx="4756150" cy="5162550"/>
          </a:xfr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E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E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403</TotalTime>
  <Words>726</Words>
  <Application>Microsoft PowerPoint</Application>
  <PresentationFormat>Экран (4:3)</PresentationFormat>
  <Paragraphs>50</Paragraphs>
  <Slides>17</Slides>
  <Notes>2</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17</vt:i4>
      </vt:variant>
    </vt:vector>
  </HeadingPairs>
  <TitlesOfParts>
    <vt:vector size="25" baseType="lpstr">
      <vt:lpstr>Garamond</vt:lpstr>
      <vt:lpstr>Arial</vt:lpstr>
      <vt:lpstr>Calibri</vt:lpstr>
      <vt:lpstr>Calisto MT</vt:lpstr>
      <vt:lpstr>Lucida Sans Typewriter</vt:lpstr>
      <vt:lpstr>Times New Roman</vt:lpstr>
      <vt:lpstr>宋体</vt:lpstr>
      <vt:lpstr>Бумажная</vt:lpstr>
      <vt:lpstr>Слайд 1</vt:lpstr>
      <vt:lpstr>Geographic Location</vt:lpstr>
      <vt:lpstr>Слайд 3</vt:lpstr>
      <vt:lpstr>Scotland</vt:lpstr>
      <vt:lpstr>Слайд 5</vt:lpstr>
      <vt:lpstr>Слайд 6</vt:lpstr>
      <vt:lpstr>Слайд 7</vt:lpstr>
      <vt:lpstr>Geographically the territory of Scotland can be divided into 3 regions: The Northern Highlands, the Central Lowlands and The Southern Uplands. </vt:lpstr>
      <vt:lpstr>Слайд 9</vt:lpstr>
      <vt:lpstr>Climate</vt:lpstr>
      <vt:lpstr>Слайд 11</vt:lpstr>
      <vt:lpstr> Scottish Royal banner</vt:lpstr>
      <vt:lpstr>Слайд 13</vt:lpstr>
      <vt:lpstr>Tartan</vt:lpstr>
      <vt:lpstr>True or false</vt:lpstr>
      <vt:lpstr>Слайд 16</vt:lpstr>
      <vt:lpstr>Слайд 17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Home</cp:lastModifiedBy>
  <cp:revision>33</cp:revision>
  <cp:lastPrinted>1601-01-01T00:00:00Z</cp:lastPrinted>
  <dcterms:created xsi:type="dcterms:W3CDTF">1601-01-01T00:00:00Z</dcterms:created>
  <dcterms:modified xsi:type="dcterms:W3CDTF">2018-12-22T22:32:54Z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