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2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65C2A69-ACAC-480E-8D8C-BAEE099B3C7D}" type="datetimeFigureOut">
              <a:rPr lang="ru-RU" smtClean="0"/>
              <a:t>20.04.2016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65C2A69-ACAC-480E-8D8C-BAEE099B3C7D}" type="datetimeFigureOut">
              <a:rPr lang="ru-RU" smtClean="0"/>
              <a:t>20.04.2016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65C2A69-ACAC-480E-8D8C-BAEE099B3C7D}" type="datetimeFigureOut">
              <a:rPr lang="ru-RU" smtClean="0"/>
              <a:t>20.04.2016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5C2A69-ACAC-480E-8D8C-BAEE099B3C7D}" type="datetimeFigureOut">
              <a:rPr lang="ru-RU" smtClean="0"/>
              <a:t>20.04.2016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65C2A69-ACAC-480E-8D8C-BAEE099B3C7D}" type="datetimeFigureOut">
              <a:rPr lang="ru-RU" smtClean="0"/>
              <a:t>20.04.2016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65C2A69-ACAC-480E-8D8C-BAEE099B3C7D}" type="datetimeFigureOut">
              <a:rPr lang="ru-RU" smtClean="0"/>
              <a:t>20.04.2016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DBF9AD-8164-4473-B45C-F9B42240D21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5C2A69-ACAC-480E-8D8C-BAEE099B3C7D}" type="datetimeFigureOut">
              <a:rPr lang="ru-RU" smtClean="0"/>
              <a:t>20.04.2016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BF9AD-8164-4473-B45C-F9B42240D21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mediad.publicbroadcasting.net/p/ipr/files/201405/GeorgeEliot.jpg"/>
          <p:cNvPicPr>
            <a:picLocks noChangeAspect="1" noChangeArrowheads="1"/>
          </p:cNvPicPr>
          <p:nvPr/>
        </p:nvPicPr>
        <p:blipFill>
          <a:blip r:embed="rId2" cstate="print"/>
          <a:srcRect l="11264"/>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971600" y="1772816"/>
            <a:ext cx="7200800" cy="2450703"/>
          </a:xfrm>
          <a:solidFill>
            <a:schemeClr val="tx1">
              <a:lumMod val="95000"/>
              <a:lumOff val="5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r>
              <a:rPr lang="en-US" sz="8000" b="1" i="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George</a:t>
            </a:r>
            <a:r>
              <a:rPr lang="en-US" sz="7200" b="1" i="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 </a:t>
            </a:r>
            <a:r>
              <a:rPr lang="en-US" sz="7200" b="1" i="1" u="sng"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Eliot</a:t>
            </a:r>
            <a:r>
              <a:rPr lang="ru-RU" sz="6600" i="1" u="sng" dirty="0" smtClean="0">
                <a:ln>
                  <a:solidFill>
                    <a:schemeClr val="tx1">
                      <a:lumMod val="95000"/>
                      <a:lumOff val="5000"/>
                    </a:schemeClr>
                  </a:solidFill>
                </a:ln>
                <a:latin typeface="Bookman Old Style" pitchFamily="18" charset="0"/>
              </a:rPr>
              <a:t/>
            </a:r>
            <a:br>
              <a:rPr lang="ru-RU" sz="6600" i="1" u="sng" dirty="0" smtClean="0">
                <a:ln>
                  <a:solidFill>
                    <a:schemeClr val="tx1">
                      <a:lumMod val="95000"/>
                      <a:lumOff val="5000"/>
                    </a:schemeClr>
                  </a:solidFill>
                </a:ln>
                <a:latin typeface="Bookman Old Style" pitchFamily="18" charset="0"/>
              </a:rPr>
            </a:br>
            <a:r>
              <a:rPr lang="ru-RU" sz="4000" i="1" dirty="0" smtClean="0">
                <a:latin typeface="Bookman Old Style" pitchFamily="18" charset="0"/>
              </a:rPr>
              <a:t> </a:t>
            </a:r>
            <a:r>
              <a:rPr lang="ru-RU" sz="4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a:t>
            </a:r>
            <a:r>
              <a:rPr lang="en-US" sz="4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M</a:t>
            </a:r>
            <a:r>
              <a:rPr lang="en-US" sz="4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ary </a:t>
            </a:r>
            <a:r>
              <a:rPr lang="en-US" sz="40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Ann Evans</a:t>
            </a:r>
            <a:r>
              <a:rPr lang="ru-RU" sz="40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a:t>
            </a:r>
            <a:endParaRPr lang="ru-RU" sz="4000" i="1" dirty="0">
              <a:latin typeface="Bookman Old Style" pitchFamily="18" charset="0"/>
            </a:endParaRPr>
          </a:p>
        </p:txBody>
      </p:sp>
      <p:sp>
        <p:nvSpPr>
          <p:cNvPr id="3" name="Подзаголовок 2"/>
          <p:cNvSpPr>
            <a:spLocks noGrp="1"/>
          </p:cNvSpPr>
          <p:nvPr>
            <p:ph type="subTitle" idx="1"/>
          </p:nvPr>
        </p:nvSpPr>
        <p:spPr>
          <a:xfrm>
            <a:off x="1403648" y="4941168"/>
            <a:ext cx="6400800" cy="1752600"/>
          </a:xfrm>
          <a:solidFill>
            <a:schemeClr val="tx1">
              <a:lumMod val="85000"/>
              <a:lumOff val="15000"/>
            </a:schemeClr>
          </a:solidFill>
          <a:ln>
            <a:noFill/>
          </a:ln>
          <a:effectLst/>
          <a:scene3d>
            <a:camera prst="orthographicFront">
              <a:rot lat="0" lon="0" rev="0"/>
            </a:camera>
            <a:lightRig rig="contrasting" dir="t">
              <a:rot lat="0" lon="0" rev="7800000"/>
            </a:lightRig>
          </a:scene3d>
          <a:sp3d>
            <a:bevelT w="139700" h="139700"/>
          </a:sp3d>
        </p:spPr>
        <p:txBody>
          <a:bodyPr>
            <a:normAutofit fontScale="92500" lnSpcReduction="10000"/>
          </a:bodyPr>
          <a:lstStyle/>
          <a:p>
            <a:r>
              <a:rPr lang="en-US" i="1" dirty="0">
                <a:solidFill>
                  <a:schemeClr val="bg1"/>
                </a:solidFill>
                <a:latin typeface="Arial" pitchFamily="34" charset="0"/>
                <a:cs typeface="Arial" pitchFamily="34" charset="0"/>
              </a:rPr>
              <a:t>Born: November 22, 1819 </a:t>
            </a:r>
            <a:br>
              <a:rPr lang="en-US" i="1" dirty="0">
                <a:solidFill>
                  <a:schemeClr val="bg1"/>
                </a:solidFill>
                <a:latin typeface="Arial" pitchFamily="34" charset="0"/>
                <a:cs typeface="Arial" pitchFamily="34" charset="0"/>
              </a:rPr>
            </a:br>
            <a:r>
              <a:rPr lang="en-US" i="1" dirty="0">
                <a:solidFill>
                  <a:schemeClr val="bg1"/>
                </a:solidFill>
                <a:latin typeface="Arial" pitchFamily="34" charset="0"/>
                <a:cs typeface="Arial" pitchFamily="34" charset="0"/>
              </a:rPr>
              <a:t>Warwickshire, England </a:t>
            </a:r>
            <a:br>
              <a:rPr lang="en-US" i="1" dirty="0">
                <a:solidFill>
                  <a:schemeClr val="bg1"/>
                </a:solidFill>
                <a:latin typeface="Arial" pitchFamily="34" charset="0"/>
                <a:cs typeface="Arial" pitchFamily="34" charset="0"/>
              </a:rPr>
            </a:br>
            <a:r>
              <a:rPr lang="en-US" i="1" dirty="0">
                <a:solidFill>
                  <a:schemeClr val="bg1"/>
                </a:solidFill>
                <a:latin typeface="Arial" pitchFamily="34" charset="0"/>
                <a:cs typeface="Arial" pitchFamily="34" charset="0"/>
              </a:rPr>
              <a:t>Died: December 22, 1880 </a:t>
            </a:r>
            <a:br>
              <a:rPr lang="en-US" i="1" dirty="0">
                <a:solidFill>
                  <a:schemeClr val="bg1"/>
                </a:solidFill>
                <a:latin typeface="Arial" pitchFamily="34" charset="0"/>
                <a:cs typeface="Arial" pitchFamily="34" charset="0"/>
              </a:rPr>
            </a:br>
            <a:r>
              <a:rPr lang="en-US" i="1" dirty="0">
                <a:solidFill>
                  <a:schemeClr val="bg1"/>
                </a:solidFill>
                <a:latin typeface="Arial" pitchFamily="34" charset="0"/>
                <a:cs typeface="Arial" pitchFamily="34" charset="0"/>
              </a:rPr>
              <a:t>London, England</a:t>
            </a:r>
            <a:r>
              <a:rPr lang="en-US" dirty="0">
                <a:solidFill>
                  <a:schemeClr val="bg1"/>
                </a:solidFill>
                <a:latin typeface="Bookman Old Style" pitchFamily="18" charset="0"/>
              </a:rPr>
              <a:t> </a:t>
            </a:r>
            <a:endParaRPr lang="ru-RU" dirty="0">
              <a:solidFill>
                <a:schemeClr val="bg1"/>
              </a:solidFill>
              <a:latin typeface="Bookman Old Styl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4320480" cy="3600400"/>
          </a:xfrm>
        </p:spPr>
        <p:txBody>
          <a:bodyPr/>
          <a:lstStyle/>
          <a:p>
            <a:r>
              <a:rPr lang="en-US" dirty="0"/>
              <a:t>George Eliot was the pen </a:t>
            </a:r>
            <a:r>
              <a:rPr lang="en-US" dirty="0" smtClean="0"/>
              <a:t>name</a:t>
            </a:r>
            <a:r>
              <a:rPr lang="ru-RU" dirty="0" smtClean="0"/>
              <a:t> </a:t>
            </a:r>
            <a:r>
              <a:rPr lang="en-US" dirty="0" smtClean="0"/>
              <a:t>used </a:t>
            </a:r>
            <a:r>
              <a:rPr lang="en-US" dirty="0"/>
              <a:t>by the English novelist Mary Ann Evans, one of the most important writers of European fiction</a:t>
            </a:r>
            <a:r>
              <a:rPr lang="en-US" dirty="0" smtClean="0"/>
              <a:t>. </a:t>
            </a:r>
            <a:endParaRPr lang="ru-RU" dirty="0"/>
          </a:p>
        </p:txBody>
      </p:sp>
      <p:pic>
        <p:nvPicPr>
          <p:cNvPr id="7170" name="Picture 2" descr="http://36.media.tumblr.com/tumblr_kthysaXMRR1qzdxojo1_250.jpg"/>
          <p:cNvPicPr>
            <a:picLocks noChangeAspect="1" noChangeArrowheads="1"/>
          </p:cNvPicPr>
          <p:nvPr/>
        </p:nvPicPr>
        <p:blipFill>
          <a:blip r:embed="rId2" cstate="print"/>
          <a:srcRect/>
          <a:stretch>
            <a:fillRect/>
          </a:stretch>
        </p:blipFill>
        <p:spPr bwMode="auto">
          <a:xfrm>
            <a:off x="4634919" y="0"/>
            <a:ext cx="4509081"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35896" y="188640"/>
            <a:ext cx="5328592" cy="6669360"/>
          </a:xfrm>
        </p:spPr>
        <p:txBody>
          <a:bodyPr>
            <a:noAutofit/>
          </a:bodyPr>
          <a:lstStyle/>
          <a:p>
            <a:r>
              <a:rPr lang="en-US" sz="2400" dirty="0"/>
              <a:t>Mary Ann Evans was born November 22, 1819, in Warwickshire, England, to Robert Evans, an estate agent, or manager, and Christiana Pearson. </a:t>
            </a:r>
            <a:r>
              <a:rPr lang="en-US" sz="2400" dirty="0" smtClean="0"/>
              <a:t>She</a:t>
            </a:r>
            <a:r>
              <a:rPr lang="ru-RU" sz="2400" dirty="0" smtClean="0"/>
              <a:t> </a:t>
            </a:r>
            <a:r>
              <a:rPr lang="en-US" sz="2400" dirty="0" smtClean="0"/>
              <a:t>was </a:t>
            </a:r>
            <a:r>
              <a:rPr lang="en-US" sz="2400" dirty="0"/>
              <a:t>the youngest of three children. When she was five years old, she and her sister were sent to boarding school at </a:t>
            </a:r>
            <a:r>
              <a:rPr lang="en-US" sz="2400" dirty="0" err="1"/>
              <a:t>Attleborough</a:t>
            </a:r>
            <a:r>
              <a:rPr lang="en-US" sz="2400" dirty="0"/>
              <a:t>, Warwickshire, and when she was nine she was transferred to a boarding school at </a:t>
            </a:r>
            <a:r>
              <a:rPr lang="en-US" sz="2400" dirty="0" err="1"/>
              <a:t>Nuneaton</a:t>
            </a:r>
            <a:r>
              <a:rPr lang="en-US" sz="2400" dirty="0"/>
              <a:t>. It was during these years that Mary discovered her passion for reading. At thirteen years of age, Mary went to school at Coventry. Her education was conservative (one that held with the traditions of the day), dominated by Christian teachings.</a:t>
            </a:r>
            <a:endParaRPr lang="ru-RU" sz="2400" dirty="0"/>
          </a:p>
        </p:txBody>
      </p:sp>
      <p:pic>
        <p:nvPicPr>
          <p:cNvPr id="6146" name="Picture 2" descr="http://www.earlywomenmasters.net/essays/bianchi/george_eliot_640.jpg"/>
          <p:cNvPicPr>
            <a:picLocks noChangeAspect="1" noChangeArrowheads="1"/>
          </p:cNvPicPr>
          <p:nvPr/>
        </p:nvPicPr>
        <p:blipFill>
          <a:blip r:embed="rId2" cstate="print"/>
          <a:srcRect l="30188" t="7692" r="5318"/>
          <a:stretch>
            <a:fillRect/>
          </a:stretch>
        </p:blipFill>
        <p:spPr bwMode="auto">
          <a:xfrm>
            <a:off x="0" y="0"/>
            <a:ext cx="3923928"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4644008" cy="6480720"/>
          </a:xfrm>
        </p:spPr>
        <p:txBody>
          <a:bodyPr>
            <a:normAutofit fontScale="85000" lnSpcReduction="10000"/>
          </a:bodyPr>
          <a:lstStyle/>
          <a:p>
            <a:r>
              <a:rPr lang="en-US" dirty="0" smtClean="0"/>
              <a:t>In </a:t>
            </a:r>
            <a:r>
              <a:rPr lang="en-US" dirty="0"/>
              <a:t>her </a:t>
            </a:r>
            <a:r>
              <a:rPr lang="en-US" dirty="0" smtClean="0"/>
              <a:t>twenties Mary Ann came </a:t>
            </a:r>
            <a:r>
              <a:rPr lang="en-US" dirty="0"/>
              <a:t>into contact with a circle of people whose thinking did not coincide with the opinions of most people and underwent an extreme change of her beliefs. </a:t>
            </a:r>
            <a:r>
              <a:rPr lang="en-US" dirty="0" smtClean="0"/>
              <a:t>She </a:t>
            </a:r>
            <a:r>
              <a:rPr lang="en-US" dirty="0"/>
              <a:t>devoted herself to translating </a:t>
            </a:r>
            <a:r>
              <a:rPr lang="en-US" dirty="0" smtClean="0"/>
              <a:t>religious </a:t>
            </a:r>
            <a:r>
              <a:rPr lang="en-US" dirty="0"/>
              <a:t>works from the German language to English for the English public. She published her translation of David Strauss's </a:t>
            </a:r>
            <a:r>
              <a:rPr lang="en-US" i="1" dirty="0"/>
              <a:t>Life of Jesus </a:t>
            </a:r>
            <a:r>
              <a:rPr lang="en-US" dirty="0"/>
              <a:t>in 1846 and her translation of Ludwig Andreas </a:t>
            </a:r>
            <a:r>
              <a:rPr lang="en-US" dirty="0" smtClean="0"/>
              <a:t>Feuerbach's </a:t>
            </a:r>
            <a:r>
              <a:rPr lang="en-US" i="1" dirty="0" smtClean="0"/>
              <a:t>Essence </a:t>
            </a:r>
            <a:r>
              <a:rPr lang="en-US" i="1" dirty="0"/>
              <a:t>of Christianity </a:t>
            </a:r>
            <a:r>
              <a:rPr lang="en-US" dirty="0"/>
              <a:t>in 1854.</a:t>
            </a:r>
            <a:endParaRPr lang="ru-RU" dirty="0"/>
          </a:p>
        </p:txBody>
      </p:sp>
      <p:sp>
        <p:nvSpPr>
          <p:cNvPr id="5122" name="AutoShape 2" descr="http://www.deathdyinggriefandmourning.com/Death-&amp;-Dying-Images%2041-60/54-a-George-Elio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4" name="AutoShape 4" descr="http://www.deathdyinggriefandmourning.com/Death-&amp;-Dying-Images%2041-60/54-a-George-Elio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6" name="Picture 6" descr="http://www.deathdyinggriefandmourning.com/Death-&amp;-Dying-Images%2041-60/54-a-George-Eliot.jpg"/>
          <p:cNvPicPr>
            <a:picLocks noChangeAspect="1" noChangeArrowheads="1"/>
          </p:cNvPicPr>
          <p:nvPr/>
        </p:nvPicPr>
        <p:blipFill>
          <a:blip r:embed="rId2" cstate="print"/>
          <a:srcRect/>
          <a:stretch>
            <a:fillRect/>
          </a:stretch>
        </p:blipFill>
        <p:spPr bwMode="auto">
          <a:xfrm>
            <a:off x="4644008" y="-49614"/>
            <a:ext cx="4499992" cy="690761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67536" y="188640"/>
            <a:ext cx="4176464" cy="6480720"/>
          </a:xfrm>
        </p:spPr>
        <p:txBody>
          <a:bodyPr>
            <a:normAutofit fontScale="92500" lnSpcReduction="20000"/>
          </a:bodyPr>
          <a:lstStyle/>
          <a:p>
            <a:r>
              <a:rPr lang="en-US" dirty="0"/>
              <a:t>In 1851 Evans became an editor of the </a:t>
            </a:r>
            <a:r>
              <a:rPr lang="en-US" i="1" dirty="0"/>
              <a:t>Westminster Review, </a:t>
            </a:r>
            <a:r>
              <a:rPr lang="en-US" dirty="0"/>
              <a:t>a sensible and open-minded journal. Here, she came into contact with a group known as the positivists. They were followers of the doctrines of the French </a:t>
            </a:r>
            <a:r>
              <a:rPr lang="en-US" dirty="0" smtClean="0"/>
              <a:t>philosopher </a:t>
            </a:r>
            <a:r>
              <a:rPr lang="en-US" dirty="0" err="1" smtClean="0"/>
              <a:t>Auguste</a:t>
            </a:r>
            <a:r>
              <a:rPr lang="en-US" dirty="0" smtClean="0"/>
              <a:t> </a:t>
            </a:r>
            <a:r>
              <a:rPr lang="en-US" dirty="0"/>
              <a:t>Comte (1798–1857), who were interested in applying scientific knowledge to the problems of society. </a:t>
            </a:r>
            <a:endParaRPr lang="ru-RU" dirty="0"/>
          </a:p>
        </p:txBody>
      </p:sp>
      <p:pic>
        <p:nvPicPr>
          <p:cNvPr id="4098" name="Picture 2" descr="http://etc.usf.edu/clipart/500/558/eliot_2_lg.gif"/>
          <p:cNvPicPr>
            <a:picLocks noChangeAspect="1" noChangeArrowheads="1"/>
          </p:cNvPicPr>
          <p:nvPr/>
        </p:nvPicPr>
        <p:blipFill>
          <a:blip r:embed="rId2" cstate="print"/>
          <a:srcRect/>
          <a:stretch>
            <a:fillRect/>
          </a:stretch>
        </p:blipFill>
        <p:spPr bwMode="auto">
          <a:xfrm>
            <a:off x="755576" y="404664"/>
            <a:ext cx="4034627" cy="5400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4978896" cy="6597352"/>
          </a:xfrm>
        </p:spPr>
        <p:txBody>
          <a:bodyPr>
            <a:noAutofit/>
          </a:bodyPr>
          <a:lstStyle/>
          <a:p>
            <a:r>
              <a:rPr lang="en-US" sz="2400" dirty="0"/>
              <a:t>In the same period Evans turned her powerful mind from scholarly and critical writing to creative work. In 1857 she published a short story, "Amos Barton," and took the pen name "George Eliot" in order to prevent the discrimination </a:t>
            </a:r>
            <a:r>
              <a:rPr lang="en-US" sz="2400" dirty="0" smtClean="0"/>
              <a:t>that </a:t>
            </a:r>
            <a:r>
              <a:rPr lang="en-US" sz="2400" dirty="0"/>
              <a:t>women of her era faced. After collecting her short stories in </a:t>
            </a:r>
            <a:r>
              <a:rPr lang="en-US" sz="2400" i="1" dirty="0"/>
              <a:t>Scenes of Clerical Life </a:t>
            </a:r>
            <a:r>
              <a:rPr lang="en-US" sz="2400" dirty="0"/>
              <a:t>(2 vols., 1858), Eliot published her first novel, </a:t>
            </a:r>
            <a:r>
              <a:rPr lang="en-US" sz="2400" i="1" dirty="0"/>
              <a:t>Adam Bede </a:t>
            </a:r>
            <a:r>
              <a:rPr lang="en-US" sz="2400" dirty="0"/>
              <a:t>(1859). The plot was drawn from a memory of Eliot's aunt, </a:t>
            </a:r>
            <a:r>
              <a:rPr lang="en-US" sz="2400" dirty="0" smtClean="0"/>
              <a:t>a Methodist</a:t>
            </a:r>
            <a:r>
              <a:rPr lang="en-US" sz="2400" dirty="0"/>
              <a:t> preacher, whom she used as a model for a character in the novel.</a:t>
            </a:r>
            <a:endParaRPr lang="ru-RU" sz="2400" dirty="0"/>
          </a:p>
        </p:txBody>
      </p:sp>
      <p:pic>
        <p:nvPicPr>
          <p:cNvPr id="3074" name="Picture 2" descr="https://ellenandjim.files.wordpress.com/2011/05/geliotasitsays.jpg"/>
          <p:cNvPicPr>
            <a:picLocks noChangeAspect="1" noChangeArrowheads="1"/>
          </p:cNvPicPr>
          <p:nvPr/>
        </p:nvPicPr>
        <p:blipFill>
          <a:blip r:embed="rId2" cstate="print"/>
          <a:srcRect l="11025"/>
          <a:stretch>
            <a:fillRect/>
          </a:stretch>
        </p:blipFill>
        <p:spPr bwMode="auto">
          <a:xfrm>
            <a:off x="5076056" y="0"/>
            <a:ext cx="4067944"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4464496" cy="6597352"/>
          </a:xfrm>
        </p:spPr>
        <p:txBody>
          <a:bodyPr>
            <a:normAutofit fontScale="85000" lnSpcReduction="10000"/>
          </a:bodyPr>
          <a:lstStyle/>
          <a:p>
            <a:r>
              <a:rPr lang="en-US" dirty="0" smtClean="0"/>
              <a:t>Since then she published few novels, but after </a:t>
            </a:r>
            <a:r>
              <a:rPr lang="en-US" dirty="0"/>
              <a:t>p</a:t>
            </a:r>
            <a:r>
              <a:rPr lang="en-US" dirty="0" smtClean="0"/>
              <a:t>ublishing Felix Holt (1866) </a:t>
            </a:r>
            <a:r>
              <a:rPr lang="en-US" dirty="0"/>
              <a:t>Eliot did not publish any novels for some </a:t>
            </a:r>
            <a:r>
              <a:rPr lang="en-US" dirty="0" smtClean="0"/>
              <a:t>years</a:t>
            </a:r>
            <a:r>
              <a:rPr lang="en-US" i="1" dirty="0" smtClean="0"/>
              <a:t>,</a:t>
            </a:r>
            <a:r>
              <a:rPr lang="en-US" i="1" dirty="0"/>
              <a:t> </a:t>
            </a:r>
            <a:r>
              <a:rPr lang="en-US" dirty="0"/>
              <a:t>and it might have appeared that her creative thread was gone. After traveling in Spain in 1867, she produced a dramatic poem, </a:t>
            </a:r>
            <a:r>
              <a:rPr lang="en-US" i="1" dirty="0"/>
              <a:t>The Spanish Gipsy, </a:t>
            </a:r>
            <a:r>
              <a:rPr lang="en-US" dirty="0"/>
              <a:t>in the following year, but neither this poem nor the other poems of the period are as good as her </a:t>
            </a:r>
            <a:r>
              <a:rPr lang="en-US" dirty="0" err="1"/>
              <a:t>nonpoetic</a:t>
            </a:r>
            <a:r>
              <a:rPr lang="en-US" dirty="0"/>
              <a:t> writing.</a:t>
            </a:r>
            <a:endParaRPr lang="ru-RU" dirty="0"/>
          </a:p>
        </p:txBody>
      </p:sp>
      <p:pic>
        <p:nvPicPr>
          <p:cNvPr id="2050" name="Picture 2" descr="https://s-media-cache-ak0.pinimg.com/236x/f3/fe/52/f3fe528ff1cc8354181afdbb393cd7dc.jpg"/>
          <p:cNvPicPr>
            <a:picLocks noChangeAspect="1" noChangeArrowheads="1"/>
          </p:cNvPicPr>
          <p:nvPr/>
        </p:nvPicPr>
        <p:blipFill>
          <a:blip r:embed="rId2" cstate="print"/>
          <a:srcRect/>
          <a:stretch>
            <a:fillRect/>
          </a:stretch>
        </p:blipFill>
        <p:spPr bwMode="auto">
          <a:xfrm>
            <a:off x="4697604" y="0"/>
            <a:ext cx="4446396" cy="6858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0" y="0"/>
            <a:ext cx="4320480" cy="6858000"/>
          </a:xfrm>
        </p:spPr>
        <p:txBody>
          <a:bodyPr>
            <a:normAutofit fontScale="92500" lnSpcReduction="10000"/>
          </a:bodyPr>
          <a:lstStyle/>
          <a:p>
            <a:r>
              <a:rPr lang="en-US" dirty="0"/>
              <a:t>Eliot's last novel was </a:t>
            </a:r>
            <a:r>
              <a:rPr lang="en-US" i="1" dirty="0"/>
              <a:t>Daniel </a:t>
            </a:r>
            <a:r>
              <a:rPr lang="en-US" i="1" dirty="0" err="1"/>
              <a:t>Deronda</a:t>
            </a:r>
            <a:r>
              <a:rPr lang="en-US" i="1" dirty="0"/>
              <a:t> </a:t>
            </a:r>
            <a:r>
              <a:rPr lang="en-US" dirty="0"/>
              <a:t>(1874–1876). It is perhaps her least-read work, although recent critical attention has revealed its high value in at least one half of its plot, while raising still unanswered questions about its less successful half. </a:t>
            </a:r>
            <a:endParaRPr lang="en-US" dirty="0" smtClean="0"/>
          </a:p>
          <a:p>
            <a:endParaRPr lang="en-US" dirty="0" smtClean="0"/>
          </a:p>
          <a:p>
            <a:r>
              <a:rPr lang="en-US" dirty="0" smtClean="0"/>
              <a:t>She </a:t>
            </a:r>
            <a:r>
              <a:rPr lang="en-US" dirty="0" smtClean="0">
                <a:latin typeface="+mj-lt"/>
                <a:cs typeface="Arial" pitchFamily="34" charset="0"/>
              </a:rPr>
              <a:t>d</a:t>
            </a:r>
            <a:r>
              <a:rPr lang="en-US" dirty="0" smtClean="0">
                <a:latin typeface="+mj-lt"/>
                <a:cs typeface="Arial" pitchFamily="34" charset="0"/>
              </a:rPr>
              <a:t>ied in London,  December 22, 1880.</a:t>
            </a:r>
            <a:endParaRPr lang="en-US" dirty="0" smtClean="0">
              <a:latin typeface="+mj-lt"/>
            </a:endParaRPr>
          </a:p>
        </p:txBody>
      </p:sp>
      <p:pic>
        <p:nvPicPr>
          <p:cNvPr id="1026" name="Picture 2" descr="https://americangallery.files.wordpress.com/2013/02/george-eliot.jpg?w=477&amp;h=605"/>
          <p:cNvPicPr>
            <a:picLocks noChangeAspect="1" noChangeArrowheads="1"/>
          </p:cNvPicPr>
          <p:nvPr/>
        </p:nvPicPr>
        <p:blipFill>
          <a:blip r:embed="rId2" cstate="print"/>
          <a:srcRect/>
          <a:stretch>
            <a:fillRect/>
          </a:stretch>
        </p:blipFill>
        <p:spPr bwMode="auto">
          <a:xfrm>
            <a:off x="0" y="0"/>
            <a:ext cx="4860909" cy="6858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278</Words>
  <Application>Microsoft Office PowerPoint</Application>
  <PresentationFormat>Экран (4:3)</PresentationFormat>
  <Paragraphs>11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George Eliot  (Mary Ann Evans)</vt:lpstr>
      <vt:lpstr>Слайд 2</vt:lpstr>
      <vt:lpstr>Слайд 3</vt:lpstr>
      <vt:lpstr>Слайд 4</vt:lpstr>
      <vt:lpstr>Слайд 5</vt:lpstr>
      <vt:lpstr>Слайд 6</vt:lpstr>
      <vt:lpstr>Слайд 7</vt:lpstr>
      <vt:lpstr>Слайд 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George Eliot  (Mary Ann Evans)</dc:title>
  <dc:creator>Asus</dc:creator>
  <cp:lastModifiedBy>Asus</cp:lastModifiedBy>
  <cp:revision>8</cp:revision>
  <dcterms:created xsi:type="dcterms:W3CDTF">2016-04-20T16:21:35Z</dcterms:created>
  <dcterms:modified xsi:type="dcterms:W3CDTF">2016-04-20T17:35:00Z</dcterms:modified>
</cp:coreProperties>
</file>