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76" r:id="rId3"/>
    <p:sldId id="266" r:id="rId4"/>
    <p:sldId id="267" r:id="rId5"/>
    <p:sldId id="268" r:id="rId6"/>
    <p:sldId id="270" r:id="rId7"/>
    <p:sldId id="269" r:id="rId8"/>
    <p:sldId id="271" r:id="rId9"/>
    <p:sldId id="273" r:id="rId10"/>
    <p:sldId id="274" r:id="rId11"/>
    <p:sldId id="275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42" d="100"/>
          <a:sy n="42" d="100"/>
        </p:scale>
        <p:origin x="53" y="1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38199" y="665163"/>
            <a:ext cx="4708161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38199" y="3602038"/>
            <a:ext cx="4708161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6D937-DF1D-41E6-B9D6-316CB067AABE}" type="datetimeFigureOut">
              <a:rPr lang="ru-RU" smtClean="0"/>
              <a:t>29.11.2019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21711-B3F4-4B1C-942E-FC3CB36048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79812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6D937-DF1D-41E6-B9D6-316CB067AABE}" type="datetimeFigureOut">
              <a:rPr lang="ru-RU" smtClean="0"/>
              <a:t>29.11.2019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21711-B3F4-4B1C-942E-FC3CB36048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76901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4933013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6D937-DF1D-41E6-B9D6-316CB067AABE}" type="datetimeFigureOut">
              <a:rPr lang="ru-RU" smtClean="0"/>
              <a:t>29.11.2019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21711-B3F4-4B1C-942E-FC3CB36048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185644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6D937-DF1D-41E6-B9D6-316CB067AABE}" type="datetimeFigureOut">
              <a:rPr lang="ru-RU" smtClean="0"/>
              <a:t>29.11.2019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21711-B3F4-4B1C-942E-FC3CB360482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2"/>
          <p:cNvSpPr>
            <a:spLocks noGrp="1"/>
          </p:cNvSpPr>
          <p:nvPr>
            <p:ph idx="13"/>
          </p:nvPr>
        </p:nvSpPr>
        <p:spPr>
          <a:xfrm>
            <a:off x="719528" y="1825625"/>
            <a:ext cx="5087912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9144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11977" y="765358"/>
            <a:ext cx="4916670" cy="2852737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511976" y="4589463"/>
            <a:ext cx="4835473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6D937-DF1D-41E6-B9D6-316CB067AABE}" type="datetimeFigureOut">
              <a:rPr lang="ru-RU" smtClean="0"/>
              <a:t>29.11.2019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21711-B3F4-4B1C-942E-FC3CB36048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93989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83367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6D937-DF1D-41E6-B9D6-316CB067AABE}" type="datetimeFigureOut">
              <a:rPr lang="ru-RU" smtClean="0"/>
              <a:t>29.11.2019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21711-B3F4-4B1C-942E-FC3CB36048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398344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72200" y="365125"/>
            <a:ext cx="5183188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6D937-DF1D-41E6-B9D6-316CB067AABE}" type="datetimeFigureOut">
              <a:rPr lang="ru-RU" smtClean="0"/>
              <a:t>29.11.2019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21711-B3F4-4B1C-942E-FC3CB36048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441916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9547" y="260194"/>
            <a:ext cx="5087911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6D937-DF1D-41E6-B9D6-316CB067AABE}" type="datetimeFigureOut">
              <a:rPr lang="ru-RU" smtClean="0"/>
              <a:t>29.11.2019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21711-B3F4-4B1C-942E-FC3CB36048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402357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6D937-DF1D-41E6-B9D6-316CB067AABE}" type="datetimeFigureOut">
              <a:rPr lang="ru-RU" smtClean="0"/>
              <a:t>29.11.2019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21711-B3F4-4B1C-942E-FC3CB36048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796934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586651" cy="140158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580682" y="457201"/>
            <a:ext cx="4774706" cy="564379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586651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6D937-DF1D-41E6-B9D6-316CB067AABE}" type="datetimeFigureOut">
              <a:rPr lang="ru-RU" smtClean="0"/>
              <a:t>29.11.2019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21711-B3F4-4B1C-942E-FC3CB36048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68588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610662" y="987425"/>
            <a:ext cx="4744726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6D937-DF1D-41E6-B9D6-316CB067AABE}" type="datetimeFigureOut">
              <a:rPr lang="ru-RU" smtClean="0"/>
              <a:t>29.11.2019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21711-B3F4-4B1C-942E-FC3CB36048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958474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65888" y="365125"/>
            <a:ext cx="508791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freezing" dir="t"/>
            </a:scene3d>
            <a:sp3d extrusionH="57150" contourW="12700" prstMaterial="dkEdge">
              <a:bevelT w="38100" h="38100"/>
              <a:contourClr>
                <a:schemeClr val="accent4">
                  <a:lumMod val="50000"/>
                </a:schemeClr>
              </a:contourClr>
            </a:sp3d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65888" y="1825625"/>
            <a:ext cx="508791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46D937-DF1D-41E6-B9D6-316CB067AABE}" type="datetimeFigureOut">
              <a:rPr lang="ru-RU" smtClean="0"/>
              <a:t>29.11.2019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921711-B3F4-4B1C-942E-FC3CB36048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62644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ln w="6350">
            <a:solidFill>
              <a:srgbClr val="5A4012"/>
            </a:solidFill>
          </a:ln>
          <a:solidFill>
            <a:schemeClr val="accent4">
              <a:lumMod val="75000"/>
            </a:schemeClr>
          </a:solidFill>
          <a:effectLst/>
          <a:latin typeface="Georgia" panose="02040502050405020303" pitchFamily="18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1000431" y="1255099"/>
            <a:ext cx="4708161" cy="2387600"/>
          </a:xfrm>
        </p:spPr>
        <p:txBody>
          <a:bodyPr>
            <a:normAutofit/>
          </a:bodyPr>
          <a:lstStyle/>
          <a:p>
            <a:r>
              <a:rPr lang="ru-RU" sz="4000" dirty="0" smtClean="0"/>
              <a:t>Чтение художественной литературы</a:t>
            </a:r>
            <a:endParaRPr lang="ru-RU" sz="4000" dirty="0"/>
          </a:p>
        </p:txBody>
      </p:sp>
      <p:pic>
        <p:nvPicPr>
          <p:cNvPr id="8196" name="Picture 4" descr="https://i.pinimg.com/originals/93/32/df/9332dfdfe80e8a3757f3fb17b268660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2945" y="1822657"/>
            <a:ext cx="4698077" cy="305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https://cont.ws/uploads/posts2/25016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3407" y="1882235"/>
            <a:ext cx="4574747" cy="3000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0" name="Picture 8" descr="http://avatars.mds.yandex.net/get-ott/374297/2a00000163bc9ff919fac2ea3d9b8983e116/ori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41" r="8374"/>
          <a:stretch/>
        </p:blipFill>
        <p:spPr bwMode="auto">
          <a:xfrm>
            <a:off x="6583680" y="1972810"/>
            <a:ext cx="4462272" cy="3027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2" name="Picture 10" descr="https://im0-tub-ru.yandex.net/i?id=70a190ec33190a21a7533855f390469c-srl&amp;n=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7833" y="1889163"/>
            <a:ext cx="4691000" cy="3214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4" name="Picture 12" descr="https://ozon-st.cdn.ngenix.net/multimedia/1021559098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24" t="-2922" r="624" b="25063"/>
          <a:stretch/>
        </p:blipFill>
        <p:spPr bwMode="auto">
          <a:xfrm>
            <a:off x="6510528" y="1318654"/>
            <a:ext cx="4803648" cy="4387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59274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6"/>
          <p:cNvSpPr txBox="1">
            <a:spLocks/>
          </p:cNvSpPr>
          <p:nvPr/>
        </p:nvSpPr>
        <p:spPr>
          <a:xfrm>
            <a:off x="1108586" y="507848"/>
            <a:ext cx="4708161" cy="4447611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20000"/>
            <a:scene3d>
              <a:camera prst="orthographicFront"/>
              <a:lightRig rig="freezing" dir="t"/>
            </a:scene3d>
            <a:sp3d extrusionH="57150" contourW="12700" prstMaterial="dkEdge">
              <a:bevelT w="38100" h="38100"/>
              <a:contourClr>
                <a:schemeClr val="accent4">
                  <a:lumMod val="50000"/>
                </a:schemeClr>
              </a:contourClr>
            </a:sp3d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ln w="6350">
                  <a:solidFill>
                    <a:srgbClr val="5A4012"/>
                  </a:solidFill>
                </a:ln>
                <a:solidFill>
                  <a:schemeClr val="accent4">
                    <a:lumMod val="75000"/>
                  </a:schemeClr>
                </a:solidFill>
                <a:effectLst/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 algn="l"/>
            <a:r>
              <a:rPr lang="ru-RU" sz="3600" dirty="0">
                <a:solidFill>
                  <a:srgbClr val="002060"/>
                </a:solidFill>
              </a:rPr>
              <a:t>Лисичка говорит:</a:t>
            </a:r>
            <a:endParaRPr lang="ru-RU" sz="3600" dirty="0"/>
          </a:p>
          <a:p>
            <a:pPr algn="l"/>
            <a:r>
              <a:rPr lang="ru-RU" sz="3600" dirty="0">
                <a:solidFill>
                  <a:srgbClr val="002060"/>
                </a:solidFill>
              </a:rPr>
              <a:t>_</a:t>
            </a:r>
            <a:r>
              <a:rPr lang="ru-RU" sz="3600" dirty="0" smtClean="0">
                <a:solidFill>
                  <a:srgbClr val="002060"/>
                </a:solidFill>
              </a:rPr>
              <a:t>Сказала.</a:t>
            </a:r>
          </a:p>
          <a:p>
            <a:pPr algn="l"/>
            <a:r>
              <a:rPr lang="ru-RU" sz="3600" dirty="0">
                <a:solidFill>
                  <a:srgbClr val="002060"/>
                </a:solidFill>
              </a:rPr>
              <a:t/>
            </a:r>
            <a:br>
              <a:rPr lang="ru-RU" sz="3600" dirty="0">
                <a:solidFill>
                  <a:srgbClr val="002060"/>
                </a:solidFill>
              </a:rPr>
            </a:br>
            <a:r>
              <a:rPr lang="ru-RU" sz="3600" dirty="0">
                <a:solidFill>
                  <a:srgbClr val="002060"/>
                </a:solidFill>
              </a:rPr>
              <a:t> — Что ты ему сказала? — спросила лиса.</a:t>
            </a:r>
            <a:br>
              <a:rPr lang="ru-RU" sz="3600" dirty="0">
                <a:solidFill>
                  <a:srgbClr val="002060"/>
                </a:solidFill>
              </a:rPr>
            </a:br>
            <a:r>
              <a:rPr lang="ru-RU" sz="3600" dirty="0">
                <a:solidFill>
                  <a:srgbClr val="002060"/>
                </a:solidFill>
              </a:rPr>
              <a:t> — А я ему сказала, что он пучеглазый да большеротый</a:t>
            </a:r>
            <a:r>
              <a:rPr lang="ru-RU" sz="3600" i="1" u="sng" dirty="0">
                <a:solidFill>
                  <a:srgbClr val="002060"/>
                </a:solidFill>
              </a:rPr>
              <a:t>.</a:t>
            </a:r>
            <a:br>
              <a:rPr lang="ru-RU" sz="3600" i="1" u="sng" dirty="0">
                <a:solidFill>
                  <a:srgbClr val="002060"/>
                </a:solidFill>
              </a:rPr>
            </a:br>
            <a:r>
              <a:rPr lang="ru-RU" sz="3600" i="1" dirty="0">
                <a:solidFill>
                  <a:srgbClr val="002060"/>
                </a:solidFill>
              </a:rPr>
              <a:t> — Вот видишь</a:t>
            </a:r>
            <a:r>
              <a:rPr lang="ru-RU" sz="3600" dirty="0">
                <a:solidFill>
                  <a:srgbClr val="002060"/>
                </a:solidFill>
              </a:rPr>
              <a:t>, — сказала мать-лисица, — ты первая его обидела.</a:t>
            </a:r>
            <a:endParaRPr lang="ru-RU" sz="3600" dirty="0">
              <a:solidFill>
                <a:srgbClr val="002060"/>
              </a:solidFill>
            </a:endParaRPr>
          </a:p>
        </p:txBody>
      </p:sp>
      <p:pic>
        <p:nvPicPr>
          <p:cNvPr id="6" name="Picture 2" descr="https://ic.pics.livejournal.com/smittik/2163196/128203/128203_64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32" y="1221923"/>
            <a:ext cx="4393278" cy="446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e-libra.ru/files/books/2019/02/14/465999/i_01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4878" y="1657983"/>
            <a:ext cx="4476629" cy="64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118416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6"/>
          <p:cNvSpPr txBox="1">
            <a:spLocks/>
          </p:cNvSpPr>
          <p:nvPr/>
        </p:nvSpPr>
        <p:spPr>
          <a:xfrm>
            <a:off x="2330245" y="2492477"/>
            <a:ext cx="4415650" cy="60468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  <a:scene3d>
              <a:camera prst="orthographicFront"/>
              <a:lightRig rig="freezing" dir="t"/>
            </a:scene3d>
            <a:sp3d extrusionH="57150" contourW="12700" prstMaterial="dkEdge">
              <a:bevelT w="38100" h="38100"/>
              <a:contourClr>
                <a:schemeClr val="accent4">
                  <a:lumMod val="50000"/>
                </a:schemeClr>
              </a:contourClr>
            </a:sp3d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ln w="6350">
                  <a:solidFill>
                    <a:srgbClr val="5A4012"/>
                  </a:solidFill>
                </a:ln>
                <a:solidFill>
                  <a:schemeClr val="accent4">
                    <a:lumMod val="75000"/>
                  </a:schemeClr>
                </a:solidFill>
                <a:effectLst/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 algn="l"/>
            <a:r>
              <a:rPr lang="ru-RU" sz="5400" dirty="0" smtClean="0">
                <a:solidFill>
                  <a:srgbClr val="002060"/>
                </a:solidFill>
              </a:rPr>
              <a:t>Конец</a:t>
            </a:r>
            <a:endParaRPr lang="ru-RU" sz="5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331556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6"/>
          <p:cNvSpPr txBox="1">
            <a:spLocks/>
          </p:cNvSpPr>
          <p:nvPr/>
        </p:nvSpPr>
        <p:spPr>
          <a:xfrm>
            <a:off x="1061391" y="440594"/>
            <a:ext cx="4708161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  <a:scene3d>
              <a:camera prst="orthographicFront"/>
              <a:lightRig rig="freezing" dir="t"/>
            </a:scene3d>
            <a:sp3d extrusionH="57150" contourW="12700" prstMaterial="dkEdge">
              <a:bevelT w="38100" h="38100"/>
              <a:contourClr>
                <a:schemeClr val="accent4">
                  <a:lumMod val="50000"/>
                </a:schemeClr>
              </a:contourClr>
            </a:sp3d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ln w="6350">
                  <a:solidFill>
                    <a:srgbClr val="5A4012"/>
                  </a:solidFill>
                </a:ln>
                <a:solidFill>
                  <a:schemeClr val="accent4">
                    <a:lumMod val="75000"/>
                  </a:schemeClr>
                </a:solidFill>
                <a:effectLst/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r>
              <a:rPr lang="ru-RU" sz="4000" dirty="0" smtClean="0"/>
              <a:t>Как лиса бычка обидела.</a:t>
            </a:r>
          </a:p>
          <a:p>
            <a:r>
              <a:rPr lang="ru-RU" sz="2000" dirty="0"/>
              <a:t>(</a:t>
            </a:r>
            <a:r>
              <a:rPr lang="ru-RU" sz="2000" dirty="0" smtClean="0"/>
              <a:t>Эскимосская сказка)</a:t>
            </a:r>
            <a:endParaRPr lang="ru-RU" sz="2000" dirty="0"/>
          </a:p>
        </p:txBody>
      </p:sp>
      <p:pic>
        <p:nvPicPr>
          <p:cNvPr id="10242" name="Picture 2" descr="https://www.umniza.de/WebRoot/Store22/Shops/62303963/509A/1FD7/78AB/CEA5/88E2/C0A8/28B9/48A9/Nash_dom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3676" y="1005840"/>
            <a:ext cx="3326787" cy="5415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https://geographyofrussia.com/wp-content/uploads/2015/04/170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7991" y="3088259"/>
            <a:ext cx="4095750" cy="2828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786581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1000431" y="1255099"/>
            <a:ext cx="4708161" cy="2387600"/>
          </a:xfrm>
        </p:spPr>
        <p:txBody>
          <a:bodyPr>
            <a:normAutofit/>
          </a:bodyPr>
          <a:lstStyle/>
          <a:p>
            <a:r>
              <a:rPr lang="ru-RU" sz="4000" dirty="0">
                <a:solidFill>
                  <a:srgbClr val="002060"/>
                </a:solidFill>
              </a:rPr>
              <a:t>Шла однажды лисичка по берегу моря. </a:t>
            </a:r>
            <a:endParaRPr lang="ru-RU" sz="4000" dirty="0">
              <a:solidFill>
                <a:srgbClr val="002060"/>
              </a:solidFill>
            </a:endParaRPr>
          </a:p>
        </p:txBody>
      </p:sp>
      <p:pic>
        <p:nvPicPr>
          <p:cNvPr id="1026" name="Picture 2" descr="https://e-libra.ru/files/books/2019/02/14/465999/i_01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619"/>
          <a:stretch/>
        </p:blipFill>
        <p:spPr bwMode="auto">
          <a:xfrm>
            <a:off x="6857999" y="1499143"/>
            <a:ext cx="4507041" cy="3721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331659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1147914" y="2567706"/>
            <a:ext cx="4708161" cy="2387600"/>
          </a:xfrm>
        </p:spPr>
        <p:txBody>
          <a:bodyPr>
            <a:normAutofit fontScale="90000"/>
          </a:bodyPr>
          <a:lstStyle/>
          <a:p>
            <a:pPr algn="l"/>
            <a:r>
              <a:rPr lang="ru-RU" sz="4000" dirty="0">
                <a:solidFill>
                  <a:srgbClr val="002060"/>
                </a:solidFill>
              </a:rPr>
              <a:t>А бычок, рыбешка морская, высунулся из воды </a:t>
            </a:r>
            <a:br>
              <a:rPr lang="ru-RU" sz="4000" dirty="0">
                <a:solidFill>
                  <a:srgbClr val="002060"/>
                </a:solidFill>
              </a:rPr>
            </a:br>
            <a:r>
              <a:rPr lang="ru-RU" sz="4000" dirty="0">
                <a:solidFill>
                  <a:srgbClr val="002060"/>
                </a:solidFill>
              </a:rPr>
              <a:t>и стал лисичку разглядывать.</a:t>
            </a:r>
            <a:endParaRPr lang="ru-RU" sz="4000" dirty="0">
              <a:solidFill>
                <a:srgbClr val="002060"/>
              </a:solidFill>
            </a:endParaRPr>
          </a:p>
        </p:txBody>
      </p:sp>
      <p:pic>
        <p:nvPicPr>
          <p:cNvPr id="2052" name="Picture 4" descr="https://e-libra.ru/files/books/2019/02/14/465999/i_0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0736" y="865884"/>
            <a:ext cx="3996812" cy="5245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146151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1029928" y="3614841"/>
            <a:ext cx="4708161" cy="2387600"/>
          </a:xfrm>
        </p:spPr>
        <p:txBody>
          <a:bodyPr>
            <a:normAutofit fontScale="90000"/>
          </a:bodyPr>
          <a:lstStyle/>
          <a:p>
            <a:pPr algn="l"/>
            <a:r>
              <a:rPr lang="ru-RU" sz="4000" dirty="0">
                <a:solidFill>
                  <a:srgbClr val="002060"/>
                </a:solidFill>
              </a:rPr>
              <a:t>Увидала лисичка бычка и запела:</a:t>
            </a:r>
            <a:br>
              <a:rPr lang="ru-RU" sz="4000" dirty="0">
                <a:solidFill>
                  <a:srgbClr val="002060"/>
                </a:solidFill>
              </a:rPr>
            </a:br>
            <a:r>
              <a:rPr lang="ru-RU" sz="4000" dirty="0">
                <a:solidFill>
                  <a:srgbClr val="002060"/>
                </a:solidFill>
              </a:rPr>
              <a:t> — Бычок, бычок,</a:t>
            </a:r>
            <a:br>
              <a:rPr lang="ru-RU" sz="4000" dirty="0">
                <a:solidFill>
                  <a:srgbClr val="002060"/>
                </a:solidFill>
              </a:rPr>
            </a:br>
            <a:r>
              <a:rPr lang="ru-RU" sz="4000" dirty="0">
                <a:solidFill>
                  <a:srgbClr val="002060"/>
                </a:solidFill>
              </a:rPr>
              <a:t>Пучеглазый,</a:t>
            </a:r>
            <a:br>
              <a:rPr lang="ru-RU" sz="4000" dirty="0">
                <a:solidFill>
                  <a:srgbClr val="002060"/>
                </a:solidFill>
              </a:rPr>
            </a:br>
            <a:r>
              <a:rPr lang="ru-RU" sz="4000" dirty="0">
                <a:solidFill>
                  <a:srgbClr val="002060"/>
                </a:solidFill>
              </a:rPr>
              <a:t>Бычок, бычок,</a:t>
            </a:r>
            <a:br>
              <a:rPr lang="ru-RU" sz="4000" dirty="0">
                <a:solidFill>
                  <a:srgbClr val="002060"/>
                </a:solidFill>
              </a:rPr>
            </a:br>
            <a:r>
              <a:rPr lang="ru-RU" sz="4000" dirty="0">
                <a:solidFill>
                  <a:srgbClr val="002060"/>
                </a:solidFill>
              </a:rPr>
              <a:t>Большеротый,</a:t>
            </a:r>
            <a:br>
              <a:rPr lang="ru-RU" sz="4000" dirty="0">
                <a:solidFill>
                  <a:srgbClr val="002060"/>
                </a:solidFill>
              </a:rPr>
            </a:br>
            <a:r>
              <a:rPr lang="ru-RU" sz="4000" dirty="0">
                <a:solidFill>
                  <a:srgbClr val="002060"/>
                </a:solidFill>
              </a:rPr>
              <a:t>Бычок, бычок,</a:t>
            </a:r>
            <a:br>
              <a:rPr lang="ru-RU" sz="4000" dirty="0">
                <a:solidFill>
                  <a:srgbClr val="002060"/>
                </a:solidFill>
              </a:rPr>
            </a:br>
            <a:r>
              <a:rPr lang="ru-RU" sz="4000" dirty="0">
                <a:solidFill>
                  <a:srgbClr val="002060"/>
                </a:solidFill>
              </a:rPr>
              <a:t>Колючий бочок! </a:t>
            </a:r>
            <a:endParaRPr lang="ru-RU" sz="4000" dirty="0">
              <a:solidFill>
                <a:srgbClr val="002060"/>
              </a:solidFill>
            </a:endParaRPr>
          </a:p>
        </p:txBody>
      </p:sp>
      <p:pic>
        <p:nvPicPr>
          <p:cNvPr id="4" name="Picture 2" descr="https://e-libra.ru/files/books/2019/02/14/465999/i_01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44" t="59248" r="20177"/>
          <a:stretch/>
        </p:blipFill>
        <p:spPr bwMode="auto">
          <a:xfrm flipH="1">
            <a:off x="6430296" y="2492476"/>
            <a:ext cx="3937820" cy="3852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e-libra.ru/files/books/2019/02/14/465999/i_01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885473" y="0"/>
            <a:ext cx="4306527" cy="5256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s://e-libra.ru/files/books/2019/02/14/465999/i_01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037873" y="152400"/>
            <a:ext cx="4306527" cy="5256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139007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1029928" y="2936415"/>
            <a:ext cx="4708161" cy="2387600"/>
          </a:xfrm>
        </p:spPr>
        <p:txBody>
          <a:bodyPr>
            <a:normAutofit fontScale="90000"/>
          </a:bodyPr>
          <a:lstStyle/>
          <a:p>
            <a:pPr algn="l"/>
            <a:r>
              <a:rPr lang="ru-RU" sz="4000" dirty="0">
                <a:solidFill>
                  <a:srgbClr val="002060"/>
                </a:solidFill>
              </a:rPr>
              <a:t>А бычок ей говорит:</a:t>
            </a:r>
            <a:br>
              <a:rPr lang="ru-RU" sz="4000" dirty="0">
                <a:solidFill>
                  <a:srgbClr val="002060"/>
                </a:solidFill>
              </a:rPr>
            </a:br>
            <a:r>
              <a:rPr lang="ru-RU" sz="4000" dirty="0">
                <a:solidFill>
                  <a:srgbClr val="002060"/>
                </a:solidFill>
              </a:rPr>
              <a:t> — А ты косматая, и глаза у тебя круглые! И в море ты жить не можешь!</a:t>
            </a:r>
            <a:endParaRPr lang="ru-RU" sz="4000" dirty="0">
              <a:solidFill>
                <a:srgbClr val="002060"/>
              </a:solidFill>
            </a:endParaRPr>
          </a:p>
        </p:txBody>
      </p:sp>
      <p:pic>
        <p:nvPicPr>
          <p:cNvPr id="4098" name="Picture 2" descr="https://e-libra.ru/files/books/2019/02/14/465999/i_0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7033" y="-3109144"/>
            <a:ext cx="11223523" cy="14730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058425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1398637" y="4013047"/>
            <a:ext cx="4708161" cy="2387600"/>
          </a:xfrm>
        </p:spPr>
        <p:txBody>
          <a:bodyPr>
            <a:normAutofit fontScale="90000"/>
          </a:bodyPr>
          <a:lstStyle/>
          <a:p>
            <a:pPr algn="l"/>
            <a:r>
              <a:rPr lang="ru-RU" sz="4000" dirty="0">
                <a:solidFill>
                  <a:srgbClr val="002060"/>
                </a:solidFill>
              </a:rPr>
              <a:t>Заплакала маленькая лисичка и побежала домой.</a:t>
            </a:r>
            <a:br>
              <a:rPr lang="ru-RU" sz="4000" dirty="0">
                <a:solidFill>
                  <a:srgbClr val="002060"/>
                </a:solidFill>
              </a:rPr>
            </a:br>
            <a:r>
              <a:rPr lang="ru-RU" sz="4000" dirty="0">
                <a:solidFill>
                  <a:srgbClr val="002060"/>
                </a:solidFill>
              </a:rPr>
              <a:t>Лиса-мать спрашивает:</a:t>
            </a:r>
            <a:br>
              <a:rPr lang="ru-RU" sz="4000" dirty="0">
                <a:solidFill>
                  <a:srgbClr val="002060"/>
                </a:solidFill>
              </a:rPr>
            </a:br>
            <a:r>
              <a:rPr lang="ru-RU" sz="4000" dirty="0">
                <a:solidFill>
                  <a:srgbClr val="002060"/>
                </a:solidFill>
              </a:rPr>
              <a:t> — Кто тебя обидел, доченька? Почему ты плачешь?</a:t>
            </a:r>
            <a:br>
              <a:rPr lang="ru-RU" sz="4000" dirty="0">
                <a:solidFill>
                  <a:srgbClr val="002060"/>
                </a:solidFill>
              </a:rPr>
            </a:br>
            <a:r>
              <a:rPr lang="ru-RU" sz="4000" dirty="0">
                <a:solidFill>
                  <a:srgbClr val="002060"/>
                </a:solidFill>
              </a:rPr>
              <a:t> 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-108155" y="6211669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rgbClr val="002060"/>
                </a:solidFill>
              </a:rPr>
              <a:t>— Как же мне не плакать? Меня морской бычок обидел. Наговорил мне, что я косматая и глаза у меня круглые.</a:t>
            </a:r>
            <a:endParaRPr lang="ru-RU" dirty="0"/>
          </a:p>
        </p:txBody>
      </p:sp>
      <p:pic>
        <p:nvPicPr>
          <p:cNvPr id="5122" name="Picture 2" descr="https://peliken.ru/images/thumbnails/760/506/blog/1/%D0%92%D0%BE%D1%80%D0%BE%D0%BD_%D0%B8_%D0%BB%D0%B8%D1%81%D0%B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2942475"/>
            <a:ext cx="4937760" cy="3287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e-libra.ru/files/books/2019/02/14/465999/i_01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4160" y="2181550"/>
            <a:ext cx="4476629" cy="64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174684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6"/>
          <p:cNvSpPr txBox="1">
            <a:spLocks/>
          </p:cNvSpPr>
          <p:nvPr/>
        </p:nvSpPr>
        <p:spPr>
          <a:xfrm>
            <a:off x="1108586" y="507848"/>
            <a:ext cx="4708161" cy="444761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  <a:scene3d>
              <a:camera prst="orthographicFront"/>
              <a:lightRig rig="freezing" dir="t"/>
            </a:scene3d>
            <a:sp3d extrusionH="57150" contourW="12700" prstMaterial="dkEdge">
              <a:bevelT w="38100" h="38100"/>
              <a:contourClr>
                <a:schemeClr val="accent4">
                  <a:lumMod val="50000"/>
                </a:schemeClr>
              </a:contourClr>
            </a:sp3d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ln w="6350">
                  <a:solidFill>
                    <a:srgbClr val="5A4012"/>
                  </a:solidFill>
                </a:ln>
                <a:solidFill>
                  <a:schemeClr val="accent4">
                    <a:lumMod val="75000"/>
                  </a:schemeClr>
                </a:solidFill>
                <a:effectLst/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 algn="l"/>
            <a:r>
              <a:rPr lang="ru-RU" sz="3600" dirty="0">
                <a:solidFill>
                  <a:srgbClr val="002060"/>
                </a:solidFill>
              </a:rPr>
              <a:t>— Как же мне не плакать? Меня морской бычок обидел. Наговорил мне, что я косматая и глаза у меня круглые.</a:t>
            </a:r>
            <a:endParaRPr lang="ru-RU" sz="3600" dirty="0"/>
          </a:p>
        </p:txBody>
      </p:sp>
      <p:pic>
        <p:nvPicPr>
          <p:cNvPr id="6146" name="Picture 2" descr="https://peliken.ru/images/thumbnails/760/506/blog/1/%D0%92%D0%BE%D1%80%D0%BE%D0%BD_%D0%B8_%D0%BB%D0%B8%D1%81%D0%B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9717"/>
          <a:stretch/>
        </p:blipFill>
        <p:spPr bwMode="auto">
          <a:xfrm>
            <a:off x="6386052" y="187978"/>
            <a:ext cx="3696524" cy="6109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https://ic.pics.livejournal.com/smittik/2163196/128203/128203_640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4" t="-952" r="19638" b="952"/>
          <a:stretch/>
        </p:blipFill>
        <p:spPr bwMode="auto">
          <a:xfrm>
            <a:off x="8141112" y="1748143"/>
            <a:ext cx="3642852" cy="4648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s://e-libra.ru/files/books/2019/02/14/465999/i_01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5630" y="2390484"/>
            <a:ext cx="4476629" cy="64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226454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6"/>
          <p:cNvSpPr txBox="1">
            <a:spLocks/>
          </p:cNvSpPr>
          <p:nvPr/>
        </p:nvSpPr>
        <p:spPr>
          <a:xfrm>
            <a:off x="1108586" y="507848"/>
            <a:ext cx="4708161" cy="444761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  <a:scene3d>
              <a:camera prst="orthographicFront"/>
              <a:lightRig rig="freezing" dir="t"/>
            </a:scene3d>
            <a:sp3d extrusionH="57150" contourW="12700" prstMaterial="dkEdge">
              <a:bevelT w="38100" h="38100"/>
              <a:contourClr>
                <a:schemeClr val="accent4">
                  <a:lumMod val="50000"/>
                </a:schemeClr>
              </a:contourClr>
            </a:sp3d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ln w="6350">
                  <a:solidFill>
                    <a:srgbClr val="5A4012"/>
                  </a:solidFill>
                </a:ln>
                <a:solidFill>
                  <a:schemeClr val="accent4">
                    <a:lumMod val="75000"/>
                  </a:schemeClr>
                </a:solidFill>
                <a:effectLst/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 algn="l"/>
            <a:r>
              <a:rPr lang="ru-RU" sz="3600" dirty="0">
                <a:solidFill>
                  <a:srgbClr val="002060"/>
                </a:solidFill>
              </a:rPr>
              <a:t>А лиса спрашивает:</a:t>
            </a:r>
            <a:br>
              <a:rPr lang="ru-RU" sz="3600" dirty="0">
                <a:solidFill>
                  <a:srgbClr val="002060"/>
                </a:solidFill>
              </a:rPr>
            </a:br>
            <a:r>
              <a:rPr lang="ru-RU" sz="3600" dirty="0">
                <a:solidFill>
                  <a:srgbClr val="002060"/>
                </a:solidFill>
              </a:rPr>
              <a:t> — А ты ему ничего не говорила?</a:t>
            </a:r>
            <a:br>
              <a:rPr lang="ru-RU" sz="3600" dirty="0">
                <a:solidFill>
                  <a:srgbClr val="002060"/>
                </a:solidFill>
              </a:rPr>
            </a:br>
            <a:endParaRPr lang="ru-RU" sz="3600" dirty="0"/>
          </a:p>
        </p:txBody>
      </p:sp>
      <p:pic>
        <p:nvPicPr>
          <p:cNvPr id="7170" name="Picture 2" descr="https://ic.pics.livejournal.com/smittik/2163196/128203/128203_64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2349" y="1020557"/>
            <a:ext cx="4572000" cy="4648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451251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истание 7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листание 6" id="{F508BB08-7BFF-4193-8876-0BA6A9E7B10A}" vid="{47069512-C618-486E-9F48-01ABEFCDE31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листание 7</Template>
  <TotalTime>67</TotalTime>
  <Words>105</Words>
  <Application>Microsoft Office PowerPoint</Application>
  <PresentationFormat>Широкоэкранный</PresentationFormat>
  <Paragraphs>15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Georgia</vt:lpstr>
      <vt:lpstr>листание 7</vt:lpstr>
      <vt:lpstr>Чтение художественной литературы</vt:lpstr>
      <vt:lpstr>Презентация PowerPoint</vt:lpstr>
      <vt:lpstr>Шла однажды лисичка по берегу моря. </vt:lpstr>
      <vt:lpstr>А бычок, рыбешка морская, высунулся из воды  и стал лисичку разглядывать.</vt:lpstr>
      <vt:lpstr>Увидала лисичка бычка и запела:  — Бычок, бычок, Пучеглазый, Бычок, бычок, Большеротый, Бычок, бычок, Колючий бочок! </vt:lpstr>
      <vt:lpstr>А бычок ей говорит:  — А ты косматая, и глаза у тебя круглые! И в море ты жить не можешь!</vt:lpstr>
      <vt:lpstr>Заплакала маленькая лисичка и побежала домой. Лиса-мать спрашивает:  — Кто тебя обидел, доченька? Почему ты плачешь?  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Пользователь Windows</cp:lastModifiedBy>
  <cp:revision>10</cp:revision>
  <dcterms:created xsi:type="dcterms:W3CDTF">2016-11-15T09:14:47Z</dcterms:created>
  <dcterms:modified xsi:type="dcterms:W3CDTF">2019-11-28T21:51:39Z</dcterms:modified>
</cp:coreProperties>
</file>