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6C4F4998-54DB-4D35-B6B2-6EECC6DD4BE9}" type="datetimeFigureOut">
              <a:rPr lang="ru-RU" smtClean="0"/>
              <a:t>15.11.2019</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B84B12B-3ECB-4731-941C-7FFEA9FAA408}"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C4F4998-54DB-4D35-B6B2-6EECC6DD4BE9}" type="datetimeFigureOut">
              <a:rPr lang="ru-RU" smtClean="0"/>
              <a:t>15.11.2019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84B12B-3ECB-4731-941C-7FFEA9FAA40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C4F4998-54DB-4D35-B6B2-6EECC6DD4BE9}" type="datetimeFigureOut">
              <a:rPr lang="ru-RU" smtClean="0"/>
              <a:t>15.11.2019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84B12B-3ECB-4731-941C-7FFEA9FAA40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C4F4998-54DB-4D35-B6B2-6EECC6DD4BE9}" type="datetimeFigureOut">
              <a:rPr lang="ru-RU" smtClean="0"/>
              <a:t>15.11.2019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84B12B-3ECB-4731-941C-7FFEA9FAA40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6C4F4998-54DB-4D35-B6B2-6EECC6DD4BE9}" type="datetimeFigureOut">
              <a:rPr lang="ru-RU" smtClean="0"/>
              <a:t>15.11.2019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B84B12B-3ECB-4731-941C-7FFEA9FAA408}"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C4F4998-54DB-4D35-B6B2-6EECC6DD4BE9}" type="datetimeFigureOut">
              <a:rPr lang="ru-RU" smtClean="0"/>
              <a:t>15.11.2019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84B12B-3ECB-4731-941C-7FFEA9FAA408}"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6C4F4998-54DB-4D35-B6B2-6EECC6DD4BE9}" type="datetimeFigureOut">
              <a:rPr lang="ru-RU" smtClean="0"/>
              <a:t>15.11.2019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B84B12B-3ECB-4731-941C-7FFEA9FAA408}"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C4F4998-54DB-4D35-B6B2-6EECC6DD4BE9}" type="datetimeFigureOut">
              <a:rPr lang="ru-RU" smtClean="0"/>
              <a:t>15.11.2019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B84B12B-3ECB-4731-941C-7FFEA9FAA408}"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C4F4998-54DB-4D35-B6B2-6EECC6DD4BE9}" type="datetimeFigureOut">
              <a:rPr lang="ru-RU" smtClean="0"/>
              <a:t>15.11.2019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B84B12B-3ECB-4731-941C-7FFEA9FAA40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C4F4998-54DB-4D35-B6B2-6EECC6DD4BE9}" type="datetimeFigureOut">
              <a:rPr lang="ru-RU" smtClean="0"/>
              <a:t>15.11.2019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84B12B-3ECB-4731-941C-7FFEA9FAA408}"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6C4F4998-54DB-4D35-B6B2-6EECC6DD4BE9}" type="datetimeFigureOut">
              <a:rPr lang="ru-RU" smtClean="0"/>
              <a:t>15.11.2019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84B12B-3ECB-4731-941C-7FFEA9FAA40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C4F4998-54DB-4D35-B6B2-6EECC6DD4BE9}" type="datetimeFigureOut">
              <a:rPr lang="ru-RU" smtClean="0"/>
              <a:t>15.11.2019</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B84B12B-3ECB-4731-941C-7FFEA9FAA408}"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Культура России в 17 столетии</a:t>
            </a:r>
            <a:endParaRPr lang="ru-RU" dirty="0"/>
          </a:p>
        </p:txBody>
      </p:sp>
      <p:sp>
        <p:nvSpPr>
          <p:cNvPr id="3" name="Подзаголовок 2"/>
          <p:cNvSpPr>
            <a:spLocks noGrp="1"/>
          </p:cNvSpPr>
          <p:nvPr>
            <p:ph type="subTitle" idx="1"/>
          </p:nvPr>
        </p:nvSpPr>
        <p:spPr>
          <a:xfrm>
            <a:off x="5436096" y="4653136"/>
            <a:ext cx="3240360" cy="1800200"/>
          </a:xfrm>
        </p:spPr>
        <p:txBody>
          <a:bodyPr>
            <a:normAutofit/>
          </a:bodyPr>
          <a:lstStyle/>
          <a:p>
            <a:r>
              <a:rPr lang="ru-RU" dirty="0" smtClean="0"/>
              <a:t>Выполнила работу </a:t>
            </a:r>
          </a:p>
          <a:p>
            <a:r>
              <a:rPr lang="ru-RU" dirty="0" smtClean="0"/>
              <a:t>Ученица 10 класса</a:t>
            </a:r>
          </a:p>
          <a:p>
            <a:r>
              <a:rPr lang="ru-RU" dirty="0" err="1" smtClean="0"/>
              <a:t>Калядина</a:t>
            </a:r>
            <a:r>
              <a:rPr lang="ru-RU" dirty="0" smtClean="0"/>
              <a:t> Мария</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Ярославская школа</a:t>
            </a:r>
            <a:endParaRPr lang="ru-RU" dirty="0"/>
          </a:p>
        </p:txBody>
      </p:sp>
      <p:sp>
        <p:nvSpPr>
          <p:cNvPr id="3" name="Прямоугольник 2"/>
          <p:cNvSpPr/>
          <p:nvPr/>
        </p:nvSpPr>
        <p:spPr>
          <a:xfrm>
            <a:off x="539552" y="1268760"/>
            <a:ext cx="3672408" cy="5355312"/>
          </a:xfrm>
          <a:prstGeom prst="rect">
            <a:avLst/>
          </a:prstGeom>
        </p:spPr>
        <p:txBody>
          <a:bodyPr wrap="square">
            <a:spAutoFit/>
          </a:bodyPr>
          <a:lstStyle/>
          <a:p>
            <a:r>
              <a:rPr lang="ru-RU" dirty="0"/>
              <a:t>Ярославская иконописная школа – художественное явление русского искусства второй половине XVI - XVII вв. Она сложилась и развивалась в заключительный период истории древнерусского искусства, поэтому во многом подвела итог </a:t>
            </a:r>
            <a:r>
              <a:rPr lang="ru-RU" dirty="0" err="1"/>
              <a:t>семивековому</a:t>
            </a:r>
            <a:r>
              <a:rPr lang="ru-RU" dirty="0"/>
              <a:t> развитию русской иконописи. Школа сложилась на основе местной художественной традиции, существовавшей в Ярославле в XIII – XV веках. Влияния московского искусства, мастера которого активно работали в Ярославле в первой половине XVI века, были творчески переработаны ярославскими </a:t>
            </a:r>
            <a:r>
              <a:rPr lang="ru-RU" dirty="0" smtClean="0"/>
              <a:t>иконописцами</a:t>
            </a:r>
            <a:endParaRPr lang="ru-RU" dirty="0"/>
          </a:p>
        </p:txBody>
      </p:sp>
      <p:pic>
        <p:nvPicPr>
          <p:cNvPr id="23554" name="Picture 2" descr="https://im0-tub-ru.yandex.net/i?id=6a18a6fc6952aa8cea3d3035bd45f2df-l&amp;n=13"/>
          <p:cNvPicPr>
            <a:picLocks noChangeAspect="1" noChangeArrowheads="1"/>
          </p:cNvPicPr>
          <p:nvPr/>
        </p:nvPicPr>
        <p:blipFill>
          <a:blip r:embed="rId2" cstate="print"/>
          <a:srcRect/>
          <a:stretch>
            <a:fillRect/>
          </a:stretch>
        </p:blipFill>
        <p:spPr bwMode="auto">
          <a:xfrm>
            <a:off x="4716016" y="1988840"/>
            <a:ext cx="3394948" cy="4162206"/>
          </a:xfrm>
          <a:prstGeom prst="rect">
            <a:avLst/>
          </a:prstGeom>
          <a:noFill/>
        </p:spPr>
      </p:pic>
    </p:spTree>
  </p:cSld>
  <p:clrMapOvr>
    <a:masterClrMapping/>
  </p:clrMapOvr>
  <p:transition>
    <p:dissolv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dirty="0" smtClean="0"/>
              <a:t>Московское барокко</a:t>
            </a:r>
            <a:endParaRPr lang="ru-RU" dirty="0"/>
          </a:p>
        </p:txBody>
      </p:sp>
      <p:sp>
        <p:nvSpPr>
          <p:cNvPr id="3" name="Прямоугольник 2"/>
          <p:cNvSpPr/>
          <p:nvPr/>
        </p:nvSpPr>
        <p:spPr>
          <a:xfrm>
            <a:off x="971600" y="1412776"/>
            <a:ext cx="3456384" cy="5078313"/>
          </a:xfrm>
          <a:prstGeom prst="rect">
            <a:avLst/>
          </a:prstGeom>
        </p:spPr>
        <p:txBody>
          <a:bodyPr wrap="square">
            <a:spAutoFit/>
          </a:bodyPr>
          <a:lstStyle/>
          <a:p>
            <a:r>
              <a:rPr lang="ru-RU" b="1" dirty="0"/>
              <a:t>Московское </a:t>
            </a:r>
            <a:r>
              <a:rPr lang="ru-RU" b="1" dirty="0" err="1"/>
              <a:t>нарышкинское</a:t>
            </a:r>
            <a:r>
              <a:rPr lang="ru-RU" b="1" dirty="0"/>
              <a:t> барокко</a:t>
            </a:r>
            <a:r>
              <a:rPr lang="ru-RU" dirty="0"/>
              <a:t> - так называли стилевое направление русского зодчества конца 17-начала 18 века, которое стало начальным этапом в формировании русского барокко.</a:t>
            </a:r>
          </a:p>
          <a:p>
            <a:r>
              <a:rPr lang="ru-RU" dirty="0"/>
              <a:t>Своим названием это направление в архитектуре обязано боярскому роду Нарышкиных, строившим храмовые сооружения с </a:t>
            </a:r>
            <a:r>
              <a:rPr lang="ru-RU" dirty="0" smtClean="0"/>
              <a:t>элементами </a:t>
            </a:r>
            <a:r>
              <a:rPr lang="ru-RU" dirty="0"/>
              <a:t>европейского барокко в своих имениях (комплекс архитектуры конца 17 – начала 18 вв.: относят церкви в Филях, </a:t>
            </a:r>
            <a:r>
              <a:rPr lang="ru-RU" dirty="0" err="1"/>
              <a:t>Троицком-Лыкове</a:t>
            </a:r>
            <a:r>
              <a:rPr lang="ru-RU" dirty="0"/>
              <a:t>, Уборах, </a:t>
            </a:r>
            <a:r>
              <a:rPr lang="ru-RU" dirty="0" err="1"/>
              <a:t>Дубровицах</a:t>
            </a:r>
            <a:r>
              <a:rPr lang="ru-RU" dirty="0"/>
              <a:t>, Успения на </a:t>
            </a:r>
            <a:r>
              <a:rPr lang="ru-RU" dirty="0" err="1"/>
              <a:t>Маросейке</a:t>
            </a:r>
            <a:r>
              <a:rPr lang="ru-RU" dirty="0"/>
              <a:t>).</a:t>
            </a:r>
          </a:p>
        </p:txBody>
      </p:sp>
      <p:pic>
        <p:nvPicPr>
          <p:cNvPr id="24578" name="Picture 2" descr="http://www.facade-project.ru/images/cms/thumbs/185d6b4ac18127eac9103ba1f8b65ae72c7b52be/9-1-arch-ampir_500_auto_jpg.jpg"/>
          <p:cNvPicPr>
            <a:picLocks noChangeAspect="1" noChangeArrowheads="1"/>
          </p:cNvPicPr>
          <p:nvPr/>
        </p:nvPicPr>
        <p:blipFill>
          <a:blip r:embed="rId2" cstate="print"/>
          <a:srcRect/>
          <a:stretch>
            <a:fillRect/>
          </a:stretch>
        </p:blipFill>
        <p:spPr bwMode="auto">
          <a:xfrm>
            <a:off x="4932040" y="1700808"/>
            <a:ext cx="3513150" cy="4454674"/>
          </a:xfrm>
          <a:prstGeom prst="rect">
            <a:avLst/>
          </a:prstGeom>
          <a:noFill/>
        </p:spPr>
      </p:pic>
    </p:spTree>
  </p:cSld>
  <p:clrMapOvr>
    <a:masterClrMapping/>
  </p:clrMapOvr>
  <p:transition>
    <p:dissolv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s://myslide.ru/documents_3/24aa744f1643a26d22b9c5f9c750cb2c/img11.jpg"/>
          <p:cNvPicPr>
            <a:picLocks noChangeAspect="1" noChangeArrowheads="1"/>
          </p:cNvPicPr>
          <p:nvPr/>
        </p:nvPicPr>
        <p:blipFill>
          <a:blip r:embed="rId2" cstate="print"/>
          <a:srcRect/>
          <a:stretch>
            <a:fillRect/>
          </a:stretch>
        </p:blipFill>
        <p:spPr bwMode="auto">
          <a:xfrm>
            <a:off x="899592" y="620688"/>
            <a:ext cx="7392821" cy="5544616"/>
          </a:xfrm>
          <a:prstGeom prst="rect">
            <a:avLst/>
          </a:prstGeom>
          <a:noFill/>
        </p:spPr>
      </p:pic>
    </p:spTree>
  </p:cSld>
  <p:clrMapOvr>
    <a:masterClrMapping/>
  </p:clrMapOvr>
  <p:transition>
    <p:dissolv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1008112"/>
          </a:xfrm>
        </p:spPr>
        <p:txBody>
          <a:bodyPr>
            <a:normAutofit fontScale="90000"/>
          </a:bodyPr>
          <a:lstStyle/>
          <a:p>
            <a:r>
              <a:rPr lang="ru-RU" dirty="0" smtClean="0"/>
              <a:t>Насаждение древа государства Российского</a:t>
            </a:r>
            <a:endParaRPr lang="ru-RU" dirty="0"/>
          </a:p>
        </p:txBody>
      </p:sp>
      <p:sp>
        <p:nvSpPr>
          <p:cNvPr id="3" name="Прямоугольник 2"/>
          <p:cNvSpPr/>
          <p:nvPr/>
        </p:nvSpPr>
        <p:spPr>
          <a:xfrm>
            <a:off x="683568" y="1556792"/>
            <a:ext cx="3456384" cy="4801314"/>
          </a:xfrm>
          <a:prstGeom prst="rect">
            <a:avLst/>
          </a:prstGeom>
        </p:spPr>
        <p:txBody>
          <a:bodyPr wrap="square">
            <a:spAutoFit/>
          </a:bodyPr>
          <a:lstStyle/>
          <a:p>
            <a:r>
              <a:rPr lang="ru-RU" i="1" dirty="0"/>
              <a:t>Одной из самых известных икон </a:t>
            </a:r>
            <a:r>
              <a:rPr lang="ru-RU" i="1" dirty="0" err="1"/>
              <a:t>Симона</a:t>
            </a:r>
            <a:r>
              <a:rPr lang="ru-RU" i="1" dirty="0"/>
              <a:t> Ушакова является «Насаждение древа государства Российского» (другое название – «Похвала Владимирской иконе Божией Матери», 1668 г., Государственная Третьяковская галерея). Она была написана для иконостаса церкви Троицы в </a:t>
            </a:r>
            <a:r>
              <a:rPr lang="ru-RU" i="1" dirty="0" err="1"/>
              <a:t>Никитниках</a:t>
            </a:r>
            <a:r>
              <a:rPr lang="ru-RU" i="1" dirty="0"/>
              <a:t> – храма, рядом с которым художник жил и прихожанином которого, во всей видимости, являлся. В самом храме сохранился великолепный фресковый ансамбль, в создании которого принимал участие и Ушаков</a:t>
            </a:r>
            <a:endParaRPr lang="ru-RU" dirty="0"/>
          </a:p>
        </p:txBody>
      </p:sp>
      <p:pic>
        <p:nvPicPr>
          <p:cNvPr id="26626" name="Picture 2" descr="https://www.culture.ru/storage/images/58a6d8c1cb971eb0c89d1d6aac9e9843/764c0e890b40865a3a17b6334d6c9961.jpg"/>
          <p:cNvPicPr>
            <a:picLocks noChangeAspect="1" noChangeArrowheads="1"/>
          </p:cNvPicPr>
          <p:nvPr/>
        </p:nvPicPr>
        <p:blipFill>
          <a:blip r:embed="rId2" cstate="print"/>
          <a:srcRect/>
          <a:stretch>
            <a:fillRect/>
          </a:stretch>
        </p:blipFill>
        <p:spPr bwMode="auto">
          <a:xfrm>
            <a:off x="5176868" y="2132856"/>
            <a:ext cx="3225958" cy="4032448"/>
          </a:xfrm>
          <a:prstGeom prst="rect">
            <a:avLst/>
          </a:prstGeom>
          <a:noFill/>
        </p:spPr>
      </p:pic>
    </p:spTree>
  </p:cSld>
  <p:clrMapOvr>
    <a:masterClrMapping/>
  </p:clrMapOvr>
  <p:transition>
    <p:dissolv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Спас Нерукотворный </a:t>
            </a:r>
            <a:endParaRPr lang="ru-RU" dirty="0"/>
          </a:p>
        </p:txBody>
      </p:sp>
      <p:sp>
        <p:nvSpPr>
          <p:cNvPr id="4" name="Прямоугольник 3"/>
          <p:cNvSpPr/>
          <p:nvPr/>
        </p:nvSpPr>
        <p:spPr>
          <a:xfrm>
            <a:off x="899592" y="1772816"/>
            <a:ext cx="2718048" cy="4401205"/>
          </a:xfrm>
          <a:prstGeom prst="rect">
            <a:avLst/>
          </a:prstGeom>
        </p:spPr>
        <p:txBody>
          <a:bodyPr wrap="square">
            <a:spAutoFit/>
          </a:bodyPr>
          <a:lstStyle/>
          <a:p>
            <a:r>
              <a:rPr lang="ru-RU" sz="2000" dirty="0"/>
              <a:t>Икона </a:t>
            </a:r>
            <a:r>
              <a:rPr lang="ru-RU" sz="2000" dirty="0" err="1"/>
              <a:t>Симона</a:t>
            </a:r>
            <a:r>
              <a:rPr lang="ru-RU" sz="2000" dirty="0"/>
              <a:t> Ушакова "Спас Нерукотворный" - одна из самых значимых в православии. Она была создана в середине XVII века для Троице-Сергиевой лавры, которая расположена в Сергиевом Посаде. До сих пор ей приходят поклоняться ежегодно тысячи </a:t>
            </a:r>
            <a:r>
              <a:rPr lang="ru-RU" sz="2000" dirty="0" smtClean="0"/>
              <a:t>верующих</a:t>
            </a:r>
            <a:endParaRPr lang="ru-RU" sz="2000" dirty="0"/>
          </a:p>
        </p:txBody>
      </p:sp>
      <p:pic>
        <p:nvPicPr>
          <p:cNvPr id="27652" name="Picture 4" descr="https://cs2.livemaster.ru/storage/42/36/1823f758a680a1065134619efe4d--kartiny-i-panno-ikona-spas-nerukotvornyj-simona-ushakova-xvii.jpg"/>
          <p:cNvPicPr>
            <a:picLocks noChangeAspect="1" noChangeArrowheads="1"/>
          </p:cNvPicPr>
          <p:nvPr/>
        </p:nvPicPr>
        <p:blipFill>
          <a:blip r:embed="rId2" cstate="print"/>
          <a:srcRect/>
          <a:stretch>
            <a:fillRect/>
          </a:stretch>
        </p:blipFill>
        <p:spPr bwMode="auto">
          <a:xfrm>
            <a:off x="4716016" y="1916832"/>
            <a:ext cx="3411267" cy="3960440"/>
          </a:xfrm>
          <a:prstGeom prst="rect">
            <a:avLst/>
          </a:prstGeom>
          <a:noFill/>
        </p:spPr>
      </p:pic>
    </p:spTree>
  </p:cSld>
  <p:clrMapOvr>
    <a:masterClrMapping/>
  </p:clrMapOvr>
  <p:transition>
    <p:dissolv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Троица ветхозаветная</a:t>
            </a:r>
            <a:endParaRPr lang="ru-RU" dirty="0"/>
          </a:p>
        </p:txBody>
      </p:sp>
      <p:sp>
        <p:nvSpPr>
          <p:cNvPr id="3" name="Прямоугольник 2"/>
          <p:cNvSpPr/>
          <p:nvPr/>
        </p:nvSpPr>
        <p:spPr>
          <a:xfrm>
            <a:off x="1043608" y="1628800"/>
            <a:ext cx="3456384" cy="4401205"/>
          </a:xfrm>
          <a:prstGeom prst="rect">
            <a:avLst/>
          </a:prstGeom>
        </p:spPr>
        <p:txBody>
          <a:bodyPr wrap="square">
            <a:spAutoFit/>
          </a:bodyPr>
          <a:lstStyle/>
          <a:p>
            <a:r>
              <a:rPr lang="ru-RU" sz="2000" dirty="0"/>
              <a:t>В «Троице ветхозаветной» Ушаков воплотил нетипичные для живописи XVII столетия приёмы. Мастер хотел отойти от канонов традиционной иконописи. Он первым из русских иконописцев пытался подражать искусству Западной Европы, для которого были характерны объём, прямая перспектива, реалистичное изображение предметов и архитектуры.</a:t>
            </a:r>
          </a:p>
        </p:txBody>
      </p:sp>
      <p:pic>
        <p:nvPicPr>
          <p:cNvPr id="28674" name="Picture 2" descr="https://ar.culture.ru/attachments/attachment/middle/5d74a87b94a9e1053591702f-middle.jpg"/>
          <p:cNvPicPr>
            <a:picLocks noChangeAspect="1" noChangeArrowheads="1"/>
          </p:cNvPicPr>
          <p:nvPr/>
        </p:nvPicPr>
        <p:blipFill>
          <a:blip r:embed="rId2" cstate="print"/>
          <a:srcRect/>
          <a:stretch>
            <a:fillRect/>
          </a:stretch>
        </p:blipFill>
        <p:spPr bwMode="auto">
          <a:xfrm>
            <a:off x="5148064" y="1772816"/>
            <a:ext cx="3296751" cy="4104456"/>
          </a:xfrm>
          <a:prstGeom prst="rect">
            <a:avLst/>
          </a:prstGeom>
          <a:noFill/>
        </p:spPr>
      </p:pic>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74638"/>
            <a:ext cx="8229600" cy="1143000"/>
          </a:xfrm>
        </p:spPr>
        <p:txBody>
          <a:bodyPr>
            <a:normAutofit/>
          </a:bodyPr>
          <a:lstStyle/>
          <a:p>
            <a:r>
              <a:rPr lang="ru-RU" dirty="0" smtClean="0"/>
              <a:t>Образование о просвещение:</a:t>
            </a:r>
            <a:endParaRPr lang="ru-RU" dirty="0"/>
          </a:p>
        </p:txBody>
      </p:sp>
      <p:sp>
        <p:nvSpPr>
          <p:cNvPr id="4" name="Прямоугольник 3"/>
          <p:cNvSpPr/>
          <p:nvPr/>
        </p:nvSpPr>
        <p:spPr>
          <a:xfrm>
            <a:off x="467544" y="1340768"/>
            <a:ext cx="6840760" cy="5324535"/>
          </a:xfrm>
          <a:prstGeom prst="rect">
            <a:avLst/>
          </a:prstGeom>
        </p:spPr>
        <p:txBody>
          <a:bodyPr wrap="square">
            <a:spAutoFit/>
          </a:bodyPr>
          <a:lstStyle/>
          <a:p>
            <a:r>
              <a:rPr lang="ru-RU" sz="2000" dirty="0"/>
              <a:t>Образование и культура в 17 веке в России хотя и развивались с небывалой скоростью, но большинство людей оставалось неграмотными, хотя среди горожан грамотных стало больше. В Москве печатались буквари, которые пользовались хорошим спросом. Появилось множество книг, переведенных на русский язык. Некоторые люди стали собирать и хранить книги. Было уже недостаточно просто обучаться грамоте, арифметике и письму. Государственная и хозяйственная деятельность усложнялась, появилась потребность в образованных людях, которые владеют знаниями в разных областях. Но образование и культура в 17 веке встречали упорное сопротивление со стороны боярской знати и духовенства, которые были настроены консервативно. Между тем в Москве возникали все новые и новые частные школы. И в 1687 году в России первым высшим учебным заведением стала Славяно-греко-латинская </a:t>
            </a:r>
            <a:r>
              <a:rPr lang="ru-RU" sz="2000" dirty="0" smtClean="0"/>
              <a:t>академия</a:t>
            </a:r>
            <a:endParaRPr lang="ru-RU" sz="2000" dirty="0"/>
          </a:p>
        </p:txBody>
      </p:sp>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772816"/>
            <a:ext cx="3960440" cy="3785652"/>
          </a:xfrm>
          <a:prstGeom prst="rect">
            <a:avLst/>
          </a:prstGeom>
        </p:spPr>
        <p:txBody>
          <a:bodyPr wrap="square">
            <a:spAutoFit/>
          </a:bodyPr>
          <a:lstStyle/>
          <a:p>
            <a:r>
              <a:rPr lang="ru-RU" sz="2400" dirty="0"/>
              <a:t>Славяно-греко-латинская академия (1687 г.) являлась первым высшим образовательным учреждением в России. Она была создана в Москве и просуществовала до 1814 г. Рассмотрим далее, что собой представляла </a:t>
            </a:r>
            <a:r>
              <a:rPr lang="ru-RU" sz="2400" dirty="0" err="1"/>
              <a:t>Греко-славяно-латинская</a:t>
            </a:r>
            <a:r>
              <a:rPr lang="ru-RU" sz="2400" dirty="0"/>
              <a:t> </a:t>
            </a:r>
            <a:r>
              <a:rPr lang="ru-RU" sz="2400" dirty="0" smtClean="0"/>
              <a:t>академия.</a:t>
            </a:r>
            <a:endParaRPr lang="ru-RU" sz="2400" dirty="0"/>
          </a:p>
        </p:txBody>
      </p:sp>
      <p:sp>
        <p:nvSpPr>
          <p:cNvPr id="5" name="Заголовок 4"/>
          <p:cNvSpPr>
            <a:spLocks noGrp="1"/>
          </p:cNvSpPr>
          <p:nvPr>
            <p:ph type="title"/>
          </p:nvPr>
        </p:nvSpPr>
        <p:spPr>
          <a:xfrm>
            <a:off x="457200" y="332656"/>
            <a:ext cx="8229600" cy="1152128"/>
          </a:xfrm>
        </p:spPr>
        <p:txBody>
          <a:bodyPr>
            <a:normAutofit fontScale="90000"/>
          </a:bodyPr>
          <a:lstStyle/>
          <a:p>
            <a:r>
              <a:rPr lang="ru-RU" sz="3600" dirty="0" smtClean="0"/>
              <a:t>Славяно-греко-латинская</a:t>
            </a:r>
            <a:r>
              <a:rPr lang="ru-RU" dirty="0" smtClean="0"/>
              <a:t> академия</a:t>
            </a:r>
            <a:endParaRPr lang="ru-RU" dirty="0"/>
          </a:p>
        </p:txBody>
      </p:sp>
      <p:pic>
        <p:nvPicPr>
          <p:cNvPr id="1026" name="Picture 2" descr="1687 славяно греко латинская академия"/>
          <p:cNvPicPr>
            <a:picLocks noChangeAspect="1" noChangeArrowheads="1"/>
          </p:cNvPicPr>
          <p:nvPr/>
        </p:nvPicPr>
        <p:blipFill>
          <a:blip r:embed="rId2" cstate="print"/>
          <a:srcRect/>
          <a:stretch>
            <a:fillRect/>
          </a:stretch>
        </p:blipFill>
        <p:spPr bwMode="auto">
          <a:xfrm>
            <a:off x="5148064" y="2132856"/>
            <a:ext cx="3326904" cy="4098141"/>
          </a:xfrm>
          <a:prstGeom prst="rect">
            <a:avLst/>
          </a:prstGeom>
          <a:noFill/>
        </p:spPr>
      </p:pic>
    </p:spTree>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sz="3200" dirty="0" smtClean="0"/>
              <a:t>Литература:</a:t>
            </a:r>
            <a:endParaRPr lang="ru-RU" sz="3200" dirty="0"/>
          </a:p>
        </p:txBody>
      </p:sp>
      <p:sp>
        <p:nvSpPr>
          <p:cNvPr id="3" name="Прямоугольник 2"/>
          <p:cNvSpPr/>
          <p:nvPr/>
        </p:nvSpPr>
        <p:spPr>
          <a:xfrm>
            <a:off x="611560" y="948690"/>
            <a:ext cx="8208912" cy="5909310"/>
          </a:xfrm>
          <a:prstGeom prst="rect">
            <a:avLst/>
          </a:prstGeom>
        </p:spPr>
        <p:txBody>
          <a:bodyPr wrap="square">
            <a:spAutoFit/>
          </a:bodyPr>
          <a:lstStyle/>
          <a:p>
            <a:r>
              <a:rPr lang="ru-RU" dirty="0"/>
              <a:t>В XVII в. созданы последние официальные летописные сочинения. «Новый летописец» (30-е годы) излагал события от смерти Ивана Грозного до окончания Смутного времени. В нем доказывались права новой династии Романовых на царский престол. Центральное место в исторической литературе заняли исторические повести, имевшие публицистический характер. Например, группа таких повестей («Временник дьяка Ивана Тимофеева», «Сказание Авраамия Палицына», «Иное сказание» и др.) была откликом на события Смутного времени начала XVII в. Проникновение светских начал в литературу связано с появлением в XVII в. жанра сатирической повести, где действуют уже вымышленные герои. В «Службе кабаку», «Повести о куре и лисе», «</a:t>
            </a:r>
            <a:r>
              <a:rPr lang="ru-RU" dirty="0" err="1"/>
              <a:t>Калязинской</a:t>
            </a:r>
            <a:r>
              <a:rPr lang="ru-RU" dirty="0"/>
              <a:t> челобитной» содержалась пародия на церковную службу, высмеивались обжорство и пьянство монахов, в «Повести о Ерше </a:t>
            </a:r>
            <a:r>
              <a:rPr lang="ru-RU" dirty="0" err="1"/>
              <a:t>Ершовиче</a:t>
            </a:r>
            <a:r>
              <a:rPr lang="ru-RU" dirty="0"/>
              <a:t>» — судебная волокита и взяточничество. Новыми жанрами были мемуары («Житие протопопа Аввакума») и любовная лирика (</a:t>
            </a:r>
            <a:r>
              <a:rPr lang="ru-RU" dirty="0" err="1"/>
              <a:t>Симеон</a:t>
            </a:r>
            <a:r>
              <a:rPr lang="ru-RU" dirty="0"/>
              <a:t> Полоцкий). Воссоединение Украины с Россией дало толчок созданию </a:t>
            </a:r>
            <a:r>
              <a:rPr lang="ru-RU" dirty="0" err="1"/>
              <a:t>первго</a:t>
            </a:r>
            <a:r>
              <a:rPr lang="ru-RU" dirty="0"/>
              <a:t> русского печатного сочинения по истории. Киевский монах Иннокентий Гизель составил «Синопсис» (обозрение), где в популярной форме содержался рассказ о совместной истории Украины и России которая начиналась с момента образования Киевской Руси. В XVII — первой половине XVIII в. «Синопсис» использовался как учебник русской истории.</a:t>
            </a:r>
            <a:r>
              <a:rPr lang="ru-RU" dirty="0" smtClean="0"/>
              <a:t/>
            </a:r>
            <a:br>
              <a:rPr lang="ru-RU" dirty="0" smtClean="0"/>
            </a:br>
            <a:r>
              <a:rPr lang="ru-RU" dirty="0" smtClean="0"/>
              <a:t/>
            </a:r>
            <a:br>
              <a:rPr lang="ru-RU" dirty="0" smtClean="0"/>
            </a:br>
            <a:endParaRPr lang="ru-RU" dirty="0"/>
          </a:p>
        </p:txBody>
      </p:sp>
    </p:spTree>
  </p:cSld>
  <p:clrMapOvr>
    <a:masterClrMapping/>
  </p:clrMapOvr>
  <p:transition>
    <p:dissolv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dirty="0" smtClean="0"/>
              <a:t>Новый летописец</a:t>
            </a:r>
            <a:endParaRPr lang="ru-RU" dirty="0"/>
          </a:p>
        </p:txBody>
      </p:sp>
      <p:pic>
        <p:nvPicPr>
          <p:cNvPr id="16386" name="Picture 2" descr="https://bidspirit-images.global.ssl.fastly.net/vnikitskom/cloned-images/91227/001/a_ignore_q_80_w_1000_c_limit_001.jpg"/>
          <p:cNvPicPr>
            <a:picLocks noChangeAspect="1" noChangeArrowheads="1"/>
          </p:cNvPicPr>
          <p:nvPr/>
        </p:nvPicPr>
        <p:blipFill>
          <a:blip r:embed="rId2" cstate="print"/>
          <a:srcRect/>
          <a:stretch>
            <a:fillRect/>
          </a:stretch>
        </p:blipFill>
        <p:spPr bwMode="auto">
          <a:xfrm>
            <a:off x="4788024" y="1412776"/>
            <a:ext cx="3831094" cy="4824536"/>
          </a:xfrm>
          <a:prstGeom prst="rect">
            <a:avLst/>
          </a:prstGeom>
          <a:noFill/>
        </p:spPr>
      </p:pic>
      <p:sp>
        <p:nvSpPr>
          <p:cNvPr id="4" name="Прямоугольник 3"/>
          <p:cNvSpPr/>
          <p:nvPr/>
        </p:nvSpPr>
        <p:spPr>
          <a:xfrm>
            <a:off x="611560" y="1225689"/>
            <a:ext cx="3744416" cy="5324535"/>
          </a:xfrm>
          <a:prstGeom prst="rect">
            <a:avLst/>
          </a:prstGeom>
        </p:spPr>
        <p:txBody>
          <a:bodyPr wrap="square">
            <a:spAutoFit/>
          </a:bodyPr>
          <a:lstStyle/>
          <a:p>
            <a:r>
              <a:rPr lang="ru-RU" sz="2000" dirty="0"/>
              <a:t>Новый летописец состоит из оглавления («Сказания главам Нового Летописца») и 422 глав. Их содержание </a:t>
            </a:r>
            <a:r>
              <a:rPr lang="ru-RU" sz="2000" dirty="0" err="1"/>
              <a:t>вразных</a:t>
            </a:r>
            <a:r>
              <a:rPr lang="ru-RU" sz="2000" dirty="0"/>
              <a:t> списках имеет отличия. До февраля 1599 г. события в летописце изложены по годам, что </a:t>
            </a:r>
            <a:r>
              <a:rPr lang="ru-RU" sz="2000" dirty="0" err="1"/>
              <a:t>характернодля</a:t>
            </a:r>
            <a:r>
              <a:rPr lang="ru-RU" sz="2000" dirty="0"/>
              <a:t> летописных памятников. В дальнейшем точных дат почти нет. Можно предположить, что автор </a:t>
            </a:r>
            <a:r>
              <a:rPr lang="ru-RU" sz="2000" dirty="0" err="1"/>
              <a:t>памятникав</a:t>
            </a:r>
            <a:r>
              <a:rPr lang="ru-RU" sz="2000" dirty="0"/>
              <a:t> начальной части опирался на имевшийся в его распоряжении летописный памятник, а </a:t>
            </a:r>
            <a:r>
              <a:rPr lang="ru-RU" sz="2000" dirty="0" err="1"/>
              <a:t>позднеекомпилировал</a:t>
            </a:r>
            <a:r>
              <a:rPr lang="ru-RU" sz="2000" dirty="0"/>
              <a:t> имеющиеся под рукой источники дополняя их собственными воспоминаниями.</a:t>
            </a:r>
          </a:p>
        </p:txBody>
      </p:sp>
    </p:spTree>
  </p:cSld>
  <p:clrMapOvr>
    <a:masterClrMapping/>
  </p:clrMapOvr>
  <p:transition>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dirty="0" smtClean="0"/>
              <a:t>Временник</a:t>
            </a:r>
            <a:endParaRPr lang="ru-RU" dirty="0"/>
          </a:p>
        </p:txBody>
      </p:sp>
      <p:sp>
        <p:nvSpPr>
          <p:cNvPr id="4" name="Прямоугольник 3"/>
          <p:cNvSpPr/>
          <p:nvPr/>
        </p:nvSpPr>
        <p:spPr>
          <a:xfrm>
            <a:off x="827584" y="1268760"/>
            <a:ext cx="3096344" cy="5016758"/>
          </a:xfrm>
          <a:prstGeom prst="rect">
            <a:avLst/>
          </a:prstGeom>
        </p:spPr>
        <p:txBody>
          <a:bodyPr wrap="square">
            <a:spAutoFit/>
          </a:bodyPr>
          <a:lstStyle/>
          <a:p>
            <a:r>
              <a:rPr lang="ru-RU" dirty="0"/>
              <a:t>"</a:t>
            </a:r>
            <a:r>
              <a:rPr lang="ru-RU" sz="2000" dirty="0"/>
              <a:t>Временник" Ивана Тимофеева, приказного дьяка, государственного деятеля XVII века, дошел до нашего времени в единственном экземпляре, который представляет собой рукопись. Его составляют очерки и философские размышления, касающиеся событий сложного периода в истории России, известного под названием Смутного </a:t>
            </a:r>
            <a:r>
              <a:rPr lang="ru-RU" sz="2000" dirty="0" smtClean="0"/>
              <a:t>времени</a:t>
            </a:r>
            <a:endParaRPr lang="ru-RU" sz="2000" dirty="0"/>
          </a:p>
        </p:txBody>
      </p:sp>
      <p:pic>
        <p:nvPicPr>
          <p:cNvPr id="18434" name="Picture 2" descr="http://old.stsl.ru/manuscripts/173.1/100/big/100-0258.jpg"/>
          <p:cNvPicPr>
            <a:picLocks noChangeAspect="1" noChangeArrowheads="1"/>
          </p:cNvPicPr>
          <p:nvPr/>
        </p:nvPicPr>
        <p:blipFill>
          <a:blip r:embed="rId2" cstate="print"/>
          <a:srcRect/>
          <a:stretch>
            <a:fillRect/>
          </a:stretch>
        </p:blipFill>
        <p:spPr bwMode="auto">
          <a:xfrm>
            <a:off x="4530456" y="2492896"/>
            <a:ext cx="4362023" cy="3600400"/>
          </a:xfrm>
          <a:prstGeom prst="rect">
            <a:avLst/>
          </a:prstGeom>
          <a:noFill/>
        </p:spPr>
      </p:pic>
    </p:spTree>
  </p:cSld>
  <p:clrMapOvr>
    <a:masterClrMapping/>
  </p:clrMapOvr>
  <p:transition>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dirty="0" smtClean="0"/>
              <a:t>Повесть о Шемякином суде</a:t>
            </a:r>
            <a:endParaRPr lang="ru-RU" dirty="0"/>
          </a:p>
        </p:txBody>
      </p:sp>
      <p:sp>
        <p:nvSpPr>
          <p:cNvPr id="3" name="Прямоугольник 2"/>
          <p:cNvSpPr/>
          <p:nvPr/>
        </p:nvSpPr>
        <p:spPr>
          <a:xfrm>
            <a:off x="755576" y="1700808"/>
            <a:ext cx="3240360" cy="4801314"/>
          </a:xfrm>
          <a:prstGeom prst="rect">
            <a:avLst/>
          </a:prstGeom>
        </p:spPr>
        <p:txBody>
          <a:bodyPr wrap="square">
            <a:spAutoFit/>
          </a:bodyPr>
          <a:lstStyle/>
          <a:p>
            <a:r>
              <a:rPr lang="ru-RU" dirty="0"/>
              <a:t>Интересующее нас произведение является едва ли не самым популярным памятником XVII века. Его название впоследствии даже стало поговоркой: «шемякин суд» обозначает несправедливое судебное разбирательство, пародию на него. Известны поэтические и драматические переложения «Повести о Шемякином суде», а также ее лубочное воспроизведение. Кроме того, она породила известную сказку о бедном и богатом </a:t>
            </a:r>
            <a:r>
              <a:rPr lang="ru-RU" dirty="0" smtClean="0"/>
              <a:t>брате</a:t>
            </a:r>
            <a:endParaRPr lang="ru-RU" dirty="0"/>
          </a:p>
        </p:txBody>
      </p:sp>
      <p:pic>
        <p:nvPicPr>
          <p:cNvPr id="19458" name="Picture 2" descr="повесть о шемякином суде "/>
          <p:cNvPicPr>
            <a:picLocks noChangeAspect="1" noChangeArrowheads="1"/>
          </p:cNvPicPr>
          <p:nvPr/>
        </p:nvPicPr>
        <p:blipFill>
          <a:blip r:embed="rId2" cstate="print"/>
          <a:srcRect/>
          <a:stretch>
            <a:fillRect/>
          </a:stretch>
        </p:blipFill>
        <p:spPr bwMode="auto">
          <a:xfrm>
            <a:off x="4788024" y="1844824"/>
            <a:ext cx="3580656" cy="4468827"/>
          </a:xfrm>
          <a:prstGeom prst="rect">
            <a:avLst/>
          </a:prstGeom>
          <a:noFill/>
        </p:spPr>
      </p:pic>
    </p:spTree>
  </p:cSld>
  <p:clrMapOvr>
    <a:masterClrMapping/>
  </p:clrMapOvr>
  <p:transition>
    <p:dissolv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dirty="0" smtClean="0"/>
              <a:t>Архитектура</a:t>
            </a:r>
            <a:endParaRPr lang="ru-RU" dirty="0"/>
          </a:p>
        </p:txBody>
      </p:sp>
      <p:sp>
        <p:nvSpPr>
          <p:cNvPr id="3" name="Прямоугольник 2"/>
          <p:cNvSpPr/>
          <p:nvPr/>
        </p:nvSpPr>
        <p:spPr>
          <a:xfrm>
            <a:off x="1043608" y="1196752"/>
            <a:ext cx="7488832" cy="4801314"/>
          </a:xfrm>
          <a:prstGeom prst="rect">
            <a:avLst/>
          </a:prstGeom>
        </p:spPr>
        <p:txBody>
          <a:bodyPr wrap="square">
            <a:spAutoFit/>
          </a:bodyPr>
          <a:lstStyle/>
          <a:p>
            <a:r>
              <a:rPr lang="ru-RU" dirty="0"/>
              <a:t>Архитектура 17 века в России претерпевала большие изменения. Не смотря на то, что основным строительным материалом так и оставалось дерево, на порядок больше использовались каменные (кирпичные) элементы. Широкое применение получили новые виды отделочных строительных материалов. Цветные изразцы, фигурный кирпич, а также белокаменные детали становились более востребованы. Многие постройки были возведены мастерами, которые состояли в Приказе каменных дел (создан в конце XVI в.).</a:t>
            </a:r>
          </a:p>
          <a:p>
            <a:r>
              <a:rPr lang="ru-RU" dirty="0"/>
              <a:t> </a:t>
            </a:r>
          </a:p>
          <a:p>
            <a:r>
              <a:rPr lang="ru-RU" b="1" dirty="0"/>
              <a:t>Русская архитектура 17 века</a:t>
            </a:r>
            <a:r>
              <a:rPr lang="ru-RU" dirty="0"/>
              <a:t> имела свои выдающиеся произведения деревянного зодчества. К ним относились: </a:t>
            </a:r>
            <a:r>
              <a:rPr lang="ru-RU" b="1" dirty="0"/>
              <a:t>царский дворец под Москвой в с. Коломенское</a:t>
            </a:r>
            <a:r>
              <a:rPr lang="ru-RU" dirty="0"/>
              <a:t>. Он был представлен целым городком с гульбищами и крылечками, с витыми "колоннами", с башенками, покрытыми чешуйчатыми крышами. Были там и другие постройки – хоромы, которые отличались друг от друга, т.к. выполнены в индивидуальном стиле. Все они связывались переходами, а всего насчитывалось 270 комнат и 3000 окон. Современники прозвали его "восьмым чудом света".</a:t>
            </a:r>
          </a:p>
        </p:txBody>
      </p:sp>
    </p:spTree>
  </p:cSld>
  <p:clrMapOvr>
    <a:masterClrMapping/>
  </p:clrMapOvr>
  <p:transition>
    <p:dissolv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dirty="0" smtClean="0"/>
              <a:t>Московская школа</a:t>
            </a:r>
            <a:endParaRPr lang="ru-RU" dirty="0"/>
          </a:p>
        </p:txBody>
      </p:sp>
      <p:sp>
        <p:nvSpPr>
          <p:cNvPr id="3" name="Прямоугольник 2"/>
          <p:cNvSpPr/>
          <p:nvPr/>
        </p:nvSpPr>
        <p:spPr>
          <a:xfrm>
            <a:off x="467544" y="980728"/>
            <a:ext cx="4176464" cy="5632311"/>
          </a:xfrm>
          <a:prstGeom prst="rect">
            <a:avLst/>
          </a:prstGeom>
        </p:spPr>
        <p:txBody>
          <a:bodyPr wrap="square">
            <a:spAutoFit/>
          </a:bodyPr>
          <a:lstStyle/>
          <a:p>
            <a:r>
              <a:rPr lang="ru-RU" dirty="0"/>
              <a:t>Московская школа отличалась пристрастием к </a:t>
            </a:r>
            <a:r>
              <a:rPr lang="ru-RU" dirty="0" err="1"/>
              <a:t>бесстолпному</a:t>
            </a:r>
            <a:r>
              <a:rPr lang="ru-RU" dirty="0"/>
              <a:t> конструктивному решению здания: его своды опирались только на стены. Отсутствие столбов, подпиравших своды, делало интерьер храма более цельным, а сам храм более вместительным. Однако ос­лабленные своды могли выдержать лишь сравнительно небольшие нагрузки. В результате храмы московской школы обычно имеют мелкие главки и в целом невелики по размерам. Их лучше всего рассматривать с близкого расстояния, когда раскрываются все до­стоинства сложного и многоцветного фасадного декора. Примерами этого стиля могут служить московские церкви Николы на </a:t>
            </a:r>
            <a:r>
              <a:rPr lang="ru-RU" dirty="0" err="1"/>
              <a:t>Берсеневке</a:t>
            </a:r>
            <a:r>
              <a:rPr lang="ru-RU" dirty="0"/>
              <a:t> (1657), Николы в Пыжах (1670), Николы в Хамовниках (1682).</a:t>
            </a:r>
          </a:p>
        </p:txBody>
      </p:sp>
      <p:pic>
        <p:nvPicPr>
          <p:cNvPr id="20482" name="Picture 2" descr="https://avatars.mds.yandex.net/get-pdb/1809151/7eb207e0-75ce-4a0e-81c8-b87469e91f97/s1200"/>
          <p:cNvPicPr>
            <a:picLocks noChangeAspect="1" noChangeArrowheads="1"/>
          </p:cNvPicPr>
          <p:nvPr/>
        </p:nvPicPr>
        <p:blipFill>
          <a:blip r:embed="rId2" cstate="print"/>
          <a:srcRect/>
          <a:stretch>
            <a:fillRect/>
          </a:stretch>
        </p:blipFill>
        <p:spPr bwMode="auto">
          <a:xfrm>
            <a:off x="5076056" y="1772816"/>
            <a:ext cx="3781128" cy="4330184"/>
          </a:xfrm>
          <a:prstGeom prst="rect">
            <a:avLst/>
          </a:prstGeom>
          <a:noFill/>
        </p:spPr>
      </p:pic>
    </p:spTree>
  </p:cSld>
  <p:clrMapOvr>
    <a:masterClrMapping/>
  </p:clrMapOvr>
  <p:transition>
    <p:dissolv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52</TotalTime>
  <Words>917</Words>
  <Application>Microsoft Office PowerPoint</Application>
  <PresentationFormat>Экран (4:3)</PresentationFormat>
  <Paragraphs>33</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Апекс</vt:lpstr>
      <vt:lpstr>Культура России в 17 столетии</vt:lpstr>
      <vt:lpstr>Образование о просвещение:</vt:lpstr>
      <vt:lpstr>Славяно-греко-латинская академия</vt:lpstr>
      <vt:lpstr>Литература:</vt:lpstr>
      <vt:lpstr>Новый летописец</vt:lpstr>
      <vt:lpstr>Временник</vt:lpstr>
      <vt:lpstr>Повесть о Шемякином суде</vt:lpstr>
      <vt:lpstr>Архитектура</vt:lpstr>
      <vt:lpstr>Московская школа</vt:lpstr>
      <vt:lpstr>Ярославская школа</vt:lpstr>
      <vt:lpstr>Московское барокко</vt:lpstr>
      <vt:lpstr>Слайд 12</vt:lpstr>
      <vt:lpstr>Насаждение древа государства Российского</vt:lpstr>
      <vt:lpstr>Спас Нерукотворный </vt:lpstr>
      <vt:lpstr>Троица ветхозаветная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Культура России в 17 столетии</dc:title>
  <dc:creator>1</dc:creator>
  <cp:lastModifiedBy>1</cp:lastModifiedBy>
  <cp:revision>6</cp:revision>
  <dcterms:created xsi:type="dcterms:W3CDTF">2019-11-15T11:52:00Z</dcterms:created>
  <dcterms:modified xsi:type="dcterms:W3CDTF">2019-11-15T12:44:18Z</dcterms:modified>
</cp:coreProperties>
</file>