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3" r:id="rId6"/>
    <p:sldId id="265" r:id="rId7"/>
    <p:sldId id="266" r:id="rId8"/>
    <p:sldId id="267" r:id="rId9"/>
    <p:sldId id="274" r:id="rId10"/>
    <p:sldId id="268" r:id="rId11"/>
    <p:sldId id="269" r:id="rId12"/>
    <p:sldId id="271" r:id="rId13"/>
    <p:sldId id="275" r:id="rId14"/>
    <p:sldId id="272" r:id="rId15"/>
    <p:sldId id="273" r:id="rId16"/>
    <p:sldId id="276" r:id="rId17"/>
    <p:sldId id="277" r:id="rId18"/>
    <p:sldId id="291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9" r:id="rId29"/>
    <p:sldId id="288" r:id="rId30"/>
    <p:sldId id="287" r:id="rId31"/>
    <p:sldId id="290" r:id="rId32"/>
    <p:sldId id="297" r:id="rId33"/>
    <p:sldId id="298" r:id="rId34"/>
    <p:sldId id="299" r:id="rId35"/>
    <p:sldId id="300" r:id="rId36"/>
    <p:sldId id="301" r:id="rId37"/>
    <p:sldId id="293" r:id="rId38"/>
    <p:sldId id="294" r:id="rId39"/>
    <p:sldId id="292" r:id="rId40"/>
    <p:sldId id="296" r:id="rId41"/>
    <p:sldId id="295" r:id="rId42"/>
    <p:sldId id="302" r:id="rId43"/>
    <p:sldId id="303" r:id="rId44"/>
    <p:sldId id="305" r:id="rId45"/>
    <p:sldId id="307" r:id="rId46"/>
    <p:sldId id="308" r:id="rId47"/>
    <p:sldId id="270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791D395-4197-48E8-93D6-5BF2734E09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  <p:sndAc>
      <p:stSnd>
        <p:snd r:embed="rId1" name="wind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89;&#1087;&#1088;&#1072;&#1074;&#1086;&#1095;&#1085;&#1080;&#1082;.ppt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slide" Target="slide12.xml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19.xml"/><Relationship Id="rId7" Type="http://schemas.openxmlformats.org/officeDocument/2006/relationships/slide" Target="slide2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slide" Target="slide23.xml"/><Relationship Id="rId5" Type="http://schemas.openxmlformats.org/officeDocument/2006/relationships/slide" Target="slide22.xml"/><Relationship Id="rId4" Type="http://schemas.openxmlformats.org/officeDocument/2006/relationships/slide" Target="slide2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32.xml"/><Relationship Id="rId7" Type="http://schemas.openxmlformats.org/officeDocument/2006/relationships/slide" Target="slide36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slide" Target="slide3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7" Type="http://schemas.openxmlformats.org/officeDocument/2006/relationships/slide" Target="slide1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4" Type="http://schemas.openxmlformats.org/officeDocument/2006/relationships/slide" Target="slide2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47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hyperlink" Target="&#1089;&#1087;&#1088;&#1072;&#1074;&#1086;&#1095;&#1085;&#1080;&#1082;.pptx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42.xml"/><Relationship Id="rId5" Type="http://schemas.openxmlformats.org/officeDocument/2006/relationships/slide" Target="slide6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7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7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3.xml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42.xml"/><Relationship Id="rId5" Type="http://schemas.openxmlformats.org/officeDocument/2006/relationships/slide" Target="slide2.xml"/><Relationship Id="rId4" Type="http://schemas.openxmlformats.org/officeDocument/2006/relationships/image" Target="../media/image3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089;&#1087;&#1088;&#1072;&#1074;&#1086;&#1095;&#1085;&#1080;&#1082;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slide" Target="slide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6786578" y="142852"/>
            <a:ext cx="2103424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Bookman Old Style"/>
              </a:rPr>
              <a:t>АЛГЕБРА </a:t>
            </a: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Bookman Old Style"/>
              </a:rPr>
              <a:t>7-9 </a:t>
            </a:r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Bookman Old Style"/>
            </a:endParaRP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357290" y="2000240"/>
            <a:ext cx="6500858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Courier New"/>
                <a:cs typeface="Courier New"/>
              </a:rPr>
              <a:t> 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latin typeface="Courier New"/>
                <a:cs typeface="Courier New"/>
              </a:rPr>
              <a:t>Квадратные уравнения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50000"/>
                </a:schemeClr>
              </a:solidFill>
              <a:latin typeface="Courier New"/>
              <a:cs typeface="Courier New"/>
            </a:endParaRPr>
          </a:p>
        </p:txBody>
      </p:sp>
      <p:sp>
        <p:nvSpPr>
          <p:cNvPr id="4" name="Прямоугольник 3">
            <a:hlinkClick r:id="rId3" action="ppaction://hlinkpres?slideindex=1&amp;slidetitle="/>
          </p:cNvPr>
          <p:cNvSpPr/>
          <p:nvPr/>
        </p:nvSpPr>
        <p:spPr>
          <a:xfrm>
            <a:off x="428596" y="6000768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Содержание справочника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285860"/>
            <a:ext cx="7143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800" b="1" cap="none" spc="0" dirty="0" smtClean="0">
                <a:ln w="11430"/>
                <a:solidFill>
                  <a:srgbClr val="C00000"/>
                </a:solidFill>
                <a:effectLst>
                  <a:glow rad="101600">
                    <a:srgbClr val="FFFF00">
                      <a:alpha val="4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Электронный справочник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glow rad="101600">
                  <a:srgbClr val="FFFF00">
                    <a:alpha val="4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3200" b="1" dirty="0" smtClean="0">
                <a:latin typeface="Bookman Old Style" pitchFamily="18" charset="0"/>
              </a:rPr>
              <a:t>     </a:t>
            </a:r>
            <a:r>
              <a:rPr lang="ru-RU" sz="2400" b="1" u="sng" dirty="0" smtClean="0">
                <a:latin typeface="Bookman Old Style" pitchFamily="18" charset="0"/>
              </a:rPr>
              <a:t>Задача 1.</a:t>
            </a:r>
            <a:r>
              <a:rPr lang="ru-RU" sz="2400" b="1" dirty="0" smtClean="0">
                <a:latin typeface="Bookman Old Style" pitchFamily="18" charset="0"/>
              </a:rPr>
              <a:t>  Решите уравнение: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      </a:t>
            </a:r>
            <a:endParaRPr kumimoji="0" lang="ru-RU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b="1" baseline="0" dirty="0" smtClean="0">
                <a:latin typeface="Calibri"/>
                <a:ea typeface="+mn-ea"/>
                <a:cs typeface="+mn-cs"/>
              </a:rPr>
              <a:t>                       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5" name="WordArt 4"/>
          <p:cNvSpPr txBox="1">
            <a:spLocks noChangeArrowheads="1" noChangeShapeType="1" noTextEdit="1"/>
          </p:cNvSpPr>
          <p:nvPr/>
        </p:nvSpPr>
        <p:spPr bwMode="auto">
          <a:xfrm>
            <a:off x="785786" y="214290"/>
            <a:ext cx="7858180" cy="631844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1857364"/>
            <a:ext cx="2776558" cy="163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а)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10х² + 5х = 0, 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5х(2х +1)=0,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5х=0 или 2х+1=0,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х=0          2х= -1,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       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х=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-0,5.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Ответ:  -0,5; 0.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1857364"/>
            <a:ext cx="3714776" cy="33575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б) 25 -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100х² = 0,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I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сп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: -100х² = -25,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² = 0,25,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₁ = - 0,5  или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х₂=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0,5. 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Ответ:  -0,5; 0,5.</a:t>
            </a:r>
          </a:p>
          <a:p>
            <a:pPr marL="514350" indent="-514350">
              <a:buNone/>
            </a:pPr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II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сп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: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(5-10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)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(5+10х)=0,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 5-10х=0 или 5+10х =0,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 -10х = -5       10х =-5,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х=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0,5      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х=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-0,5,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 Ответ: -0,5; 0,5.     </a:t>
            </a:r>
          </a:p>
          <a:p>
            <a:pPr marL="514350" indent="-514350">
              <a:buNone/>
            </a:pPr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1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928670"/>
            <a:ext cx="1714512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Штриховая стрелка вправо 11">
            <a:hlinkClick r:id="rId4" action="ppaction://hlinksldjump"/>
          </p:cNvPr>
          <p:cNvSpPr/>
          <p:nvPr/>
        </p:nvSpPr>
        <p:spPr>
          <a:xfrm>
            <a:off x="7858148" y="6072206"/>
            <a:ext cx="571504" cy="428628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latin typeface="Bookman Old Style" pitchFamily="18" charset="0"/>
              </a:rPr>
              <a:t>    </a:t>
            </a:r>
            <a:r>
              <a:rPr lang="ru-RU" b="1" u="sng" dirty="0" smtClean="0">
                <a:latin typeface="Bookman Old Style" pitchFamily="18" charset="0"/>
              </a:rPr>
              <a:t>Задача 2.</a:t>
            </a:r>
            <a:r>
              <a:rPr lang="ru-RU" b="1" dirty="0" smtClean="0">
                <a:latin typeface="Bookman Old Style" pitchFamily="18" charset="0"/>
              </a:rPr>
              <a:t>  Решите уравнение: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WordArt 4"/>
          <p:cNvSpPr txBox="1">
            <a:spLocks noChangeArrowheads="1" noChangeShapeType="1" noTextEdit="1"/>
          </p:cNvSpPr>
          <p:nvPr/>
        </p:nvSpPr>
        <p:spPr bwMode="auto">
          <a:xfrm>
            <a:off x="857224" y="214290"/>
            <a:ext cx="7858180" cy="641368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857364"/>
            <a:ext cx="6715172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а)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2х² - 7х +5 = 0,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D = b² - 4ac = (-7)²- 4∙2∙5 = 49-40 =9&gt;0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, 2 корня;         =3.</a:t>
            </a:r>
          </a:p>
          <a:p>
            <a:pPr marL="514350" indent="-514350">
              <a:buNone/>
            </a:pPr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Calibri"/>
              </a:rPr>
              <a:t>₁ =                     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=          = 2,5,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₂ =                =           =1.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Ответ:  1; 2,5.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143116"/>
            <a:ext cx="428628" cy="471491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2643182"/>
            <a:ext cx="785818" cy="551451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2643182"/>
            <a:ext cx="500066" cy="529482"/>
          </a:xfrm>
          <a:prstGeom prst="rect">
            <a:avLst/>
          </a:prstGeom>
          <a:noFill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571744"/>
            <a:ext cx="785818" cy="551451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2643182"/>
            <a:ext cx="500066" cy="52948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643042" y="4000504"/>
            <a:ext cx="6715172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а)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4х² - 8х - 5 = 0,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а=4,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b =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-8,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с=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-5,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k = -4</a:t>
            </a:r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D</a:t>
            </a: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₁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= k² - ac = (-4)²- 4∙(-5 )= 16 + 20 =36 &gt;0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, 2 корня;        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     </a:t>
            </a:r>
          </a:p>
          <a:p>
            <a:pPr marL="514350" indent="-514350">
              <a:buNone/>
            </a:pP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=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6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.</a:t>
            </a:r>
          </a:p>
          <a:p>
            <a:pPr marL="514350" indent="-514350">
              <a:buNone/>
            </a:pPr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Calibri"/>
              </a:rPr>
              <a:t>₁ =                     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=          =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-0,5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;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₂ =                =           =2,5.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Ответ:  -0,5; 2,5.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643446"/>
            <a:ext cx="357190" cy="291044"/>
          </a:xfrm>
          <a:prstGeom prst="rect">
            <a:avLst/>
          </a:prstGeom>
          <a:noFill/>
        </p:spPr>
      </p:pic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000636"/>
            <a:ext cx="800106" cy="500066"/>
          </a:xfrm>
          <a:prstGeom prst="rect">
            <a:avLst/>
          </a:prstGeom>
          <a:noFill/>
        </p:spPr>
      </p:pic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5000636"/>
            <a:ext cx="500066" cy="529482"/>
          </a:xfrm>
          <a:prstGeom prst="rect">
            <a:avLst/>
          </a:prstGeom>
          <a:noFill/>
        </p:spPr>
      </p:pic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86" name="Picture 1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000636"/>
            <a:ext cx="785818" cy="491136"/>
          </a:xfrm>
          <a:prstGeom prst="rect">
            <a:avLst/>
          </a:prstGeom>
          <a:noFill/>
        </p:spPr>
      </p:pic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88" name="Picture 16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5000636"/>
            <a:ext cx="500066" cy="52948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6858016" y="928670"/>
            <a:ext cx="1714512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0" name="Штриховая стрелка вправо 29">
            <a:hlinkClick r:id="rId13" action="ppaction://hlinksldjump"/>
          </p:cNvPr>
          <p:cNvSpPr/>
          <p:nvPr/>
        </p:nvSpPr>
        <p:spPr>
          <a:xfrm>
            <a:off x="7858148" y="6072206"/>
            <a:ext cx="571504" cy="428628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latin typeface="Bookman Old Style" pitchFamily="18" charset="0"/>
              </a:rPr>
              <a:t>   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642910" y="785793"/>
            <a:ext cx="825026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Bookman Old Style" pitchFamily="18" charset="0"/>
              </a:rPr>
              <a:t>Ситуации, в которых может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Bookman Old Style" pitchFamily="18" charset="0"/>
              </a:rPr>
              <a:t>использоваться теорема Виета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.</a:t>
            </a:r>
            <a:endParaRPr lang="ru-RU" sz="2400" dirty="0"/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latin typeface="Bookman Old Style" pitchFamily="18" charset="0"/>
              </a:rPr>
              <a:t>Проверка правильности найденных корней.</a:t>
            </a:r>
          </a:p>
          <a:p>
            <a:pPr algn="just"/>
            <a:endParaRPr lang="ru-RU" sz="2400" dirty="0" smtClean="0">
              <a:latin typeface="Bookman Old Style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latin typeface="Bookman Old Style" pitchFamily="18" charset="0"/>
              </a:rPr>
              <a:t> Определение знаков корней квадратного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    уравнения.</a:t>
            </a:r>
          </a:p>
          <a:p>
            <a:pPr algn="just"/>
            <a:endParaRPr lang="ru-RU" sz="2400" dirty="0" smtClean="0">
              <a:latin typeface="Bookman Old Style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latin typeface="Bookman Old Style" pitchFamily="18" charset="0"/>
              </a:rPr>
              <a:t> Устное нахождение целых корней приведённого 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    квадратного уравнения.</a:t>
            </a:r>
          </a:p>
          <a:p>
            <a:pPr algn="just"/>
            <a:endParaRPr lang="ru-RU" sz="2400" dirty="0" smtClean="0">
              <a:latin typeface="Bookman Old Style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latin typeface="Bookman Old Style" pitchFamily="18" charset="0"/>
              </a:rPr>
              <a:t> Составление квадратных уравнений с 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   заданными корнями.</a:t>
            </a:r>
          </a:p>
          <a:p>
            <a:pPr algn="just"/>
            <a:endParaRPr lang="ru-RU" sz="2400" dirty="0" smtClean="0">
              <a:latin typeface="Bookman Old Style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latin typeface="Bookman Old Style" pitchFamily="18" charset="0"/>
              </a:rPr>
              <a:t> Разложение квадратного трёхчлена на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   множители.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3" name="WordArt 4"/>
          <p:cNvSpPr txBox="1">
            <a:spLocks noChangeArrowheads="1" noChangeShapeType="1" noTextEdit="1"/>
          </p:cNvSpPr>
          <p:nvPr/>
        </p:nvSpPr>
        <p:spPr bwMode="auto">
          <a:xfrm>
            <a:off x="785786" y="142852"/>
            <a:ext cx="7858180" cy="498492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>
            <a:hlinkClick r:id="rId4" action="ppaction://hlinksldjump"/>
          </p:cNvPr>
          <p:cNvSpPr/>
          <p:nvPr/>
        </p:nvSpPr>
        <p:spPr>
          <a:xfrm>
            <a:off x="7858148" y="6072206"/>
            <a:ext cx="571504" cy="428628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endParaRPr lang="ru-RU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</a:t>
            </a:r>
            <a:r>
              <a:rPr lang="ru-RU" b="1" u="sng" dirty="0" smtClean="0">
                <a:latin typeface="Bookman Old Style" pitchFamily="18" charset="0"/>
              </a:rPr>
              <a:t>Задача 5.</a:t>
            </a:r>
            <a:r>
              <a:rPr lang="ru-RU" b="1" dirty="0" smtClean="0">
                <a:latin typeface="Bookman Old Style" pitchFamily="18" charset="0"/>
              </a:rPr>
              <a:t>  Решите уравнение: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                      (у + 1) ∙ у = 12.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>
              <a:latin typeface="Bookman Old Style" pitchFamily="18" charset="0"/>
            </a:endParaRPr>
          </a:p>
        </p:txBody>
      </p:sp>
      <p:sp>
        <p:nvSpPr>
          <p:cNvPr id="5" name="WordArt 4"/>
          <p:cNvSpPr txBox="1">
            <a:spLocks noChangeArrowheads="1" noChangeShapeType="1" noTextEdit="1"/>
          </p:cNvSpPr>
          <p:nvPr/>
        </p:nvSpPr>
        <p:spPr bwMode="auto">
          <a:xfrm>
            <a:off x="785786" y="214290"/>
            <a:ext cx="7858180" cy="427054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16" y="928670"/>
            <a:ext cx="1714512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428868"/>
            <a:ext cx="6500858" cy="24288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Решение: 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(у +1)· у =12, 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у² + у -12 = 0,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По теореме , обратной теореме Виета: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 у₁ + у₂ = -1,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 у₁ ∙ у₂ = -12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 у₁ = -4, у₂ = 3.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</a:t>
            </a:r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Ответ:  -4 ; 3.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триховая стрелка вправо 8">
            <a:hlinkClick r:id="rId3" action="ppaction://hlinksldjump"/>
          </p:cNvPr>
          <p:cNvSpPr/>
          <p:nvPr/>
        </p:nvSpPr>
        <p:spPr>
          <a:xfrm>
            <a:off x="7858148" y="6072206"/>
            <a:ext cx="571504" cy="428628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latin typeface="Bookman Old Style" pitchFamily="18" charset="0"/>
              </a:rPr>
              <a:t>    </a:t>
            </a:r>
            <a:r>
              <a:rPr lang="ru-RU" b="1" u="sng" dirty="0" smtClean="0">
                <a:latin typeface="Bookman Old Style" pitchFamily="18" charset="0"/>
              </a:rPr>
              <a:t>Задача 4.</a:t>
            </a:r>
            <a:r>
              <a:rPr lang="ru-RU" b="1" dirty="0" smtClean="0">
                <a:latin typeface="Bookman Old Style" pitchFamily="18" charset="0"/>
              </a:rPr>
              <a:t>  Какое выражение надо подставить вместо 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              многоточия, чтобы было верным равенство: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                            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2х² +5х -3 = 2(х+3) (…)?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 Решение: Воспользуемся формулой разложения квадратного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                  трёхчлена на множители.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                   2х</a:t>
            </a:r>
            <a:r>
              <a:rPr lang="ru-RU" b="1" dirty="0" smtClean="0">
                <a:latin typeface="Calibri"/>
              </a:rPr>
              <a:t>² + 5х -3 =0,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Calibri"/>
              </a:rPr>
              <a:t>                                           </a:t>
            </a:r>
            <a:r>
              <a:rPr lang="en-US" b="1" dirty="0" smtClean="0">
                <a:latin typeface="Calibri"/>
              </a:rPr>
              <a:t>D</a:t>
            </a:r>
            <a:r>
              <a:rPr lang="ru-RU" b="1" dirty="0" smtClean="0">
                <a:latin typeface="Calibri"/>
              </a:rPr>
              <a:t> = 5² - 4∙ 2 · (-3) = 25 + 24 = 49&gt;0, 2 корня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Calibri"/>
              </a:rPr>
              <a:t>                                           </a:t>
            </a:r>
            <a:r>
              <a:rPr lang="ru-RU" b="1" dirty="0" err="1" smtClean="0">
                <a:latin typeface="Calibri"/>
              </a:rPr>
              <a:t>х</a:t>
            </a:r>
            <a:r>
              <a:rPr lang="ru-RU" b="1" dirty="0" smtClean="0">
                <a:latin typeface="Calibri"/>
              </a:rPr>
              <a:t>₁ =           = -3,      </a:t>
            </a:r>
            <a:r>
              <a:rPr lang="ru-RU" b="1" dirty="0" err="1" smtClean="0">
                <a:latin typeface="Calibri"/>
              </a:rPr>
              <a:t>х</a:t>
            </a:r>
            <a:r>
              <a:rPr lang="ru-RU" b="1" dirty="0" smtClean="0">
                <a:latin typeface="Calibri"/>
              </a:rPr>
              <a:t>₂ =            = 0,5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 smtClean="0">
              <a:latin typeface="Calibri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Calibri"/>
              </a:rPr>
              <a:t>                                           </a:t>
            </a:r>
            <a:r>
              <a:rPr lang="ru-RU" b="1" dirty="0" smtClean="0">
                <a:latin typeface="Bookman Old Style" pitchFamily="18" charset="0"/>
              </a:rPr>
              <a:t>Ответ: </a:t>
            </a:r>
            <a:r>
              <a:rPr lang="ru-RU" b="1" dirty="0" err="1" smtClean="0">
                <a:latin typeface="Bookman Old Style" pitchFamily="18" charset="0"/>
              </a:rPr>
              <a:t>х</a:t>
            </a:r>
            <a:r>
              <a:rPr lang="ru-RU" b="1" dirty="0" smtClean="0">
                <a:latin typeface="Bookman Old Style" pitchFamily="18" charset="0"/>
              </a:rPr>
              <a:t> -0,5</a:t>
            </a:r>
            <a:r>
              <a:rPr lang="ru-RU" b="1" dirty="0" smtClean="0">
                <a:latin typeface="Calibri"/>
              </a:rPr>
              <a:t>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Calibri"/>
              </a:rPr>
              <a:t>                                         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Calibri"/>
              </a:rPr>
              <a:t>                                          </a:t>
            </a:r>
            <a:endParaRPr lang="ru-RU" b="1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                 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  <p:sp>
        <p:nvSpPr>
          <p:cNvPr id="5" name="WordArt 4"/>
          <p:cNvSpPr txBox="1">
            <a:spLocks noChangeArrowheads="1" noChangeShapeType="1" noTextEdit="1"/>
          </p:cNvSpPr>
          <p:nvPr/>
        </p:nvSpPr>
        <p:spPr bwMode="auto">
          <a:xfrm>
            <a:off x="785786" y="428604"/>
            <a:ext cx="7858180" cy="498492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16" y="1000108"/>
            <a:ext cx="1714512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72066" y="3071810"/>
            <a:ext cx="3594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C3300"/>
                </a:solidFill>
                <a:latin typeface="Bookman Old Style" pitchFamily="18" charset="0"/>
              </a:rPr>
              <a:t>а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en-US" b="1" i="1" dirty="0" smtClean="0">
                <a:solidFill>
                  <a:srgbClr val="0033CC"/>
                </a:solidFill>
                <a:latin typeface="Bookman Old Style" pitchFamily="18" charset="0"/>
              </a:rPr>
              <a:t>²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b="1" i="1" dirty="0" smtClean="0">
                <a:solidFill>
                  <a:srgbClr val="0033CC"/>
                </a:solidFill>
                <a:latin typeface="Bookman Old Style" pitchFamily="18" charset="0"/>
              </a:rPr>
              <a:t>+ </a:t>
            </a:r>
            <a:r>
              <a:rPr lang="en-US" b="1" i="1" dirty="0" err="1" smtClean="0">
                <a:solidFill>
                  <a:srgbClr val="C00000"/>
                </a:solidFill>
                <a:latin typeface="Bookman Old Style" pitchFamily="18" charset="0"/>
              </a:rPr>
              <a:t>b</a:t>
            </a:r>
            <a:r>
              <a:rPr lang="en-US" b="1" i="1" dirty="0" err="1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b="1" i="1" dirty="0" smtClean="0">
                <a:solidFill>
                  <a:srgbClr val="0033CC"/>
                </a:solidFill>
                <a:latin typeface="Bookman Old Style" pitchFamily="18" charset="0"/>
              </a:rPr>
              <a:t> + </a:t>
            </a:r>
            <a:r>
              <a:rPr lang="en-US" b="1" i="1" dirty="0" smtClean="0">
                <a:solidFill>
                  <a:srgbClr val="CC0000"/>
                </a:solidFill>
                <a:latin typeface="Bookman Old Style" pitchFamily="18" charset="0"/>
              </a:rPr>
              <a:t>c</a:t>
            </a:r>
            <a:r>
              <a:rPr lang="en-US" b="1" i="1" dirty="0" smtClean="0">
                <a:solidFill>
                  <a:srgbClr val="990099"/>
                </a:solidFill>
                <a:latin typeface="Bookman Old Style" pitchFamily="18" charset="0"/>
              </a:rPr>
              <a:t> </a:t>
            </a:r>
            <a:r>
              <a:rPr lang="en-US" b="1" i="1" dirty="0" smtClean="0">
                <a:solidFill>
                  <a:srgbClr val="0033CC"/>
                </a:solidFill>
                <a:latin typeface="Bookman Old Style" pitchFamily="18" charset="0"/>
              </a:rPr>
              <a:t>= </a:t>
            </a:r>
            <a:r>
              <a:rPr lang="en-US" b="1" i="1" dirty="0" smtClean="0">
                <a:solidFill>
                  <a:srgbClr val="C00000"/>
                </a:solidFill>
                <a:latin typeface="Bookman Old Style" pitchFamily="18" charset="0"/>
              </a:rPr>
              <a:t>a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(</a:t>
            </a:r>
            <a:r>
              <a:rPr lang="ru-RU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 – </a:t>
            </a:r>
            <a:r>
              <a:rPr lang="ru-RU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b="1" i="1" dirty="0" smtClean="0">
                <a:solidFill>
                  <a:srgbClr val="0033CC"/>
                </a:solidFill>
              </a:rPr>
              <a:t>₁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)(</a:t>
            </a:r>
            <a:r>
              <a:rPr lang="ru-RU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 – </a:t>
            </a:r>
            <a:r>
              <a:rPr lang="ru-RU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b="1" i="1" dirty="0" smtClean="0">
                <a:solidFill>
                  <a:srgbClr val="0033CC"/>
                </a:solidFill>
              </a:rPr>
              <a:t>₂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)</a:t>
            </a:r>
            <a:r>
              <a:rPr lang="en-US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500298" y="3429000"/>
            <a:ext cx="3389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2х² +5х -3 = 2 (</a:t>
            </a:r>
            <a:r>
              <a:rPr lang="ru-RU" b="1" dirty="0" err="1" smtClean="0">
                <a:latin typeface="Bookman Old Style" pitchFamily="18" charset="0"/>
              </a:rPr>
              <a:t>х</a:t>
            </a:r>
            <a:r>
              <a:rPr lang="ru-RU" b="1" dirty="0" smtClean="0">
                <a:latin typeface="Bookman Old Style" pitchFamily="18" charset="0"/>
              </a:rPr>
              <a:t> -   ) (</a:t>
            </a:r>
            <a:r>
              <a:rPr lang="ru-RU" b="1" dirty="0" err="1" smtClean="0">
                <a:latin typeface="Bookman Old Style" pitchFamily="18" charset="0"/>
              </a:rPr>
              <a:t>х</a:t>
            </a:r>
            <a:r>
              <a:rPr lang="ru-RU" b="1" dirty="0" smtClean="0">
                <a:latin typeface="Bookman Old Style" pitchFamily="18" charset="0"/>
              </a:rPr>
              <a:t> –   )</a:t>
            </a: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1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714884"/>
            <a:ext cx="428625" cy="342900"/>
          </a:xfrm>
          <a:prstGeom prst="rect">
            <a:avLst/>
          </a:prstGeom>
          <a:noFill/>
        </p:spPr>
      </p:pic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52513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4" name="Picture 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714884"/>
            <a:ext cx="428625" cy="342900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2500298" y="3714752"/>
            <a:ext cx="3586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2х² +5х -3 = 2 (</a:t>
            </a:r>
            <a:r>
              <a:rPr lang="ru-RU" b="1" dirty="0" err="1" smtClean="0">
                <a:latin typeface="Bookman Old Style" pitchFamily="18" charset="0"/>
              </a:rPr>
              <a:t>х</a:t>
            </a:r>
            <a:r>
              <a:rPr lang="ru-RU" b="1" dirty="0" smtClean="0">
                <a:latin typeface="Bookman Old Style" pitchFamily="18" charset="0"/>
              </a:rPr>
              <a:t> +3) (</a:t>
            </a:r>
            <a:r>
              <a:rPr lang="ru-RU" b="1" dirty="0" err="1" smtClean="0">
                <a:latin typeface="Bookman Old Style" pitchFamily="18" charset="0"/>
              </a:rPr>
              <a:t>х</a:t>
            </a:r>
            <a:r>
              <a:rPr lang="ru-RU" b="1" dirty="0" smtClean="0">
                <a:latin typeface="Bookman Old Style" pitchFamily="18" charset="0"/>
              </a:rPr>
              <a:t> – 0,5)</a:t>
            </a:r>
          </a:p>
        </p:txBody>
      </p:sp>
      <p:sp>
        <p:nvSpPr>
          <p:cNvPr id="23" name="Управляющая кнопка: возврат 22">
            <a:hlinkClick r:id="rId4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Штриховая стрелка вправо 23">
            <a:hlinkClick r:id="rId5" action="ppaction://hlinksldjump"/>
          </p:cNvPr>
          <p:cNvSpPr/>
          <p:nvPr/>
        </p:nvSpPr>
        <p:spPr>
          <a:xfrm>
            <a:off x="7858148" y="6072206"/>
            <a:ext cx="571504" cy="428628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latin typeface="Bookman Old Style" pitchFamily="18" charset="0"/>
              </a:rPr>
              <a:t>    </a:t>
            </a:r>
            <a:r>
              <a:rPr lang="ru-RU" b="1" u="sng" dirty="0" smtClean="0">
                <a:latin typeface="Bookman Old Style" pitchFamily="18" charset="0"/>
              </a:rPr>
              <a:t>Задача 5.</a:t>
            </a:r>
            <a:r>
              <a:rPr lang="ru-RU" b="1" dirty="0" smtClean="0">
                <a:latin typeface="Bookman Old Style" pitchFamily="18" charset="0"/>
              </a:rPr>
              <a:t>  Решите уравнение: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                         </a:t>
            </a:r>
            <a:r>
              <a:rPr lang="ru-RU" b="1" dirty="0" err="1" smtClean="0">
                <a:latin typeface="Bookman Old Style" pitchFamily="18" charset="0"/>
              </a:rPr>
              <a:t>х</a:t>
            </a:r>
            <a:r>
              <a:rPr lang="ru-RU" b="1" dirty="0" smtClean="0">
                <a:latin typeface="Bookman Old Style" pitchFamily="18" charset="0"/>
              </a:rPr>
              <a:t>⁴ + 2х² -8 = 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5" name="WordArt 4"/>
          <p:cNvSpPr txBox="1">
            <a:spLocks noChangeArrowheads="1" noChangeShapeType="1" noTextEdit="1"/>
          </p:cNvSpPr>
          <p:nvPr/>
        </p:nvSpPr>
        <p:spPr bwMode="auto">
          <a:xfrm>
            <a:off x="785786" y="428604"/>
            <a:ext cx="7858180" cy="498492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16" y="1000108"/>
            <a:ext cx="1714512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857364"/>
            <a:ext cx="7072362" cy="3286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Решение: 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Пусть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² =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t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, 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t² +2t -8 = 0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,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D₁ = k² - ac = 1-1∙ (-8) = 9 &gt;0, 2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корня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.             =3</a:t>
            </a:r>
          </a:p>
          <a:p>
            <a:pPr marL="514350" indent="-514350">
              <a:buNone/>
            </a:pP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    </a:t>
            </a:r>
          </a:p>
          <a:p>
            <a:pPr marL="514350" indent="-514350">
              <a:buNone/>
            </a:pP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     t₁ =               = -4,     t₂ =                = 2.</a:t>
            </a:r>
          </a:p>
          <a:p>
            <a:pPr marL="514350" indent="-514350">
              <a:buNone/>
            </a:pPr>
            <a:endParaRPr lang="en-US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     x² = -4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,                      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² =2</a:t>
            </a:r>
            <a:endParaRPr lang="en-US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    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корней нет                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₁ =      ,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₂ = -    .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Ответ:  -       ,  </a:t>
            </a:r>
          </a:p>
          <a:p>
            <a:pPr marL="514350" indent="-51435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214686"/>
            <a:ext cx="857256" cy="535785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214686"/>
            <a:ext cx="857256" cy="535785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857496"/>
            <a:ext cx="428628" cy="349252"/>
          </a:xfrm>
          <a:prstGeom prst="rect">
            <a:avLst/>
          </a:prstGeom>
          <a:noFill/>
        </p:spPr>
      </p:pic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4143380"/>
            <a:ext cx="285752" cy="349252"/>
          </a:xfrm>
          <a:prstGeom prst="rect">
            <a:avLst/>
          </a:prstGeom>
          <a:noFill/>
        </p:spPr>
      </p:pic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071942"/>
            <a:ext cx="285752" cy="349252"/>
          </a:xfrm>
          <a:prstGeom prst="rect">
            <a:avLst/>
          </a:prstGeom>
          <a:noFill/>
        </p:spPr>
      </p:pic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357694"/>
            <a:ext cx="285752" cy="349252"/>
          </a:xfrm>
          <a:prstGeom prst="rect">
            <a:avLst/>
          </a:prstGeom>
          <a:noFill/>
        </p:spPr>
      </p:pic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61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357694"/>
            <a:ext cx="285752" cy="349252"/>
          </a:xfrm>
          <a:prstGeom prst="rect">
            <a:avLst/>
          </a:prstGeom>
          <a:noFill/>
        </p:spPr>
      </p:pic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Управляющая кнопка: возврат 26">
            <a:hlinkClick r:id="rId6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3200" b="1" u="sng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latin typeface="Bookman Old Style" pitchFamily="18" charset="0"/>
              </a:rPr>
              <a:t>    </a:t>
            </a:r>
            <a:r>
              <a:rPr lang="ru-RU" b="1" dirty="0" smtClean="0">
                <a:latin typeface="Calibri"/>
              </a:rPr>
              <a:t>                                          </a:t>
            </a:r>
            <a:endParaRPr lang="ru-RU" b="1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Bookman Old Style" pitchFamily="18" charset="0"/>
              </a:rPr>
              <a:t>                           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  <p:sp>
        <p:nvSpPr>
          <p:cNvPr id="5" name="WordArt 4"/>
          <p:cNvSpPr txBox="1">
            <a:spLocks noChangeArrowheads="1" noChangeShapeType="1" noTextEdit="1"/>
          </p:cNvSpPr>
          <p:nvPr/>
        </p:nvSpPr>
        <p:spPr bwMode="auto">
          <a:xfrm>
            <a:off x="642910" y="357166"/>
            <a:ext cx="8001056" cy="631844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III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Учебно-тренировочные задания 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071546"/>
            <a:ext cx="7215238" cy="2928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Bookman Old Style" pitchFamily="18" charset="0"/>
              </a:rPr>
              <a:t>Дорогой друг!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Bookman Old Style" pitchFamily="18" charset="0"/>
              </a:rPr>
              <a:t> Тебе предоставляется возможность проверить свои знания по теме «Квадратные  уравнения».</a:t>
            </a:r>
          </a:p>
          <a:p>
            <a:pPr algn="ctr"/>
            <a:r>
              <a:rPr lang="ru-RU" sz="2000" b="1" i="1" smtClean="0">
                <a:solidFill>
                  <a:schemeClr val="tx1"/>
                </a:solidFill>
                <a:latin typeface="Bookman Old Style" pitchFamily="18" charset="0"/>
              </a:rPr>
              <a:t>Данная </a:t>
            </a:r>
            <a:r>
              <a:rPr lang="ru-RU" sz="2000" b="1" i="1" dirty="0" smtClean="0">
                <a:solidFill>
                  <a:schemeClr val="tx1"/>
                </a:solidFill>
                <a:latin typeface="Bookman Old Style" pitchFamily="18" charset="0"/>
              </a:rPr>
              <a:t>работа состоит из 5 заданий уровня А и   5 заданий уровня В.</a:t>
            </a:r>
            <a:endParaRPr lang="ru-RU" sz="20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2500298" y="3643314"/>
            <a:ext cx="2143140" cy="57150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5214942" y="3643314"/>
            <a:ext cx="2286016" cy="57150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1928794" y="5214950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Вернуться к содержанию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>
            <a:hlinkClick r:id="rId5" action="ppaction://hlinksldjump"/>
          </p:cNvPr>
          <p:cNvSpPr/>
          <p:nvPr/>
        </p:nvSpPr>
        <p:spPr>
          <a:xfrm>
            <a:off x="5715008" y="5214950"/>
            <a:ext cx="2571768" cy="64294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Завершение работы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1" name="Управляющая кнопка: возврат 10">
            <a:hlinkClick r:id="rId4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000108"/>
            <a:ext cx="6500858" cy="521497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№1.  Решите уравнение: 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а) 64 – 25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² =0;    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б) 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² -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– 6 = 0;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в) 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(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+ 6) = 2х -3;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г)  2у (у - 3) = -9;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№2. Соотнесите квадратные уравнения и их корни: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1) 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² + 5х – 6 =0          2)  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² -6х +9 =0           3)  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 - 2) = 0</a:t>
            </a:r>
          </a:p>
          <a:p>
            <a:pPr algn="just"/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         А) 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₁ = 1, 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₂ = -6          Б) 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₁ = 0, 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₂ = 2          В) </a:t>
            </a:r>
            <a:r>
              <a:rPr lang="ru-RU" sz="15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500" dirty="0" smtClean="0">
                <a:solidFill>
                  <a:schemeClr val="bg1"/>
                </a:solidFill>
                <a:latin typeface="Bookman Old Style" pitchFamily="18" charset="0"/>
              </a:rPr>
              <a:t> = 3.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№3. Укажите отрицательный корень уравнения 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5х² + 7 (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- 2) = 4х² - 14. 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№4. Какое выражение надо подставить вместо многоточия, чтобы было верным равенство:  3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3х² + 5х – 2 = 3 (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+ 2) (…)?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№5. Сумма  и произведение корней некоторого квадратного уравнения равны соответственно     2 и -3. Определите это уравнение. 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700" b="1" dirty="0" smtClean="0">
                <a:solidFill>
                  <a:schemeClr val="bg1"/>
                </a:solidFill>
                <a:latin typeface="Bookman Old Style" pitchFamily="18" charset="0"/>
              </a:rPr>
              <a:t>А.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² + 5х -6 =0     </a:t>
            </a:r>
            <a:r>
              <a:rPr lang="ru-RU" sz="1700" b="1" dirty="0" smtClean="0">
                <a:solidFill>
                  <a:schemeClr val="bg1"/>
                </a:solidFill>
                <a:latin typeface="Bookman Old Style" pitchFamily="18" charset="0"/>
              </a:rPr>
              <a:t>Б.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Х² - 5х – 6= 0  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700" b="1" dirty="0" smtClean="0">
                <a:solidFill>
                  <a:schemeClr val="bg1"/>
                </a:solidFill>
                <a:latin typeface="Bookman Old Style" pitchFamily="18" charset="0"/>
              </a:rPr>
              <a:t>В.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² + 2х – 3 = 0   </a:t>
            </a:r>
            <a:r>
              <a:rPr lang="ru-RU" sz="1700" b="1" dirty="0" smtClean="0">
                <a:solidFill>
                  <a:schemeClr val="bg1"/>
                </a:solidFill>
                <a:latin typeface="Bookman Old Style" pitchFamily="18" charset="0"/>
              </a:rPr>
              <a:t>Г.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² - 2х – 3 = 0.</a:t>
            </a:r>
          </a:p>
          <a:p>
            <a:pPr algn="just"/>
            <a:endParaRPr lang="ru-RU" sz="18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388" y="571480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000892" y="1500174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7000892" y="2786058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7000892" y="4214818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7000892" y="5214950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7000892" y="3500438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Управляющая кнопка: возврат 9">
            <a:hlinkClick r:id="rId8" action="ppaction://hlinksldjump" highlightClick="1"/>
          </p:cNvPr>
          <p:cNvSpPr/>
          <p:nvPr/>
        </p:nvSpPr>
        <p:spPr>
          <a:xfrm>
            <a:off x="571472" y="614364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810750" cy="7362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571472" y="1000108"/>
            <a:ext cx="6500858" cy="521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№1.  Решите уравнение: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³ + 3х² - 4х – 12 = 0.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7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№2. Решите уравнение: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⁴ - 7х² +12 = 0.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7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№3. 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В</a:t>
            </a:r>
            <a:r>
              <a:rPr kumimoji="0" lang="ru-RU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ыясните</a:t>
            </a: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, имеет ли  корни уравнение: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</a:rPr>
              <a:t>                  </a:t>
            </a:r>
            <a:r>
              <a:rPr kumimoji="0" lang="ru-RU" sz="17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</a:rPr>
              <a:t>х</a:t>
            </a:r>
            <a:r>
              <a:rPr kumimoji="0" lang="ru-RU" sz="1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</a:rPr>
              <a:t> +</a:t>
            </a:r>
            <a:r>
              <a:rPr kumimoji="0" lang="en-US" sz="1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</a:rPr>
              <a:t>  √</a:t>
            </a:r>
            <a:r>
              <a:rPr kumimoji="0" lang="ru-RU" sz="17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</a:rPr>
              <a:t>х</a:t>
            </a:r>
            <a:r>
              <a:rPr kumimoji="0" lang="ru-RU" sz="1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</a:rPr>
              <a:t>  - 20 =0</a:t>
            </a:r>
            <a:r>
              <a:rPr kumimoji="0" lang="en-US" sz="17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</a:rPr>
              <a:t>  </a:t>
            </a: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</a:rPr>
              <a:t>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7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№4. Решите уравнение: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     (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² + 4х)(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² + 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4х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- 17) = -60.</a:t>
            </a:r>
          </a:p>
          <a:p>
            <a:pPr marL="342900" lvl="0" indent="-342900" algn="just">
              <a:spcBef>
                <a:spcPct val="20000"/>
              </a:spcBef>
            </a:pPr>
            <a:endParaRPr kumimoji="0" lang="ru-RU" sz="17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№5. Решите уравнение: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                 (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² - 7х +13)</a:t>
            </a:r>
            <a:r>
              <a:rPr lang="ru-RU" sz="1700" dirty="0" smtClean="0">
                <a:solidFill>
                  <a:schemeClr val="bg1"/>
                </a:solidFill>
                <a:latin typeface="Calibri"/>
              </a:rPr>
              <a:t>²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– (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- 3) (</a:t>
            </a:r>
            <a:r>
              <a:rPr lang="ru-RU" sz="17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700" dirty="0" smtClean="0">
                <a:solidFill>
                  <a:schemeClr val="bg1"/>
                </a:solidFill>
                <a:latin typeface="Bookman Old Style" pitchFamily="18" charset="0"/>
              </a:rPr>
              <a:t> - 4) = 1.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388" y="571480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6072198" y="1285860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6072198" y="2143116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5" name="Прямоугольник 14">
            <a:hlinkClick r:id="rId5" action="ppaction://hlinksldjump"/>
          </p:cNvPr>
          <p:cNvSpPr/>
          <p:nvPr/>
        </p:nvSpPr>
        <p:spPr>
          <a:xfrm>
            <a:off x="6072198" y="3000372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6" name="Прямоугольник 15">
            <a:hlinkClick r:id="rId6" action="ppaction://hlinksldjump"/>
          </p:cNvPr>
          <p:cNvSpPr/>
          <p:nvPr/>
        </p:nvSpPr>
        <p:spPr>
          <a:xfrm>
            <a:off x="6072198" y="4071942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7" name="Прямоугольник 16">
            <a:hlinkClick r:id="rId7" action="ppaction://hlinksldjump"/>
          </p:cNvPr>
          <p:cNvSpPr/>
          <p:nvPr/>
        </p:nvSpPr>
        <p:spPr>
          <a:xfrm>
            <a:off x="6072198" y="4929198"/>
            <a:ext cx="1643074" cy="35719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500298" y="3214686"/>
            <a:ext cx="14287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Управляющая кнопка: возврат 23">
            <a:hlinkClick r:id="rId8" action="ppaction://hlinksldjump" highlightClick="1"/>
          </p:cNvPr>
          <p:cNvSpPr/>
          <p:nvPr/>
        </p:nvSpPr>
        <p:spPr>
          <a:xfrm>
            <a:off x="428596" y="614364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Bookman Old Style" pitchFamily="18" charset="0"/>
              </a:rPr>
              <a:t>№1.  Ответы: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Bookman Old Style" pitchFamily="18" charset="0"/>
              </a:rPr>
              <a:t>         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а) 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₁ = - 1,6;    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₂ = 1,6</a:t>
            </a: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       б) 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₁ = - 2;       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₂ = 3.</a:t>
            </a: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       в) 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₁ = - 3;       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₂ = -1.</a:t>
            </a: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       г)  корней нет.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документ 5">
            <a:hlinkClick r:id="rId3" action="ppaction://hlinksldjump" highlightClick="1"/>
          </p:cNvPr>
          <p:cNvSpPr/>
          <p:nvPr/>
        </p:nvSpPr>
        <p:spPr>
          <a:xfrm>
            <a:off x="5643570" y="1571612"/>
            <a:ext cx="428628" cy="428628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кумент 6">
            <a:hlinkClick r:id="rId4" action="ppaction://hlinksldjump" highlightClick="1"/>
          </p:cNvPr>
          <p:cNvSpPr/>
          <p:nvPr/>
        </p:nvSpPr>
        <p:spPr>
          <a:xfrm>
            <a:off x="5643570" y="2428868"/>
            <a:ext cx="428628" cy="428628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кумент 7">
            <a:hlinkClick r:id="rId5" action="ppaction://hlinksldjump" highlightClick="1"/>
          </p:cNvPr>
          <p:cNvSpPr/>
          <p:nvPr/>
        </p:nvSpPr>
        <p:spPr>
          <a:xfrm>
            <a:off x="5643570" y="3214686"/>
            <a:ext cx="428628" cy="428628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кумент 8">
            <a:hlinkClick r:id="rId6" action="ppaction://hlinksldjump" highlightClick="1"/>
          </p:cNvPr>
          <p:cNvSpPr/>
          <p:nvPr/>
        </p:nvSpPr>
        <p:spPr>
          <a:xfrm>
            <a:off x="5643570" y="4143380"/>
            <a:ext cx="428628" cy="428628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642918"/>
            <a:ext cx="2000264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Управляющая кнопка: возврат 11">
            <a:hlinkClick r:id="rId7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858280" cy="6858000"/>
          </a:xfr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 marL="514350" indent="-514350">
              <a:buNone/>
            </a:pPr>
            <a:r>
              <a:rPr lang="ru-RU" sz="2400" b="1" dirty="0" smtClean="0">
                <a:latin typeface="Bookman Old Style" pitchFamily="18" charset="0"/>
              </a:rPr>
              <a:t>   </a:t>
            </a:r>
            <a:r>
              <a:rPr lang="ru-RU" sz="2400" b="1" dirty="0" smtClean="0">
                <a:latin typeface="Bookman Old Style" pitchFamily="18" charset="0"/>
                <a:hlinkClick r:id="rId2" action="ppaction://hlinksldjump"/>
              </a:rPr>
              <a:t>Глава </a:t>
            </a:r>
            <a:r>
              <a:rPr lang="en-US" sz="2400" b="1" dirty="0" smtClean="0">
                <a:latin typeface="Bookman Old Style" pitchFamily="18" charset="0"/>
                <a:hlinkClick r:id="rId2" action="ppaction://hlinksldjump"/>
              </a:rPr>
              <a:t>I.</a:t>
            </a:r>
            <a:r>
              <a:rPr lang="ru-RU" sz="2400" b="1" dirty="0" smtClean="0">
                <a:latin typeface="Bookman Old Style" pitchFamily="18" charset="0"/>
                <a:hlinkClick r:id="rId2" action="ppaction://hlinksldjump"/>
              </a:rPr>
              <a:t> Краткий теоретический справочник.</a:t>
            </a:r>
            <a:endParaRPr lang="ru-RU" sz="2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2400" b="1" dirty="0" smtClean="0">
                <a:latin typeface="Bookman Old Style" pitchFamily="18" charset="0"/>
              </a:rPr>
              <a:t>     </a:t>
            </a:r>
            <a:r>
              <a:rPr lang="ru-RU" sz="1400" b="1" dirty="0" smtClean="0">
                <a:latin typeface="Bookman Old Style" pitchFamily="18" charset="0"/>
                <a:hlinkClick r:id="rId2" action="ppaction://hlinksldjump"/>
              </a:rPr>
              <a:t>§1</a:t>
            </a:r>
            <a:r>
              <a:rPr lang="ru-RU" sz="1600" b="1" dirty="0" smtClean="0">
                <a:latin typeface="Bookman Old Style" pitchFamily="18" charset="0"/>
                <a:hlinkClick r:id="rId2" action="ppaction://hlinksldjump"/>
              </a:rPr>
              <a:t>. </a:t>
            </a:r>
            <a:r>
              <a:rPr lang="ru-RU" sz="1400" b="1" dirty="0" smtClean="0">
                <a:latin typeface="Bookman Old Style" pitchFamily="18" charset="0"/>
                <a:hlinkClick r:id="rId2" action="ppaction://hlinksldjump"/>
              </a:rPr>
              <a:t>Определение квадратного уравнения.</a:t>
            </a:r>
            <a:endParaRPr lang="ru-RU" sz="1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400" b="1" dirty="0" smtClean="0">
                <a:latin typeface="Bookman Old Style" pitchFamily="18" charset="0"/>
              </a:rPr>
              <a:t>        </a:t>
            </a:r>
            <a:r>
              <a:rPr lang="ru-RU" sz="1400" b="1" dirty="0" smtClean="0">
                <a:latin typeface="Bookman Old Style" pitchFamily="18" charset="0"/>
                <a:hlinkClick r:id="rId3" action="ppaction://hlinksldjump"/>
              </a:rPr>
              <a:t>§2.  Неполные квадратные уравнения.</a:t>
            </a:r>
            <a:endParaRPr lang="ru-RU" sz="1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400" b="1" dirty="0" smtClean="0">
                <a:latin typeface="Bookman Old Style" pitchFamily="18" charset="0"/>
              </a:rPr>
              <a:t>        </a:t>
            </a:r>
            <a:r>
              <a:rPr lang="ru-RU" sz="1400" b="1" dirty="0" smtClean="0">
                <a:latin typeface="Bookman Old Style" pitchFamily="18" charset="0"/>
                <a:hlinkClick r:id="rId4" action="ppaction://hlinksldjump"/>
              </a:rPr>
              <a:t>§3. Формула корней квадратного уравнения.</a:t>
            </a:r>
            <a:endParaRPr lang="ru-RU" sz="1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400" b="1" dirty="0" smtClean="0">
                <a:latin typeface="Bookman Old Style" pitchFamily="18" charset="0"/>
              </a:rPr>
              <a:t>        </a:t>
            </a:r>
            <a:r>
              <a:rPr lang="ru-RU" sz="1400" b="1" dirty="0" smtClean="0">
                <a:latin typeface="Bookman Old Style" pitchFamily="18" charset="0"/>
                <a:hlinkClick r:id="rId5" action="ppaction://hlinksldjump"/>
              </a:rPr>
              <a:t>§4. Формула корней квадратного уравнения с чётным вторым коэффициентом.</a:t>
            </a:r>
            <a:endParaRPr lang="ru-RU" sz="1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400" b="1" dirty="0" smtClean="0">
                <a:latin typeface="Bookman Old Style" pitchFamily="18" charset="0"/>
              </a:rPr>
              <a:t>        </a:t>
            </a:r>
            <a:r>
              <a:rPr lang="ru-RU" sz="1400" b="1" dirty="0" smtClean="0">
                <a:latin typeface="Bookman Old Style" pitchFamily="18" charset="0"/>
                <a:hlinkClick r:id="rId6" action="ppaction://hlinksldjump"/>
              </a:rPr>
              <a:t>§5. Приёмы устного решения квадратных уравнений.</a:t>
            </a:r>
            <a:endParaRPr lang="ru-RU" sz="1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400" b="1" dirty="0" smtClean="0">
                <a:latin typeface="Bookman Old Style" pitchFamily="18" charset="0"/>
              </a:rPr>
              <a:t>        </a:t>
            </a:r>
            <a:r>
              <a:rPr lang="ru-RU" sz="1400" b="1" dirty="0" smtClean="0">
                <a:latin typeface="Bookman Old Style" pitchFamily="18" charset="0"/>
                <a:hlinkClick r:id="rId7" action="ppaction://hlinksldjump"/>
              </a:rPr>
              <a:t>§6. Теорема Виета.</a:t>
            </a:r>
            <a:endParaRPr lang="ru-RU" sz="1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1400" b="1" dirty="0" smtClean="0">
                <a:latin typeface="Bookman Old Style" pitchFamily="18" charset="0"/>
              </a:rPr>
              <a:t>        </a:t>
            </a:r>
            <a:r>
              <a:rPr lang="ru-RU" sz="1400" b="1" dirty="0" smtClean="0">
                <a:latin typeface="Bookman Old Style" pitchFamily="18" charset="0"/>
                <a:hlinkClick r:id="rId8" action="ppaction://hlinksldjump"/>
              </a:rPr>
              <a:t>§</a:t>
            </a:r>
            <a:r>
              <a:rPr lang="en-US" sz="1400" b="1" dirty="0" smtClean="0">
                <a:latin typeface="Bookman Old Style" pitchFamily="18" charset="0"/>
                <a:hlinkClick r:id="rId8" action="ppaction://hlinksldjump"/>
              </a:rPr>
              <a:t>7</a:t>
            </a:r>
            <a:r>
              <a:rPr lang="ru-RU" sz="1400" b="1" dirty="0" smtClean="0">
                <a:latin typeface="Bookman Old Style" pitchFamily="18" charset="0"/>
                <a:hlinkClick r:id="rId8" action="ppaction://hlinksldjump"/>
              </a:rPr>
              <a:t>. Биквадратные уравнения.</a:t>
            </a:r>
            <a:endParaRPr lang="ru-RU" sz="1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2400" b="1" dirty="0" smtClean="0">
                <a:latin typeface="Bookman Old Style" pitchFamily="18" charset="0"/>
              </a:rPr>
              <a:t>   </a:t>
            </a:r>
            <a:r>
              <a:rPr lang="ru-RU" sz="2400" b="1" dirty="0" smtClean="0">
                <a:latin typeface="Bookman Old Style" pitchFamily="18" charset="0"/>
                <a:hlinkClick r:id="rId9" action="ppaction://hlinksldjump"/>
              </a:rPr>
              <a:t>Глава </a:t>
            </a:r>
            <a:r>
              <a:rPr lang="en-US" sz="2400" b="1" dirty="0" smtClean="0">
                <a:latin typeface="Bookman Old Style" pitchFamily="18" charset="0"/>
                <a:hlinkClick r:id="rId9" action="ppaction://hlinksldjump"/>
              </a:rPr>
              <a:t>II.</a:t>
            </a:r>
            <a:r>
              <a:rPr lang="ru-RU" sz="2400" b="1" dirty="0" smtClean="0">
                <a:latin typeface="Bookman Old Style" pitchFamily="18" charset="0"/>
                <a:hlinkClick r:id="rId9" action="ppaction://hlinksldjump"/>
              </a:rPr>
              <a:t> Алгоритмы решения типовых задач.</a:t>
            </a:r>
            <a:endParaRPr lang="ru-RU" sz="2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2400" b="1" dirty="0" smtClean="0">
                <a:latin typeface="Bookman Old Style" pitchFamily="18" charset="0"/>
              </a:rPr>
              <a:t>   </a:t>
            </a:r>
            <a:r>
              <a:rPr lang="ru-RU" sz="2400" b="1" dirty="0" smtClean="0">
                <a:latin typeface="Bookman Old Style" pitchFamily="18" charset="0"/>
                <a:hlinkClick r:id="rId10" action="ppaction://hlinksldjump"/>
              </a:rPr>
              <a:t>Глава </a:t>
            </a:r>
            <a:r>
              <a:rPr lang="en-US" sz="2400" b="1" dirty="0" smtClean="0">
                <a:latin typeface="Bookman Old Style" pitchFamily="18" charset="0"/>
                <a:hlinkClick r:id="rId10" action="ppaction://hlinksldjump"/>
              </a:rPr>
              <a:t>III.</a:t>
            </a:r>
            <a:r>
              <a:rPr lang="ru-RU" sz="2400" b="1" dirty="0" smtClean="0">
                <a:latin typeface="Bookman Old Style" pitchFamily="18" charset="0"/>
                <a:hlinkClick r:id="rId10" action="ppaction://hlinksldjump"/>
              </a:rPr>
              <a:t> Учебно-тренировочные задания.</a:t>
            </a:r>
            <a:endParaRPr lang="ru-RU" sz="2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2400" b="1" dirty="0" smtClean="0">
                <a:latin typeface="Bookman Old Style" pitchFamily="18" charset="0"/>
              </a:rPr>
              <a:t>   </a:t>
            </a:r>
            <a:r>
              <a:rPr lang="ru-RU" sz="2400" b="1" dirty="0" smtClean="0">
                <a:latin typeface="Bookman Old Style" pitchFamily="18" charset="0"/>
                <a:hlinkClick r:id="rId11" action="ppaction://hlinksldjump"/>
              </a:rPr>
              <a:t>Глава </a:t>
            </a:r>
            <a:r>
              <a:rPr lang="en-US" sz="2400" b="1" dirty="0" smtClean="0">
                <a:latin typeface="Bookman Old Style" pitchFamily="18" charset="0"/>
                <a:hlinkClick r:id="rId11" action="ppaction://hlinksldjump"/>
              </a:rPr>
              <a:t>IV.</a:t>
            </a:r>
            <a:r>
              <a:rPr lang="ru-RU" sz="2400" b="1" dirty="0" smtClean="0">
                <a:latin typeface="Bookman Old Style" pitchFamily="18" charset="0"/>
                <a:hlinkClick r:id="rId11" action="ppaction://hlinksldjump"/>
              </a:rPr>
              <a:t> По страницам истории.</a:t>
            </a:r>
            <a:endParaRPr lang="ru-RU" sz="2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b="1" dirty="0" smtClean="0">
              <a:latin typeface="Bookman Old Style" pitchFamily="18" charset="0"/>
            </a:endParaRPr>
          </a:p>
          <a:p>
            <a:pPr marL="514350" indent="-514350">
              <a:buNone/>
            </a:pP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4" name="WordArt 4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2714612" y="285728"/>
            <a:ext cx="3714776" cy="703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Courier New"/>
                <a:cs typeface="Courier New"/>
              </a:rPr>
              <a:t> 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Courier New"/>
                <a:cs typeface="Courier New"/>
              </a:rPr>
              <a:t>Содержание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Courier New"/>
              <a:cs typeface="Courier New"/>
            </a:endParaRPr>
          </a:p>
        </p:txBody>
      </p:sp>
      <p:sp>
        <p:nvSpPr>
          <p:cNvPr id="5" name="Прямоугольник 4">
            <a:hlinkClick r:id="rId12" action="ppaction://hlinkpres?slideindex=1&amp;slidetitle="/>
          </p:cNvPr>
          <p:cNvSpPr/>
          <p:nvPr/>
        </p:nvSpPr>
        <p:spPr>
          <a:xfrm>
            <a:off x="1857356" y="5786454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Содержание справочника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>
            <a:hlinkClick r:id="rId13" action="ppaction://hlinksldjump"/>
          </p:cNvPr>
          <p:cNvSpPr/>
          <p:nvPr/>
        </p:nvSpPr>
        <p:spPr>
          <a:xfrm>
            <a:off x="5286380" y="5786454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Завершение работы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Bookman Old Style" pitchFamily="18" charset="0"/>
              </a:rPr>
              <a:t>    №2.  Ответ: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Bookman Old Style" pitchFamily="18" charset="0"/>
              </a:rPr>
              <a:t>         </a:t>
            </a:r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документ 5">
            <a:hlinkClick r:id="rId3" action="ppaction://hlinksldjump" highlightClick="1"/>
          </p:cNvPr>
          <p:cNvSpPr/>
          <p:nvPr/>
        </p:nvSpPr>
        <p:spPr>
          <a:xfrm>
            <a:off x="6643702" y="3500438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00166" y="1785926"/>
          <a:ext cx="6096000" cy="109887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/>
                <a:gridCol w="2032000"/>
                <a:gridCol w="2032000"/>
              </a:tblGrid>
              <a:tr h="5494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1</a:t>
                      </a:r>
                      <a:endParaRPr lang="ru-RU" sz="28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2</a:t>
                      </a:r>
                      <a:endParaRPr lang="ru-RU" sz="28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3</a:t>
                      </a:r>
                      <a:endParaRPr lang="ru-RU" sz="28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494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А</a:t>
                      </a:r>
                      <a:endParaRPr lang="ru-RU" sz="28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В</a:t>
                      </a:r>
                      <a:endParaRPr lang="ru-RU" sz="28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Б</a:t>
                      </a:r>
                      <a:endParaRPr lang="ru-RU" sz="28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388" y="571480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Управляющая кнопка: возврат 8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     №3.  Ответ: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</a:t>
            </a:r>
            <a:r>
              <a:rPr lang="ru-RU" sz="28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= -7.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Bookman Old Style" pitchFamily="18" charset="0"/>
              </a:rPr>
              <a:t>         </a:t>
            </a:r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документ 5">
            <a:hlinkClick r:id="rId3" action="ppaction://hlinksldjump" highlightClick="1"/>
          </p:cNvPr>
          <p:cNvSpPr/>
          <p:nvPr/>
        </p:nvSpPr>
        <p:spPr>
          <a:xfrm>
            <a:off x="6286512" y="3000372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571480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Управляющая кнопка: возврат 8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   №4.  Ответ: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                   </a:t>
            </a:r>
            <a:r>
              <a:rPr lang="ru-RU" sz="28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-   .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Bookman Old Style" pitchFamily="18" charset="0"/>
              </a:rPr>
              <a:t>         </a:t>
            </a:r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документ 5">
            <a:hlinkClick r:id="rId3" action="ppaction://hlinksldjump" highlightClick="1"/>
          </p:cNvPr>
          <p:cNvSpPr/>
          <p:nvPr/>
        </p:nvSpPr>
        <p:spPr>
          <a:xfrm>
            <a:off x="6286512" y="3000372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357554" y="2500306"/>
            <a:ext cx="500066" cy="67678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388" y="571480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Управляющая кнопка: возврат 8">
            <a:hlinkClick r:id="rId5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        №5.  Ответ:  Г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              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Bookman Old Style" pitchFamily="18" charset="0"/>
              </a:rPr>
              <a:t>         </a:t>
            </a:r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документ 5">
            <a:hlinkClick r:id="rId3" action="ppaction://hlinksldjump" highlightClick="1"/>
          </p:cNvPr>
          <p:cNvSpPr/>
          <p:nvPr/>
        </p:nvSpPr>
        <p:spPr>
          <a:xfrm>
            <a:off x="6286512" y="3000372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571480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Управляющая кнопка: возврат 8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№1. а)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1643050"/>
            <a:ext cx="274145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64 – 25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=0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(8 – 5х) (8+5х)=0,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8-5х = 0 или 8+5х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-5х = -8         5х = -8,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1,6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-1,6.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-1,6 ; 1,6.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Управляющая кнопка: возврат 9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№1. б)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443743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-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– 6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По теореме обратной теореме Виета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+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1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</a:t>
            </a:r>
            <a:r>
              <a:rPr lang="ru-RU" dirty="0" smtClean="0">
                <a:solidFill>
                  <a:schemeClr val="bg1"/>
                </a:solidFill>
                <a:latin typeface="Calibri"/>
              </a:rPr>
              <a:t>∙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-6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 =  -2,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3.</a:t>
            </a: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-2 ; 3.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15140" y="428604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Управляющая кнопка: возврат 9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№1. в)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4272323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(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+ 6) = 2х -3,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х² +6х = 2х -3,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+ 6х – 2х +3 =0,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+ 4х +3 = 0,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= 2² - 3·1 = 1&gt;0, 2 корня</a:t>
            </a:r>
          </a:p>
          <a:p>
            <a:endParaRPr lang="ru-RU" dirty="0" smtClean="0">
              <a:solidFill>
                <a:schemeClr val="bg1"/>
              </a:solidFill>
              <a:latin typeface="Calibri"/>
            </a:endParaRP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=           = -3,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Calibri"/>
              </a:rPr>
              <a:t>₂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=           = -1.   </a:t>
            </a: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-3 ; -1.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28860" y="3500438"/>
            <a:ext cx="642942" cy="514354"/>
          </a:xfrm>
          <a:prstGeom prst="rect">
            <a:avLst/>
          </a:prstGeom>
          <a:noFill/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9124" y="3500438"/>
            <a:ext cx="642942" cy="51435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786578" y="428604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Управляющая кнопка: возврат 13">
            <a:hlinkClick r:id="rId5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№1. г)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5562741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2у (у - 3) = -9, 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2у² - 6у +9 = 0,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(-6)² - 4·2·9 = 36 – 72 = -36 &lt; 0, корней нет</a:t>
            </a: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корней нет.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428604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Управляющая кнопка: возврат 11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85776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№2. </a:t>
            </a:r>
            <a:endParaRPr lang="ru-RU" sz="18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643051"/>
            <a:ext cx="46089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Решение: 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Решим уравнение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- 2) = 0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   х=0 или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-2 =0,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2.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   Ответ:  3 - Б.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По теореме обратной теореме  Виета:  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+ 5х – 6 =0,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+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-5,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₁∙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₂  = -6,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= -6 ,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1.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Ответ: 1-А.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Значит 2-В.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Ответ:</a:t>
            </a:r>
          </a:p>
          <a:p>
            <a:pPr marL="342900" indent="-342900"/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357422" y="5143512"/>
          <a:ext cx="6096000" cy="741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1</a:t>
                      </a:r>
                      <a:endParaRPr lang="ru-RU" b="1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2</a:t>
                      </a:r>
                      <a:endParaRPr lang="ru-RU" b="1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3</a:t>
                      </a:r>
                      <a:endParaRPr lang="ru-RU" b="1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В</a:t>
                      </a:r>
                      <a:endParaRPr lang="ru-RU" b="1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Б</a:t>
                      </a:r>
                      <a:endParaRPr lang="ru-RU" b="1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786578" y="285728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№3. 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1"/>
            <a:ext cx="418415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Решение: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5х² + 7 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- 2) = 4х² - 14,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5х² + 7х -14 = 4х² - 14,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5х² - 4х²  + 7х  -14 + 14 =0,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+ 7х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+ 7)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0 или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+ 7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- 7.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Ответ : -7.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Управляющая кнопка: возврат 11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714348" y="928670"/>
            <a:ext cx="81359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000" b="1" dirty="0">
                <a:solidFill>
                  <a:srgbClr val="C00000"/>
                </a:solidFill>
                <a:latin typeface="Bookman Old Style" pitchFamily="18" charset="0"/>
              </a:rPr>
              <a:t>Квадратным уравнением </a:t>
            </a:r>
            <a:endParaRPr lang="ru-RU" sz="20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 eaLnBrk="1" hangingPunct="1"/>
            <a:r>
              <a:rPr lang="ru-RU" sz="2000" b="1" dirty="0" smtClean="0">
                <a:latin typeface="Bookman Old Style" pitchFamily="18" charset="0"/>
              </a:rPr>
              <a:t>называется </a:t>
            </a:r>
            <a:r>
              <a:rPr lang="ru-RU" sz="2000" b="1" dirty="0">
                <a:latin typeface="Bookman Old Style" pitchFamily="18" charset="0"/>
              </a:rPr>
              <a:t>уравнение вида  </a:t>
            </a:r>
            <a:r>
              <a:rPr lang="en-US" sz="2000" b="1" u="sng" dirty="0">
                <a:solidFill>
                  <a:srgbClr val="C00000"/>
                </a:solidFill>
                <a:latin typeface="Bookman Old Style" pitchFamily="18" charset="0"/>
              </a:rPr>
              <a:t>a</a:t>
            </a:r>
            <a:r>
              <a:rPr lang="ru-RU" sz="2000" b="1" u="sng" dirty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en-US" sz="2000" b="1" u="sng" dirty="0">
                <a:solidFill>
                  <a:srgbClr val="C00000"/>
                </a:solidFill>
                <a:latin typeface="Bookman Old Style" pitchFamily="18" charset="0"/>
              </a:rPr>
              <a:t>x </a:t>
            </a:r>
            <a:r>
              <a:rPr lang="en-US" sz="2000" b="1" u="sng" dirty="0" smtClean="0">
                <a:solidFill>
                  <a:srgbClr val="C00000"/>
                </a:solidFill>
                <a:latin typeface="Bookman Old Style" pitchFamily="18" charset="0"/>
              </a:rPr>
              <a:t>² </a:t>
            </a:r>
            <a:r>
              <a:rPr lang="en-US" sz="2000" b="1" u="sng" dirty="0">
                <a:solidFill>
                  <a:srgbClr val="C00000"/>
                </a:solidFill>
                <a:latin typeface="Bookman Old Style" pitchFamily="18" charset="0"/>
              </a:rPr>
              <a:t>+ b x + c = 0</a:t>
            </a:r>
            <a:endParaRPr lang="ru-RU" sz="2000" b="1" u="sng" dirty="0">
              <a:solidFill>
                <a:srgbClr val="C00000"/>
              </a:solidFill>
              <a:latin typeface="Bookman Old Style" pitchFamily="18" charset="0"/>
            </a:endParaRPr>
          </a:p>
          <a:p>
            <a:pPr algn="ctr" eaLnBrk="1" hangingPunct="1"/>
            <a:r>
              <a:rPr lang="ru-RU" sz="2000" b="1" dirty="0">
                <a:latin typeface="Bookman Old Style" pitchFamily="18" charset="0"/>
              </a:rPr>
              <a:t>где  </a:t>
            </a:r>
            <a:r>
              <a:rPr lang="ru-RU" sz="2000" b="1" dirty="0" err="1">
                <a:latin typeface="Bookman Old Style" pitchFamily="18" charset="0"/>
              </a:rPr>
              <a:t>х</a:t>
            </a:r>
            <a:r>
              <a:rPr lang="ru-RU" sz="2000" b="1" dirty="0">
                <a:latin typeface="Bookman Old Style" pitchFamily="18" charset="0"/>
              </a:rPr>
              <a:t> – переменная, </a:t>
            </a:r>
          </a:p>
          <a:p>
            <a:pPr algn="ctr" eaLnBrk="1" hangingPunct="1"/>
            <a:r>
              <a:rPr lang="en-US" sz="2000" b="1" dirty="0">
                <a:latin typeface="Bookman Old Style" pitchFamily="18" charset="0"/>
              </a:rPr>
              <a:t>a, b </a:t>
            </a:r>
            <a:r>
              <a:rPr lang="ru-RU" sz="2000" b="1" dirty="0">
                <a:latin typeface="Bookman Old Style" pitchFamily="18" charset="0"/>
              </a:rPr>
              <a:t>и </a:t>
            </a:r>
            <a:r>
              <a:rPr lang="en-US" sz="2000" b="1" dirty="0">
                <a:latin typeface="Bookman Old Style" pitchFamily="18" charset="0"/>
              </a:rPr>
              <a:t>c</a:t>
            </a:r>
            <a:r>
              <a:rPr lang="ru-RU" sz="2000" b="1" dirty="0">
                <a:latin typeface="Bookman Old Style" pitchFamily="18" charset="0"/>
              </a:rPr>
              <a:t> – некоторые числа, причём а </a:t>
            </a:r>
            <a:r>
              <a:rPr lang="ru-RU" sz="2000" b="1" dirty="0">
                <a:latin typeface="Bookman Old Style" pitchFamily="18" charset="0"/>
                <a:cs typeface="Times New Roman" pitchFamily="18" charset="0"/>
              </a:rPr>
              <a:t>≠ 0.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916238" y="299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endParaRPr lang="ru-RU">
              <a:latin typeface="Times New Roman" pitchFamily="18" charset="0"/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143108" y="2428868"/>
            <a:ext cx="52806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4000" b="1" dirty="0">
                <a:solidFill>
                  <a:srgbClr val="C00000"/>
                </a:solidFill>
                <a:latin typeface="Verdana" pitchFamily="34" charset="0"/>
              </a:rPr>
              <a:t>a</a:t>
            </a:r>
            <a:r>
              <a:rPr lang="en-US" sz="4000" b="1" dirty="0">
                <a:latin typeface="Verdana" pitchFamily="34" charset="0"/>
              </a:rPr>
              <a:t> </a:t>
            </a:r>
            <a:r>
              <a:rPr lang="en-US" sz="4000" b="1" dirty="0" smtClean="0">
                <a:latin typeface="Verdana" pitchFamily="34" charset="0"/>
              </a:rPr>
              <a:t>x² </a:t>
            </a:r>
            <a:r>
              <a:rPr lang="en-US" sz="4000" b="1" dirty="0">
                <a:latin typeface="Verdana" pitchFamily="34" charset="0"/>
              </a:rPr>
              <a:t>+ </a:t>
            </a:r>
            <a:r>
              <a:rPr lang="en-US" sz="4000" b="1" dirty="0">
                <a:solidFill>
                  <a:srgbClr val="C00000"/>
                </a:solidFill>
                <a:latin typeface="Verdana" pitchFamily="34" charset="0"/>
              </a:rPr>
              <a:t>b</a:t>
            </a:r>
            <a:r>
              <a:rPr lang="en-US" sz="4000" b="1" dirty="0">
                <a:latin typeface="Verdana" pitchFamily="34" charset="0"/>
              </a:rPr>
              <a:t> x +</a:t>
            </a:r>
            <a:r>
              <a:rPr lang="en-US" sz="4000" b="1" dirty="0">
                <a:solidFill>
                  <a:srgbClr val="C00000"/>
                </a:solidFill>
                <a:latin typeface="Verdana" pitchFamily="34" charset="0"/>
              </a:rPr>
              <a:t> c </a:t>
            </a:r>
            <a:r>
              <a:rPr lang="en-US" sz="4000" b="1" dirty="0">
                <a:latin typeface="Verdana" pitchFamily="34" charset="0"/>
              </a:rPr>
              <a:t>= 0</a:t>
            </a:r>
            <a:endParaRPr lang="ru-RU" sz="4000" b="1" dirty="0">
              <a:latin typeface="Verdana" pitchFamily="34" charset="0"/>
            </a:endParaRPr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1000100" y="3643314"/>
            <a:ext cx="2160588" cy="642942"/>
          </a:xfrm>
          <a:prstGeom prst="wedgeRectCallout">
            <a:avLst>
              <a:gd name="adj1" fmla="val 19121"/>
              <a:gd name="adj2" fmla="val -137654"/>
            </a:avLst>
          </a:prstGeom>
          <a:solidFill>
            <a:schemeClr val="accent2"/>
          </a:solidFill>
          <a:ln w="190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ru-RU" sz="1400" b="1" dirty="0">
                <a:latin typeface="Bookman Old Style" pitchFamily="18" charset="0"/>
              </a:rPr>
              <a:t>Первый </a:t>
            </a:r>
            <a:r>
              <a:rPr lang="ru-RU" sz="1400" b="1" dirty="0" smtClean="0">
                <a:latin typeface="Bookman Old Style" pitchFamily="18" charset="0"/>
              </a:rPr>
              <a:t>/старший/</a:t>
            </a:r>
          </a:p>
          <a:p>
            <a:pPr algn="ctr" eaLnBrk="1" hangingPunct="1"/>
            <a:r>
              <a:rPr lang="ru-RU" sz="1400" b="1" dirty="0" smtClean="0">
                <a:latin typeface="Bookman Old Style" pitchFamily="18" charset="0"/>
              </a:rPr>
              <a:t>коэффициент</a:t>
            </a:r>
            <a:endParaRPr lang="ru-RU" sz="1400" b="1" dirty="0">
              <a:latin typeface="Bookman Old Style" pitchFamily="18" charset="0"/>
            </a:endParaRPr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3714744" y="3643314"/>
            <a:ext cx="2232025" cy="642942"/>
          </a:xfrm>
          <a:prstGeom prst="wedgeRectCallout">
            <a:avLst>
              <a:gd name="adj1" fmla="val -19893"/>
              <a:gd name="adj2" fmla="val -141459"/>
            </a:avLst>
          </a:prstGeom>
          <a:solidFill>
            <a:schemeClr val="accent2"/>
          </a:solidFill>
          <a:ln w="190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ru-RU" sz="1600" b="1" dirty="0">
                <a:latin typeface="Bookman Old Style" pitchFamily="18" charset="0"/>
              </a:rPr>
              <a:t>Второй коэффициент</a:t>
            </a:r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 rot="10800000">
            <a:off x="6357950" y="3643314"/>
            <a:ext cx="2143140" cy="642942"/>
          </a:xfrm>
          <a:prstGeom prst="wedgeRectCallout">
            <a:avLst>
              <a:gd name="adj1" fmla="val 61458"/>
              <a:gd name="adj2" fmla="val 139917"/>
            </a:avLst>
          </a:prstGeom>
          <a:solidFill>
            <a:schemeClr val="accent2"/>
          </a:solidFill>
          <a:ln w="190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 algn="ctr" eaLnBrk="1" hangingPunct="1"/>
            <a:r>
              <a:rPr lang="ru-RU" sz="1600" b="1" dirty="0">
                <a:latin typeface="Bookman Old Style" pitchFamily="18" charset="0"/>
              </a:rPr>
              <a:t>Свободный </a:t>
            </a:r>
          </a:p>
          <a:p>
            <a:pPr algn="ctr" eaLnBrk="1" hangingPunct="1"/>
            <a:r>
              <a:rPr lang="ru-RU" sz="1600" b="1" dirty="0">
                <a:latin typeface="Bookman Old Style" pitchFamily="18" charset="0"/>
              </a:rPr>
              <a:t>член</a:t>
            </a:r>
          </a:p>
        </p:txBody>
      </p:sp>
      <p:sp>
        <p:nvSpPr>
          <p:cNvPr id="10" name="WordArt 4"/>
          <p:cNvSpPr txBox="1">
            <a:spLocks noChangeArrowheads="1" noChangeShapeType="1" noTextEdit="1"/>
          </p:cNvSpPr>
          <p:nvPr/>
        </p:nvSpPr>
        <p:spPr bwMode="auto">
          <a:xfrm>
            <a:off x="1214414" y="214290"/>
            <a:ext cx="7143800" cy="631844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Краткий теоретический справочник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42910" y="4500570"/>
            <a:ext cx="3786214" cy="6477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Квадратное уравнение 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071538" y="5500702"/>
            <a:ext cx="3000396" cy="7921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Неполные</a:t>
            </a:r>
          </a:p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квадратные уравнения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5286380" y="5429264"/>
            <a:ext cx="3244877" cy="92869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Приведённое</a:t>
            </a:r>
          </a:p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квадратное уравнение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  <a:p>
            <a:pPr algn="ctr" eaLnBrk="1" hangingPunct="1"/>
            <a:r>
              <a:rPr lang="en-US" b="1" dirty="0">
                <a:solidFill>
                  <a:srgbClr val="C00000"/>
                </a:solidFill>
                <a:latin typeface="Bookman Old Style" pitchFamily="18" charset="0"/>
              </a:rPr>
              <a:t>x </a:t>
            </a:r>
            <a:r>
              <a:rPr lang="en-US" b="1" dirty="0" smtClean="0">
                <a:solidFill>
                  <a:srgbClr val="C00000"/>
                </a:solidFill>
                <a:latin typeface="Bookman Old Style" pitchFamily="18" charset="0"/>
              </a:rPr>
              <a:t>² </a:t>
            </a:r>
            <a:r>
              <a:rPr lang="en-US" b="1" dirty="0">
                <a:solidFill>
                  <a:srgbClr val="C00000"/>
                </a:solidFill>
                <a:latin typeface="Bookman Old Style" pitchFamily="18" charset="0"/>
              </a:rPr>
              <a:t>+ p x + q = 0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214942" y="4500570"/>
            <a:ext cx="3643338" cy="6477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Уравнение </a:t>
            </a:r>
          </a:p>
          <a:p>
            <a:pPr algn="ctr" eaLnBrk="1" hangingPunct="1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второй степени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4500562" y="4500570"/>
            <a:ext cx="1071570" cy="6477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=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4429132"/>
            <a:ext cx="64291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C00000"/>
                </a:solidFill>
                <a:latin typeface="Calibri"/>
              </a:rPr>
              <a:t>!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20" name="Управляющая кнопка: возврат 19">
            <a:hlinkClick r:id="rId4" action="ppaction://hlinksldjump" highlightClick="1"/>
            <a:hlinkHover r:id="rId4" action="ppaction://hlinksldjump"/>
          </p:cNvPr>
          <p:cNvSpPr/>
          <p:nvPr/>
        </p:nvSpPr>
        <p:spPr>
          <a:xfrm>
            <a:off x="142844" y="6000768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№4.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5904180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3х² + 5х – 2 = 3 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+ 2) (…)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Решим соответствующее квадратное уравнение: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3х² + 5х – 2 = 0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5² -4 ∙3 ∙ (-2)= 25 + 24 = 49&gt;0, 2 корня.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Calibri"/>
              </a:rPr>
              <a:t>₁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 - 2,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Calibri"/>
              </a:rPr>
              <a:t>₂ =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3х² + 5х – 2 = 3 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+ 2) (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-    )</a:t>
            </a: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- 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868" y="3357562"/>
            <a:ext cx="316708" cy="428628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72066" y="3857628"/>
            <a:ext cx="316708" cy="428628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86116" y="4429132"/>
            <a:ext cx="316708" cy="42862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5" name="Управляющая кнопка: возврат 14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№5.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4584909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Решение: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По теореме  обратной теореме Виета: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+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2,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₁∙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₂  = -3,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Составим уравнение по условию: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- 2х -3 = 0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 Г.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Управляющая кнопка: возврат 11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      №1.  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29722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Ответ :  -3; -2; 2.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5572132" y="1714488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возврат 13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      №2.  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31117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 -       ;      ; -2; 2.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6357950" y="1714488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43240" y="2000240"/>
            <a:ext cx="285752" cy="349253"/>
          </a:xfrm>
          <a:prstGeom prst="rect">
            <a:avLst/>
          </a:prstGeom>
          <a:noFill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714744" y="2000240"/>
            <a:ext cx="285752" cy="349253"/>
          </a:xfrm>
          <a:prstGeom prst="rect">
            <a:avLst/>
          </a:prstGeom>
          <a:noFill/>
        </p:spPr>
      </p:pic>
      <p:sp>
        <p:nvSpPr>
          <p:cNvPr id="15" name="Управляющая кнопка: возврат 14">
            <a:hlinkClick r:id="rId5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     </a:t>
            </a: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№3.  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2130711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Ответ :  16.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6357950" y="1714488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озврат 12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    </a:t>
            </a: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№4.  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3384260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Ответ :  -6; -5; 1; 2.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6357950" y="1714488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озврат 12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        </a:t>
            </a: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№5.  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2339102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Ответ :  3; 4.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6357950" y="1714488"/>
            <a:ext cx="571504" cy="642942"/>
          </a:xfrm>
          <a:prstGeom prst="actionButton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озврат 12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№1.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4395755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Решение: 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³ + 3х² - 4х – 12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³ + 3х² ) – (4х + 12) = 0,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+ 3) – 4(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+ 3)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+ 3) 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- 4) = 0,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+ 3 = 0 или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- 4 = 0,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Calibri"/>
              </a:rPr>
              <a:t>₁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-3             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- 2)(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+ 2)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– 2 = 0 или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+ 2 = 0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Calibri"/>
              </a:rPr>
              <a:t>₂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2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alibri"/>
              </a:rPr>
              <a:t>₃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= - 2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 -3; -2; 2.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Управляющая кнопка: возврат 11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№2.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4658648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Решение: 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⁴ - 7х² +12 = 0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Пусть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=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 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&gt;0,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тогда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t² - 7t + 12 = 0?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По теореме  обратной теореме Виета  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+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7,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₁∙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 = 12,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         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3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4.</a:t>
            </a:r>
          </a:p>
          <a:p>
            <a:pPr marL="342900" indent="-342900"/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= 3  или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= 4</a:t>
            </a:r>
          </a:p>
          <a:p>
            <a:pPr marL="342900" indent="-342900"/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</a:rPr>
              <a:t>₁ = -       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,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₃ = -2,</a:t>
            </a:r>
          </a:p>
          <a:p>
            <a:pPr marL="342900" indent="-342900"/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</a:rPr>
              <a:t>₂ =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₄ = 2.</a:t>
            </a: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 -       ;      ; -2; 2.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71736" y="4643446"/>
            <a:ext cx="285752" cy="349253"/>
          </a:xfrm>
          <a:prstGeom prst="rect">
            <a:avLst/>
          </a:prstGeom>
          <a:noFill/>
        </p:spPr>
      </p:pic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28860" y="5000636"/>
            <a:ext cx="285752" cy="349252"/>
          </a:xfrm>
          <a:prstGeom prst="rect">
            <a:avLst/>
          </a:prstGeom>
          <a:noFill/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43240" y="5572140"/>
            <a:ext cx="285752" cy="349253"/>
          </a:xfrm>
          <a:prstGeom prst="rect">
            <a:avLst/>
          </a:prstGeom>
          <a:noFill/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714744" y="5572140"/>
            <a:ext cx="285752" cy="349253"/>
          </a:xfrm>
          <a:prstGeom prst="rect">
            <a:avLst/>
          </a:prstGeom>
          <a:noFill/>
        </p:spPr>
      </p:pic>
      <p:sp>
        <p:nvSpPr>
          <p:cNvPr id="18" name="Управляющая кнопка: возврат 17">
            <a:hlinkClick r:id="rId4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№3.  </a:t>
            </a:r>
          </a:p>
          <a:p>
            <a:pPr>
              <a:buNone/>
            </a:pP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643050"/>
            <a:ext cx="5949064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Решение:  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√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- 20 =0,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√х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)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²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+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√х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– 20 = 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1)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Calibri"/>
              </a:rPr>
              <a:t>&gt; 0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2)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Пусть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√х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=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&gt;0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тогда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               t² + t – 20 = 0,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               D = 1 – 4 (-20) = 81&gt;0, 2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корня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t₁ = -5 –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не удовлетворяет условию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&gt;0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               t₂ = 4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= 16.  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 16.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786182" y="2500306"/>
            <a:ext cx="21431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143372" y="2786058"/>
            <a:ext cx="14287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357686" y="3286124"/>
            <a:ext cx="21431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Управляющая кнопка: возврат 14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42910" y="214291"/>
            <a:ext cx="8143932" cy="5715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algn="ctr"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Неполные  квадратные уравнения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28662" y="714356"/>
            <a:ext cx="764386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хотя бы один из коэффициентов  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b 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или с равен нулю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1472" y="1357298"/>
            <a:ext cx="2500330" cy="4143404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ax² +c = 0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, </a:t>
            </a:r>
            <a:r>
              <a:rPr lang="en-US" b="1" u="sng" dirty="0" smtClean="0">
                <a:solidFill>
                  <a:srgbClr val="FF0000"/>
                </a:solidFill>
                <a:latin typeface="Bookman Old Style" pitchFamily="18" charset="0"/>
              </a:rPr>
              <a:t>b</a:t>
            </a:r>
            <a:r>
              <a:rPr lang="ru-RU" b="1" u="sng" dirty="0" smtClean="0">
                <a:solidFill>
                  <a:srgbClr val="FF0000"/>
                </a:solidFill>
                <a:latin typeface="Bookman Old Style" pitchFamily="18" charset="0"/>
              </a:rPr>
              <a:t>=0</a:t>
            </a:r>
            <a:endParaRPr lang="ru-RU" sz="1400" b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ax² = -c,</a:t>
            </a:r>
          </a:p>
          <a:p>
            <a:pPr algn="ctr"/>
            <a:endParaRPr lang="en-US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x²  = -   </a:t>
            </a:r>
            <a:endParaRPr lang="ru-RU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4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en-US" sz="1400" b="1" u="sng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en-US" sz="1400" b="1" u="sng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  <a:latin typeface="Bookman Old Style" pitchFamily="18" charset="0"/>
              </a:rPr>
              <a:t>Пример:</a:t>
            </a:r>
          </a:p>
          <a:p>
            <a:pPr algn="ctr"/>
            <a:endParaRPr lang="ru-RU" sz="1400" b="1" u="sng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3x ² -27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= 0,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3x</a:t>
            </a: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²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= 2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7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,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x ²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= 9,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х=-3 или х=3.</a:t>
            </a:r>
            <a:endParaRPr lang="en-US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Ответ: -3; 3.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2357430"/>
            <a:ext cx="136382" cy="500066"/>
          </a:xfrm>
          <a:prstGeom prst="rect">
            <a:avLst/>
          </a:prstGeom>
          <a:noFill/>
        </p:spPr>
      </p:pic>
      <p:sp>
        <p:nvSpPr>
          <p:cNvPr id="23" name="Скругленный прямоугольник 22"/>
          <p:cNvSpPr/>
          <p:nvPr/>
        </p:nvSpPr>
        <p:spPr>
          <a:xfrm>
            <a:off x="3357554" y="1357298"/>
            <a:ext cx="2786082" cy="4143404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ax² +</a:t>
            </a:r>
            <a:r>
              <a:rPr lang="en-US" b="1" dirty="0" err="1" smtClean="0">
                <a:solidFill>
                  <a:schemeClr val="tx1"/>
                </a:solidFill>
                <a:latin typeface="Bookman Old Style" pitchFamily="18" charset="0"/>
              </a:rPr>
              <a:t>bx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 = 0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, </a:t>
            </a:r>
            <a:r>
              <a:rPr lang="ru-RU" b="1" u="sng" dirty="0" smtClean="0">
                <a:solidFill>
                  <a:srgbClr val="FF0000"/>
                </a:solidFill>
                <a:latin typeface="Bookman Old Style" pitchFamily="18" charset="0"/>
              </a:rPr>
              <a:t>с=0</a:t>
            </a:r>
            <a:endParaRPr lang="ru-RU" sz="1400" b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x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(ах + 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b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)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 = 0,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x = 0 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или </a:t>
            </a:r>
            <a:r>
              <a:rPr lang="en-US" b="1" dirty="0" err="1" smtClean="0">
                <a:solidFill>
                  <a:schemeClr val="tx1"/>
                </a:solidFill>
                <a:latin typeface="Bookman Old Style" pitchFamily="18" charset="0"/>
              </a:rPr>
              <a:t>ax+b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 = 0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     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ax=-b,</a:t>
            </a:r>
            <a:endParaRPr lang="ru-RU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en-US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             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x= 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- 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  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.</a:t>
            </a:r>
          </a:p>
          <a:p>
            <a:pPr algn="ctr"/>
            <a:endParaRPr lang="en-US" sz="1400" b="1" u="sng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  <a:latin typeface="Bookman Old Style" pitchFamily="18" charset="0"/>
              </a:rPr>
              <a:t>Пример:</a:t>
            </a:r>
          </a:p>
          <a:p>
            <a:pPr algn="ctr"/>
            <a:endParaRPr lang="ru-RU" sz="1400" b="1" u="sng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2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x ²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+7х  = 0,</a:t>
            </a:r>
          </a:p>
          <a:p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(2х +7)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= 0, </a:t>
            </a:r>
          </a:p>
          <a:p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= 0 или 2х +7 = 0,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     2х = -7,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             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= -3,5.</a:t>
            </a:r>
            <a:endParaRPr lang="en-US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Ответ:  0; -3,5.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786058"/>
            <a:ext cx="111126" cy="500067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6286512" y="1357298"/>
            <a:ext cx="2500330" cy="4143404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ax² = 0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, </a:t>
            </a:r>
            <a:r>
              <a:rPr lang="en-US" sz="1600" b="1" u="sng" dirty="0" smtClean="0">
                <a:solidFill>
                  <a:srgbClr val="FF0000"/>
                </a:solidFill>
                <a:latin typeface="Bookman Old Style" pitchFamily="18" charset="0"/>
              </a:rPr>
              <a:t>b</a:t>
            </a:r>
            <a:r>
              <a:rPr lang="ru-RU" sz="1600" b="1" u="sng" dirty="0" smtClean="0">
                <a:solidFill>
                  <a:srgbClr val="FF0000"/>
                </a:solidFill>
                <a:latin typeface="Bookman Old Style" pitchFamily="18" charset="0"/>
              </a:rPr>
              <a:t>=0 и с=0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x² = 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0 : а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,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x²  = 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0,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х=0.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   </a:t>
            </a:r>
            <a:endParaRPr lang="ru-RU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4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en-US" sz="1400" b="1" u="sng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en-US" sz="1400" b="1" u="sng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  <a:latin typeface="Bookman Old Style" pitchFamily="18" charset="0"/>
              </a:rPr>
              <a:t>Пример:</a:t>
            </a:r>
          </a:p>
          <a:p>
            <a:pPr algn="ctr"/>
            <a:endParaRPr lang="ru-RU" sz="1400" b="1" u="sng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3x ²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= 0,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x</a:t>
            </a: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²</a:t>
            </a:r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= 0:3,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Bookman Old Style" pitchFamily="18" charset="0"/>
              </a:rPr>
              <a:t>x ²</a:t>
            </a:r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 = 0,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х=0 .</a:t>
            </a:r>
            <a:endParaRPr lang="en-US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Ответ: 0.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Управляющая кнопка: возврат 26">
            <a:hlinkClick r:id="rId4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№4.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225689"/>
            <a:ext cx="5838458" cy="5078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Решение: 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+ 4х)(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4х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- 17) = -60,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Пусть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+ 4х =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t,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тогда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 (t - 17) = - 60,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               t² - 17t + 60 = 0?</a:t>
            </a:r>
          </a:p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              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По теореме  обратной теореме Виета: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+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17,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            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₁∙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 = 60,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                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5;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12.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+ 4х = 5          или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+ 4х = 12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+ 4х -5 = 0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² + 4х -12 = 0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По теореме обратной теореме Виета:            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+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-4,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 +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-4,</a:t>
            </a:r>
          </a:p>
          <a:p>
            <a:pPr marL="342900" indent="-342900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₁∙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 = -5,     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₁∙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 = -12,</a:t>
            </a:r>
            <a:endParaRPr lang="en-US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₁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-5;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₂ = 1,                  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₃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-6;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₄ = 2</a:t>
            </a: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Ответ :  -6; -5; 1; 2.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Управляющая кнопка: возврат 11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№5.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00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071546"/>
            <a:ext cx="750099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Решение: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+13)</a:t>
            </a:r>
            <a:r>
              <a:rPr lang="ru-RU" sz="1400" dirty="0" smtClean="0">
                <a:solidFill>
                  <a:schemeClr val="bg1"/>
                </a:solidFill>
                <a:latin typeface="Calibri"/>
              </a:rPr>
              <a:t>²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– (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- 3) (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- 4) = 1,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+13)</a:t>
            </a:r>
            <a:r>
              <a:rPr lang="ru-RU" sz="1400" dirty="0" smtClean="0">
                <a:solidFill>
                  <a:schemeClr val="bg1"/>
                </a:solidFill>
                <a:latin typeface="Calibri"/>
              </a:rPr>
              <a:t>²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– (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+12 ) = 1,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+13)</a:t>
            </a:r>
            <a:r>
              <a:rPr lang="ru-RU" sz="1400" dirty="0" smtClean="0">
                <a:solidFill>
                  <a:schemeClr val="bg1"/>
                </a:solidFill>
              </a:rPr>
              <a:t>²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– (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+12 ) -1 = 0,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Пусть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 + 13=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t,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тогда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t² -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(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t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– 1)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-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1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= 0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t² - t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+ 1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-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1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= 0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t² - t = 0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t (t - 1) =0,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         t = 0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или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t -1 = 0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t = 1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en-US" sz="1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 + 13= 0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                 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или  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 + 13= 1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D = 49 – 4</a:t>
            </a:r>
            <a:r>
              <a:rPr lang="en-US" sz="1400" dirty="0" smtClean="0">
                <a:solidFill>
                  <a:schemeClr val="bg1"/>
                </a:solidFill>
                <a:latin typeface="Calibri"/>
              </a:rPr>
              <a:t>∙ 13 = 49 – 52 = -3 &lt;0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      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² - 7х  + 12 = 0</a:t>
            </a:r>
          </a:p>
          <a:p>
            <a:pPr marL="342900" indent="-342900"/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уравнение не имеет корней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    По теореме обратной теореме Виета: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342900" indent="-342900"/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                           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₁ +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₂ = 7,</a:t>
            </a:r>
          </a:p>
          <a:p>
            <a:pPr marL="342900" indent="-342900"/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                           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₁∙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₂  = 12,</a:t>
            </a:r>
            <a:endParaRPr lang="en-US" sz="1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342900" indent="-342900"/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                          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₁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=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3; </a:t>
            </a:r>
            <a:r>
              <a:rPr lang="ru-RU" sz="1400" dirty="0" err="1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₂ = 4.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         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Ответ :  3; 4.</a:t>
            </a: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Управляющая кнопка: возврат 11">
            <a:hlinkClick r:id="rId3" action="ppaction://hlinksldjump" highlightClick="1"/>
          </p:cNvPr>
          <p:cNvSpPr/>
          <p:nvPr/>
        </p:nvSpPr>
        <p:spPr>
          <a:xfrm>
            <a:off x="571472" y="5786454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1000108"/>
            <a:ext cx="7829576" cy="8572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Из истории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решения</a:t>
            </a:r>
            <a:b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квадратных уравнений.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928802"/>
            <a:ext cx="7358114" cy="45259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ru-RU" sz="2800" dirty="0" smtClean="0">
                <a:latin typeface="Bookman Old Style" pitchFamily="18" charset="0"/>
              </a:rPr>
              <a:t>        Уравнения </a:t>
            </a:r>
            <a:r>
              <a:rPr lang="ru-RU" sz="2800" dirty="0">
                <a:latin typeface="Bookman Old Style" pitchFamily="18" charset="0"/>
              </a:rPr>
              <a:t>2-ой степени умели решать еще в Древнем Вавилоне во </a:t>
            </a:r>
            <a:r>
              <a:rPr lang="en-US" sz="2800" dirty="0">
                <a:latin typeface="Bookman Old Style" pitchFamily="18" charset="0"/>
              </a:rPr>
              <a:t>II</a:t>
            </a:r>
            <a:r>
              <a:rPr lang="ru-RU" sz="2800" dirty="0">
                <a:latin typeface="Bookman Old Style" pitchFamily="18" charset="0"/>
              </a:rPr>
              <a:t> тысячелетии до н.э. Математики Древней Греции решали квадратные уравнения  геометрически; например, </a:t>
            </a:r>
            <a:r>
              <a:rPr lang="ru-RU" sz="2800" dirty="0">
                <a:latin typeface="Bookman Old Style" pitchFamily="18" charset="0"/>
                <a:hlinkClick r:id="rId3" action="ppaction://hlinksldjump"/>
              </a:rPr>
              <a:t>Евклид</a:t>
            </a:r>
            <a:r>
              <a:rPr lang="ru-RU" sz="2800" dirty="0">
                <a:latin typeface="Bookman Old Style" pitchFamily="18" charset="0"/>
              </a:rPr>
              <a:t> – при помощи деления отрезка в среднем и крайнем отношениях. Задачи, приводящие к квадратным уравнениям, рассматриваются во многих древних математических рукописях и трактатах. </a:t>
            </a:r>
          </a:p>
        </p:txBody>
      </p:sp>
      <p:sp>
        <p:nvSpPr>
          <p:cNvPr id="6" name="WordArt 4"/>
          <p:cNvSpPr txBox="1">
            <a:spLocks noChangeArrowheads="1" noChangeShapeType="1" noTextEdit="1"/>
          </p:cNvSpPr>
          <p:nvPr/>
        </p:nvSpPr>
        <p:spPr bwMode="auto">
          <a:xfrm>
            <a:off x="1142976" y="142852"/>
            <a:ext cx="7143800" cy="703282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IV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По страницам истории  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357158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триховая стрелка вправо 8">
            <a:hlinkClick r:id="rId5" action="ppaction://hlinksldjump"/>
          </p:cNvPr>
          <p:cNvSpPr/>
          <p:nvPr/>
        </p:nvSpPr>
        <p:spPr>
          <a:xfrm>
            <a:off x="7858148" y="6072206"/>
            <a:ext cx="571504" cy="428628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600200"/>
            <a:ext cx="7429552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b="1" dirty="0" smtClean="0">
                <a:latin typeface="Bookman Old Style" pitchFamily="18" charset="0"/>
              </a:rPr>
              <a:t>      Формула </a:t>
            </a:r>
            <a:r>
              <a:rPr lang="ru-RU" sz="2400" b="1" dirty="0">
                <a:latin typeface="Bookman Old Style" pitchFamily="18" charset="0"/>
              </a:rPr>
              <a:t>корней квадратного уравнения «</a:t>
            </a:r>
            <a:r>
              <a:rPr lang="ru-RU" sz="2400" b="1" dirty="0" err="1">
                <a:latin typeface="Bookman Old Style" pitchFamily="18" charset="0"/>
              </a:rPr>
              <a:t>переоткрывалась</a:t>
            </a:r>
            <a:r>
              <a:rPr lang="ru-RU" sz="2400" b="1" dirty="0">
                <a:latin typeface="Bookman Old Style" pitchFamily="18" charset="0"/>
              </a:rPr>
              <a:t>» неоднократно. Один из первых дошедших до наших дней выводов этой формулы принадлежит индийскому математику </a:t>
            </a:r>
            <a:r>
              <a:rPr lang="ru-RU" sz="2400" b="1" dirty="0" err="1">
                <a:latin typeface="Bookman Old Style" pitchFamily="18" charset="0"/>
                <a:hlinkClick r:id="rId3" action="ppaction://hlinksldjump"/>
              </a:rPr>
              <a:t>Брахмагупте</a:t>
            </a:r>
            <a:r>
              <a:rPr lang="ru-RU" sz="2400" b="1" dirty="0">
                <a:latin typeface="Bookman Old Style" pitchFamily="18" charset="0"/>
                <a:hlinkClick r:id="rId3" action="ppaction://hlinksldjump"/>
              </a:rPr>
              <a:t> </a:t>
            </a:r>
            <a:r>
              <a:rPr lang="ru-RU" sz="2400" b="1" dirty="0">
                <a:latin typeface="Bookman Old Style" pitchFamily="18" charset="0"/>
              </a:rPr>
              <a:t>(около 598 г.). </a:t>
            </a:r>
          </a:p>
          <a:p>
            <a:pPr algn="just">
              <a:buNone/>
            </a:pPr>
            <a:r>
              <a:rPr lang="ru-RU" sz="2400" b="1" dirty="0" smtClean="0">
                <a:latin typeface="Bookman Old Style" pitchFamily="18" charset="0"/>
              </a:rPr>
              <a:t>       Среднеазиатский </a:t>
            </a:r>
            <a:r>
              <a:rPr lang="ru-RU" sz="2400" b="1" dirty="0">
                <a:latin typeface="Bookman Old Style" pitchFamily="18" charset="0"/>
              </a:rPr>
              <a:t>ученый </a:t>
            </a:r>
            <a:r>
              <a:rPr lang="ru-RU" sz="2400" b="1" dirty="0" err="1">
                <a:latin typeface="Bookman Old Style" pitchFamily="18" charset="0"/>
                <a:hlinkClick r:id="rId4" action="ppaction://hlinksldjump"/>
              </a:rPr>
              <a:t>ал-Хорезми</a:t>
            </a:r>
            <a:r>
              <a:rPr lang="ru-RU" sz="2400" b="1" dirty="0">
                <a:latin typeface="Bookman Old Style" pitchFamily="18" charset="0"/>
                <a:hlinkClick r:id="rId4" action="ppaction://hlinksldjump"/>
              </a:rPr>
              <a:t> </a:t>
            </a:r>
            <a:r>
              <a:rPr lang="ru-RU" sz="2400" b="1" dirty="0">
                <a:latin typeface="Bookman Old Style" pitchFamily="18" charset="0"/>
              </a:rPr>
              <a:t>(</a:t>
            </a:r>
            <a:r>
              <a:rPr lang="en-US" sz="2400" b="1" dirty="0">
                <a:latin typeface="Bookman Old Style" pitchFamily="18" charset="0"/>
              </a:rPr>
              <a:t>IX</a:t>
            </a:r>
            <a:r>
              <a:rPr lang="ru-RU" sz="2400" b="1" dirty="0">
                <a:latin typeface="Bookman Old Style" pitchFamily="18" charset="0"/>
              </a:rPr>
              <a:t> в.) в трактате «</a:t>
            </a:r>
            <a:r>
              <a:rPr lang="ru-RU" sz="2400" b="1" dirty="0" err="1">
                <a:latin typeface="Bookman Old Style" pitchFamily="18" charset="0"/>
              </a:rPr>
              <a:t>Китаб</a:t>
            </a:r>
            <a:r>
              <a:rPr lang="ru-RU" sz="2400" b="1" dirty="0">
                <a:latin typeface="Bookman Old Style" pitchFamily="18" charset="0"/>
              </a:rPr>
              <a:t>  </a:t>
            </a:r>
            <a:r>
              <a:rPr lang="ru-RU" sz="2400" b="1" dirty="0" err="1">
                <a:latin typeface="Bookman Old Style" pitchFamily="18" charset="0"/>
              </a:rPr>
              <a:t>аль-джебр</a:t>
            </a:r>
            <a:r>
              <a:rPr lang="ru-RU" sz="2400" b="1" dirty="0">
                <a:latin typeface="Bookman Old Style" pitchFamily="18" charset="0"/>
              </a:rPr>
              <a:t> </a:t>
            </a:r>
            <a:r>
              <a:rPr lang="ru-RU" sz="2400" b="1" dirty="0" err="1">
                <a:latin typeface="Bookman Old Style" pitchFamily="18" charset="0"/>
              </a:rPr>
              <a:t>валь</a:t>
            </a:r>
            <a:r>
              <a:rPr lang="ru-RU" sz="2400" b="1" dirty="0">
                <a:latin typeface="Bookman Old Style" pitchFamily="18" charset="0"/>
              </a:rPr>
              <a:t> -</a:t>
            </a:r>
            <a:r>
              <a:rPr lang="ru-RU" sz="2400" b="1" dirty="0" err="1">
                <a:latin typeface="Bookman Old Style" pitchFamily="18" charset="0"/>
              </a:rPr>
              <a:t>мукабала</a:t>
            </a:r>
            <a:r>
              <a:rPr lang="ru-RU" sz="2400" b="1" dirty="0">
                <a:latin typeface="Bookman Old Style" pitchFamily="18" charset="0"/>
              </a:rPr>
              <a:t>» получил эту формулу методом выделения полного квадрата с помощью геометрической интерпретации. 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800" b="1" dirty="0">
                <a:solidFill>
                  <a:srgbClr val="C00000"/>
                </a:solidFill>
                <a:latin typeface="Bookman Old Style" pitchFamily="18" charset="0"/>
              </a:rPr>
              <a:t>Из истории решения </a:t>
            </a:r>
            <a:r>
              <a:rPr lang="ru-RU" sz="38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8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800" b="1" dirty="0" smtClean="0">
                <a:solidFill>
                  <a:srgbClr val="C00000"/>
                </a:solidFill>
                <a:latin typeface="Bookman Old Style" pitchFamily="18" charset="0"/>
              </a:rPr>
              <a:t>квадратных </a:t>
            </a:r>
            <a:r>
              <a:rPr lang="ru-RU" sz="3800" b="1" dirty="0">
                <a:solidFill>
                  <a:srgbClr val="C00000"/>
                </a:solidFill>
                <a:latin typeface="Bookman Old Style" pitchFamily="18" charset="0"/>
              </a:rPr>
              <a:t>уравнений.</a:t>
            </a:r>
          </a:p>
        </p:txBody>
      </p:sp>
      <p:sp>
        <p:nvSpPr>
          <p:cNvPr id="5" name="Управляющая кнопка: возврат 4">
            <a:hlinkClick r:id="rId5" action="ppaction://hlinksldjump" highlightClick="1"/>
          </p:cNvPr>
          <p:cNvSpPr/>
          <p:nvPr/>
        </p:nvSpPr>
        <p:spPr>
          <a:xfrm>
            <a:off x="357158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214290"/>
            <a:ext cx="692948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Bookman Old Style" pitchFamily="18" charset="0"/>
              </a:rPr>
              <a:t>Брахмагупт</a:t>
            </a: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(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около 598-660 г.г.)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600200"/>
            <a:ext cx="6929486" cy="4525963"/>
          </a:xfrm>
        </p:spPr>
        <p:txBody>
          <a:bodyPr>
            <a:normAutofit fontScale="925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ru-RU" sz="2400" dirty="0" smtClean="0"/>
              <a:t>            </a:t>
            </a:r>
            <a:r>
              <a:rPr lang="ru-RU" sz="2400" b="1" dirty="0" smtClean="0">
                <a:latin typeface="Bookman Old Style" pitchFamily="18" charset="0"/>
              </a:rPr>
              <a:t>Индийский </a:t>
            </a:r>
            <a:r>
              <a:rPr lang="ru-RU" sz="2400" b="1" dirty="0">
                <a:latin typeface="Bookman Old Style" pitchFamily="18" charset="0"/>
              </a:rPr>
              <a:t>математик и астроном. Основное сочинение «Усовершенствованное учение Брахмы» («</a:t>
            </a:r>
            <a:r>
              <a:rPr lang="ru-RU" sz="2400" b="1" dirty="0" err="1">
                <a:latin typeface="Bookman Old Style" pitchFamily="18" charset="0"/>
              </a:rPr>
              <a:t>Брахмаспхутасиддханта</a:t>
            </a:r>
            <a:r>
              <a:rPr lang="ru-RU" sz="2400" b="1" dirty="0">
                <a:latin typeface="Bookman Old Style" pitchFamily="18" charset="0"/>
              </a:rPr>
              <a:t>», 628 г.), значительная часть которого посвящена арифметике и алгебре. </a:t>
            </a:r>
            <a:r>
              <a:rPr lang="ru-RU" sz="2400" b="1" dirty="0" err="1" smtClean="0">
                <a:latin typeface="Bookman Old Style" pitchFamily="18" charset="0"/>
              </a:rPr>
              <a:t>Брахмагупта</a:t>
            </a:r>
            <a:r>
              <a:rPr lang="ru-RU" sz="2400" b="1" dirty="0" smtClean="0">
                <a:latin typeface="Bookman Old Style" pitchFamily="18" charset="0"/>
              </a:rPr>
              <a:t>, </a:t>
            </a:r>
            <a:r>
              <a:rPr lang="ru-RU" sz="2400" b="1" dirty="0">
                <a:latin typeface="Bookman Old Style" pitchFamily="18" charset="0"/>
              </a:rPr>
              <a:t>изложил общее  правило решения квадратных уравнений, приведенных к единой </a:t>
            </a:r>
            <a:r>
              <a:rPr lang="ru-RU" sz="2400" b="1" dirty="0" smtClean="0">
                <a:latin typeface="Bookman Old Style" pitchFamily="18" charset="0"/>
              </a:rPr>
              <a:t>канонической   </a:t>
            </a:r>
            <a:r>
              <a:rPr lang="ru-RU" sz="2400" b="1" dirty="0">
                <a:latin typeface="Bookman Old Style" pitchFamily="18" charset="0"/>
              </a:rPr>
              <a:t>форме: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 b="1" dirty="0">
                <a:latin typeface="Bookman Old Style" pitchFamily="18" charset="0"/>
              </a:rPr>
              <a:t>      ax2 + </a:t>
            </a:r>
            <a:r>
              <a:rPr lang="ru-RU" sz="2400" b="1" dirty="0" err="1">
                <a:latin typeface="Bookman Old Style" pitchFamily="18" charset="0"/>
              </a:rPr>
              <a:t>bх</a:t>
            </a:r>
            <a:r>
              <a:rPr lang="ru-RU" sz="2400" b="1" dirty="0">
                <a:latin typeface="Bookman Old Style" pitchFamily="18" charset="0"/>
              </a:rPr>
              <a:t> = с, а&gt; 0. (1) </a:t>
            </a:r>
            <a:endParaRPr lang="ru-RU" sz="2400" b="1" dirty="0" smtClean="0">
              <a:latin typeface="Bookman Old Style" pitchFamily="18" charset="0"/>
            </a:endParaRPr>
          </a:p>
          <a:p>
            <a:pPr algn="just">
              <a:lnSpc>
                <a:spcPct val="90000"/>
              </a:lnSpc>
              <a:buNone/>
            </a:pPr>
            <a:r>
              <a:rPr lang="ru-RU" sz="2400" b="1" dirty="0" smtClean="0">
                <a:latin typeface="Bookman Old Style" pitchFamily="18" charset="0"/>
              </a:rPr>
              <a:t>     </a:t>
            </a:r>
            <a:r>
              <a:rPr lang="ru-RU" sz="2400" b="1" dirty="0">
                <a:latin typeface="Bookman Old Style" pitchFamily="18" charset="0"/>
              </a:rPr>
              <a:t>В уравнении (1) коэффициенты, кроме а, могут быть и отрицательными.       Правило </a:t>
            </a:r>
            <a:r>
              <a:rPr lang="ru-RU" sz="2400" b="1" dirty="0" err="1">
                <a:latin typeface="Bookman Old Style" pitchFamily="18" charset="0"/>
              </a:rPr>
              <a:t>Брахмагупты</a:t>
            </a:r>
            <a:r>
              <a:rPr lang="ru-RU" sz="2400" b="1" dirty="0">
                <a:latin typeface="Bookman Old Style" pitchFamily="18" charset="0"/>
              </a:rPr>
              <a:t> по существу совпадает с нашим. </a:t>
            </a: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357158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>
            <a:hlinkClick r:id="rId4" action="ppaction://hlinksldjump"/>
          </p:cNvPr>
          <p:cNvSpPr/>
          <p:nvPr/>
        </p:nvSpPr>
        <p:spPr>
          <a:xfrm>
            <a:off x="7715272" y="6000768"/>
            <a:ext cx="500066" cy="500066"/>
          </a:xfrm>
          <a:prstGeom prst="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800" b="1" dirty="0">
                <a:solidFill>
                  <a:srgbClr val="C00000"/>
                </a:solidFill>
                <a:latin typeface="Bookman Old Style" pitchFamily="18" charset="0"/>
              </a:rPr>
              <a:t>Евклид</a:t>
            </a:r>
            <a:br>
              <a:rPr lang="ru-RU" sz="3800" b="1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800" b="1" dirty="0">
                <a:solidFill>
                  <a:srgbClr val="C00000"/>
                </a:solidFill>
                <a:latin typeface="Bookman Old Style" pitchFamily="18" charset="0"/>
              </a:rPr>
              <a:t>(3 в. До н.э.)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3214686"/>
            <a:ext cx="7086624" cy="291623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dirty="0" smtClean="0"/>
              <a:t>          </a:t>
            </a:r>
            <a:r>
              <a:rPr lang="ru-RU" sz="2400" b="1" dirty="0" smtClean="0">
                <a:latin typeface="Bookman Old Style" pitchFamily="18" charset="0"/>
              </a:rPr>
              <a:t>Древнегреческий </a:t>
            </a:r>
            <a:r>
              <a:rPr lang="ru-RU" sz="2400" b="1" dirty="0">
                <a:latin typeface="Bookman Old Style" pitchFamily="18" charset="0"/>
              </a:rPr>
              <a:t>математик, работал в Александрии. </a:t>
            </a:r>
            <a:r>
              <a:rPr lang="ru-RU" sz="2400" b="1" dirty="0" smtClean="0">
                <a:latin typeface="Bookman Old Style" pitchFamily="18" charset="0"/>
              </a:rPr>
              <a:t>Главный </a:t>
            </a:r>
            <a:r>
              <a:rPr lang="ru-RU" sz="2400" b="1" dirty="0">
                <a:latin typeface="Bookman Old Style" pitchFamily="18" charset="0"/>
              </a:rPr>
              <a:t>труд «Начала»(15 книг), содержит основы античной математики, элементарной геометрии, теории чисел, общей теории отношений и метода определения площадей и объемов, включавшего элементы теории пределов, оказал огромное влияние на развитие математики.</a:t>
            </a:r>
          </a:p>
        </p:txBody>
      </p:sp>
      <p:pic>
        <p:nvPicPr>
          <p:cNvPr id="38917" name="Picture 5" descr="pe_0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428728" y="1214422"/>
            <a:ext cx="1771650" cy="1971675"/>
          </a:xfrm>
          <a:noFill/>
          <a:ln/>
        </p:spPr>
      </p:pic>
      <p:sp>
        <p:nvSpPr>
          <p:cNvPr id="6" name="Управляющая кнопка: возврат 5">
            <a:hlinkClick r:id="rId5" action="ppaction://hlinksldjump" highlightClick="1"/>
          </p:cNvPr>
          <p:cNvSpPr/>
          <p:nvPr/>
        </p:nvSpPr>
        <p:spPr>
          <a:xfrm>
            <a:off x="357158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>
            <a:hlinkClick r:id="rId6" action="ppaction://hlinksldjump"/>
          </p:cNvPr>
          <p:cNvSpPr/>
          <p:nvPr/>
        </p:nvSpPr>
        <p:spPr>
          <a:xfrm>
            <a:off x="7715272" y="6000768"/>
            <a:ext cx="500066" cy="500066"/>
          </a:xfrm>
          <a:prstGeom prst="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sh dir="r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Bookman Old Style" pitchFamily="18" charset="0"/>
              </a:rPr>
              <a:t>Аль-Хорезми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1571612"/>
            <a:ext cx="6929486" cy="4525963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None/>
            </a:pPr>
            <a:r>
              <a:rPr lang="ru-RU" sz="1800" b="1" dirty="0" smtClean="0">
                <a:latin typeface="Bookman Old Style" pitchFamily="18" charset="0"/>
              </a:rPr>
              <a:t>             Наибольших </a:t>
            </a:r>
            <a:r>
              <a:rPr lang="ru-RU" sz="1800" b="1" dirty="0">
                <a:latin typeface="Bookman Old Style" pitchFamily="18" charset="0"/>
              </a:rPr>
              <a:t>успехов в математике достиг </a:t>
            </a:r>
            <a:r>
              <a:rPr lang="ru-RU" sz="1800" b="1" dirty="0" err="1">
                <a:latin typeface="Bookman Old Style" pitchFamily="18" charset="0"/>
              </a:rPr>
              <a:t>согдиец</a:t>
            </a:r>
            <a:r>
              <a:rPr lang="ru-RU" sz="1800" b="1" dirty="0">
                <a:latin typeface="Bookman Old Style" pitchFamily="18" charset="0"/>
              </a:rPr>
              <a:t> Мухаммед ибн </a:t>
            </a:r>
            <a:r>
              <a:rPr lang="ru-RU" sz="1800" b="1" dirty="0" err="1">
                <a:latin typeface="Bookman Old Style" pitchFamily="18" charset="0"/>
              </a:rPr>
              <a:t>Муса</a:t>
            </a:r>
            <a:r>
              <a:rPr lang="ru-RU" sz="1800" b="1" dirty="0">
                <a:latin typeface="Bookman Old Style" pitchFamily="18" charset="0"/>
              </a:rPr>
              <a:t> </a:t>
            </a:r>
            <a:r>
              <a:rPr lang="ru-RU" sz="1800" b="1" dirty="0" err="1">
                <a:latin typeface="Bookman Old Style" pitchFamily="18" charset="0"/>
              </a:rPr>
              <a:t>аль-Хорезми</a:t>
            </a:r>
            <a:r>
              <a:rPr lang="ru-RU" sz="1800" b="1" dirty="0">
                <a:latin typeface="Bookman Old Style" pitchFamily="18" charset="0"/>
              </a:rPr>
              <a:t> (то есть, родом из Хорезма - с берегов </a:t>
            </a:r>
            <a:r>
              <a:rPr lang="ru-RU" sz="1800" b="1" dirty="0" err="1">
                <a:latin typeface="Bookman Old Style" pitchFamily="18" charset="0"/>
              </a:rPr>
              <a:t>Сыр-Дарьи</a:t>
            </a:r>
            <a:r>
              <a:rPr lang="ru-RU" sz="1800" b="1" dirty="0">
                <a:latin typeface="Bookman Old Style" pitchFamily="18" charset="0"/>
              </a:rPr>
              <a:t>). Он работал в первой половине 9 века и был любимцем ученейшего из халифов - </a:t>
            </a:r>
            <a:r>
              <a:rPr lang="ru-RU" sz="1800" b="1" dirty="0" err="1">
                <a:latin typeface="Bookman Old Style" pitchFamily="18" charset="0"/>
              </a:rPr>
              <a:t>Маамуна</a:t>
            </a:r>
            <a:r>
              <a:rPr lang="ru-RU" sz="1800" b="1" dirty="0">
                <a:latin typeface="Bookman Old Style" pitchFamily="18" charset="0"/>
              </a:rPr>
              <a:t> (сына знаменитого </a:t>
            </a:r>
            <a:r>
              <a:rPr lang="ru-RU" sz="1800" b="1" dirty="0" err="1">
                <a:latin typeface="Bookman Old Style" pitchFamily="18" charset="0"/>
              </a:rPr>
              <a:t>Гаруна</a:t>
            </a:r>
            <a:r>
              <a:rPr lang="ru-RU" sz="1800" b="1" dirty="0">
                <a:latin typeface="Bookman Old Style" pitchFamily="18" charset="0"/>
              </a:rPr>
              <a:t> </a:t>
            </a:r>
            <a:r>
              <a:rPr lang="ru-RU" sz="1800" b="1" dirty="0" err="1">
                <a:latin typeface="Bookman Old Style" pitchFamily="18" charset="0"/>
              </a:rPr>
              <a:t>ар-Рашида</a:t>
            </a:r>
            <a:r>
              <a:rPr lang="ru-RU" sz="1800" b="1" dirty="0">
                <a:latin typeface="Bookman Old Style" pitchFamily="18" charset="0"/>
              </a:rPr>
              <a:t>). Главная книга Хорезми названа скромно: "Учение о переносах и сокращениях", то есть техника решения алгебраических уравнений. По-арабски это звучит "Ильм </a:t>
            </a:r>
            <a:r>
              <a:rPr lang="ru-RU" sz="1800" b="1" dirty="0" err="1">
                <a:latin typeface="Bookman Old Style" pitchFamily="18" charset="0"/>
              </a:rPr>
              <a:t>аль-джебр</a:t>
            </a:r>
            <a:r>
              <a:rPr lang="ru-RU" sz="1800" b="1" dirty="0">
                <a:latin typeface="Bookman Old Style" pitchFamily="18" charset="0"/>
              </a:rPr>
              <a:t> </a:t>
            </a:r>
            <a:r>
              <a:rPr lang="ru-RU" sz="1800" b="1" dirty="0" err="1">
                <a:latin typeface="Bookman Old Style" pitchFamily="18" charset="0"/>
              </a:rPr>
              <a:t>ва</a:t>
            </a:r>
            <a:r>
              <a:rPr lang="ru-RU" sz="1800" b="1" dirty="0">
                <a:latin typeface="Bookman Old Style" pitchFamily="18" charset="0"/>
              </a:rPr>
              <a:t>"</a:t>
            </a:r>
            <a:r>
              <a:rPr lang="ru-RU" sz="1800" b="1" dirty="0" err="1">
                <a:latin typeface="Bookman Old Style" pitchFamily="18" charset="0"/>
              </a:rPr>
              <a:t>ль-мукабала</a:t>
            </a:r>
            <a:r>
              <a:rPr lang="ru-RU" sz="1800" b="1" dirty="0">
                <a:latin typeface="Bookman Old Style" pitchFamily="18" charset="0"/>
              </a:rPr>
              <a:t>"; отсюда произошло наше слово "алгебра".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1800" b="1" dirty="0" smtClean="0">
                <a:latin typeface="Bookman Old Style" pitchFamily="18" charset="0"/>
              </a:rPr>
              <a:t>             Другое </a:t>
            </a:r>
            <a:r>
              <a:rPr lang="ru-RU" sz="1800" b="1" dirty="0">
                <a:latin typeface="Bookman Old Style" pitchFamily="18" charset="0"/>
              </a:rPr>
              <a:t>известное слово - "алгоритм", то есть четкое правило решения задач определенного типа - произошло от прозвания "</a:t>
            </a:r>
            <a:r>
              <a:rPr lang="ru-RU" sz="1800" b="1" dirty="0" err="1">
                <a:latin typeface="Bookman Old Style" pitchFamily="18" charset="0"/>
              </a:rPr>
              <a:t>аль-Хорезми</a:t>
            </a:r>
            <a:r>
              <a:rPr lang="ru-RU" sz="1800" b="1" dirty="0">
                <a:latin typeface="Bookman Old Style" pitchFamily="18" charset="0"/>
              </a:rPr>
              <a:t>". </a:t>
            </a: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357158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>
            <a:hlinkClick r:id="rId4" action="ppaction://hlinksldjump"/>
          </p:cNvPr>
          <p:cNvSpPr/>
          <p:nvPr/>
        </p:nvSpPr>
        <p:spPr>
          <a:xfrm>
            <a:off x="7715272" y="6000768"/>
            <a:ext cx="500066" cy="500066"/>
          </a:xfrm>
          <a:prstGeom prst="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Спасибо за работу с нашим электронным справочником!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857224" y="1071546"/>
            <a:ext cx="7929618" cy="21669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Georgia"/>
              </a:rPr>
              <a:t> </a:t>
            </a: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latin typeface="Bookman Old Style" pitchFamily="18" charset="0"/>
              </a:rPr>
              <a:t>Научился</a:t>
            </a: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 pitchFamily="18" charset="0"/>
              </a:rPr>
              <a:t> сам -</a:t>
            </a:r>
          </a:p>
          <a:p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 pitchFamily="18" charset="0"/>
              </a:rPr>
              <a:t> научи другого.</a:t>
            </a:r>
          </a:p>
        </p:txBody>
      </p:sp>
      <p:sp>
        <p:nvSpPr>
          <p:cNvPr id="6" name="Прямоугольник 5">
            <a:hlinkClick r:id="rId2" action="ppaction://hlinkpres?slideindex=1&amp;slidetitle="/>
          </p:cNvPr>
          <p:cNvSpPr/>
          <p:nvPr/>
        </p:nvSpPr>
        <p:spPr>
          <a:xfrm>
            <a:off x="6215074" y="6000768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Содержание справочника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857620" y="1500174"/>
            <a:ext cx="5089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ru-RU" b="1" i="1" dirty="0">
                <a:solidFill>
                  <a:srgbClr val="CC0066"/>
                </a:solidFill>
                <a:latin typeface="Bookman Old Style" pitchFamily="18" charset="0"/>
              </a:rPr>
              <a:t>«ДИСКРИМИНАНТ» - </a:t>
            </a:r>
            <a:r>
              <a:rPr lang="ru-RU" b="1" i="1" dirty="0" smtClean="0">
                <a:solidFill>
                  <a:srgbClr val="CC0066"/>
                </a:solidFill>
                <a:latin typeface="Bookman Old Style" pitchFamily="18" charset="0"/>
              </a:rPr>
              <a:t>РАЗЛИЧИТЕЛЬ</a:t>
            </a:r>
            <a:endParaRPr lang="ru-RU" b="1" i="1" dirty="0">
              <a:solidFill>
                <a:srgbClr val="CC0066"/>
              </a:solidFill>
              <a:latin typeface="Bookman Old Style" pitchFamily="18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71472" y="1428736"/>
            <a:ext cx="36433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800" b="1" i="1" dirty="0">
                <a:solidFill>
                  <a:srgbClr val="CC0000"/>
                </a:solidFill>
                <a:latin typeface="Bookman Old Style" pitchFamily="18" charset="0"/>
              </a:rPr>
              <a:t>Д = </a:t>
            </a:r>
            <a:r>
              <a:rPr lang="ru-RU" sz="2800" b="1" i="1" dirty="0" smtClean="0">
                <a:solidFill>
                  <a:srgbClr val="CC0000"/>
                </a:solidFill>
                <a:latin typeface="Bookman Old Style" pitchFamily="18" charset="0"/>
              </a:rPr>
              <a:t>в</a:t>
            </a:r>
            <a:r>
              <a:rPr lang="ru-RU" sz="2800" b="1" i="1" dirty="0" smtClean="0">
                <a:solidFill>
                  <a:srgbClr val="CC0000"/>
                </a:solidFill>
                <a:latin typeface="Calibri"/>
              </a:rPr>
              <a:t>²</a:t>
            </a:r>
            <a:r>
              <a:rPr lang="ru-RU" sz="2800" b="1" i="1" dirty="0" smtClean="0">
                <a:solidFill>
                  <a:srgbClr val="CC0000"/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CC0000"/>
                </a:solidFill>
                <a:latin typeface="Bookman Old Style" pitchFamily="18" charset="0"/>
              </a:rPr>
              <a:t>- </a:t>
            </a:r>
            <a:r>
              <a:rPr lang="ru-RU" sz="2800" b="1" i="1" dirty="0" smtClean="0">
                <a:solidFill>
                  <a:srgbClr val="CC0000"/>
                </a:solidFill>
                <a:latin typeface="Bookman Old Style" pitchFamily="18" charset="0"/>
              </a:rPr>
              <a:t>4ас</a:t>
            </a:r>
            <a:endParaRPr lang="ru-RU" sz="2800" b="1" i="1" dirty="0">
              <a:solidFill>
                <a:srgbClr val="CC0000"/>
              </a:solidFill>
              <a:latin typeface="Bookman Old Style" pitchFamily="18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84213" y="2492375"/>
            <a:ext cx="1152525" cy="649288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 b="1" dirty="0">
                <a:latin typeface="Tahoma" pitchFamily="34" charset="0"/>
              </a:rPr>
              <a:t>Д </a:t>
            </a:r>
            <a:r>
              <a:rPr lang="en-US" sz="2000" b="1" dirty="0">
                <a:latin typeface="Tahoma" pitchFamily="34" charset="0"/>
                <a:cs typeface="Times New Roman" pitchFamily="18" charset="0"/>
              </a:rPr>
              <a:t>&gt;</a:t>
            </a:r>
            <a:r>
              <a:rPr lang="ru-RU" sz="2000" b="1" dirty="0">
                <a:latin typeface="Tahoma" pitchFamily="34" charset="0"/>
                <a:cs typeface="Times New Roman" pitchFamily="18" charset="0"/>
              </a:rPr>
              <a:t> 0</a:t>
            </a:r>
            <a:endParaRPr lang="en-US" sz="2000" b="1" dirty="0"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84213" y="4005263"/>
            <a:ext cx="1223962" cy="6477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 b="1" dirty="0">
                <a:latin typeface="Tahoma" pitchFamily="34" charset="0"/>
              </a:rPr>
              <a:t>Д </a:t>
            </a:r>
            <a:r>
              <a:rPr lang="ru-RU" sz="2000" b="1" dirty="0">
                <a:latin typeface="Tahoma" pitchFamily="34" charset="0"/>
                <a:cs typeface="Times New Roman" pitchFamily="18" charset="0"/>
              </a:rPr>
              <a:t>= 0</a:t>
            </a:r>
            <a:endParaRPr lang="en-US" sz="2000" b="1" dirty="0"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84213" y="5445125"/>
            <a:ext cx="1223962" cy="6477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 b="1" dirty="0">
                <a:latin typeface="Tahoma" pitchFamily="34" charset="0"/>
              </a:rPr>
              <a:t>Д </a:t>
            </a:r>
            <a:r>
              <a:rPr lang="en-US" sz="2000" b="1" dirty="0">
                <a:latin typeface="Tahoma" pitchFamily="34" charset="0"/>
                <a:cs typeface="Times New Roman" pitchFamily="18" charset="0"/>
              </a:rPr>
              <a:t>&lt;</a:t>
            </a:r>
            <a:r>
              <a:rPr lang="ru-RU" sz="2000" b="1" dirty="0">
                <a:latin typeface="Tahoma" pitchFamily="34" charset="0"/>
                <a:cs typeface="Times New Roman" pitchFamily="18" charset="0"/>
              </a:rPr>
              <a:t> 0</a:t>
            </a:r>
            <a:endParaRPr lang="en-US" sz="2000" b="1" dirty="0"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2987675" y="2276475"/>
            <a:ext cx="2584457" cy="1008063"/>
          </a:xfrm>
          <a:prstGeom prst="rect">
            <a:avLst/>
          </a:prstGeom>
          <a:solidFill>
            <a:srgbClr val="C4AA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Уравнение имеет </a:t>
            </a:r>
          </a:p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два действительных</a:t>
            </a:r>
          </a:p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корня.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987675" y="3789363"/>
            <a:ext cx="2520950" cy="1008062"/>
          </a:xfrm>
          <a:prstGeom prst="rect">
            <a:avLst/>
          </a:prstGeom>
          <a:solidFill>
            <a:srgbClr val="C4AA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1400" b="1" i="1" dirty="0" smtClean="0">
              <a:latin typeface="Bookman Old Style" pitchFamily="18" charset="0"/>
            </a:endParaRPr>
          </a:p>
          <a:p>
            <a:pPr algn="ctr" eaLnBrk="1" hangingPunct="1"/>
            <a:r>
              <a:rPr lang="ru-RU" sz="1400" b="1" i="1" dirty="0" smtClean="0">
                <a:latin typeface="Bookman Old Style" pitchFamily="18" charset="0"/>
              </a:rPr>
              <a:t>Уравнение </a:t>
            </a:r>
            <a:r>
              <a:rPr lang="ru-RU" sz="1400" b="1" i="1" dirty="0">
                <a:latin typeface="Bookman Old Style" pitchFamily="18" charset="0"/>
              </a:rPr>
              <a:t>имеет </a:t>
            </a:r>
          </a:p>
          <a:p>
            <a:pPr algn="ctr" eaLnBrk="1" hangingPunct="1"/>
            <a:r>
              <a:rPr lang="ru-RU" sz="1400" b="1" i="1" dirty="0">
                <a:latin typeface="Bookman Old Style" pitchFamily="18" charset="0"/>
              </a:rPr>
              <a:t>два равных</a:t>
            </a:r>
          </a:p>
          <a:p>
            <a:pPr algn="ctr" eaLnBrk="1" hangingPunct="1"/>
            <a:r>
              <a:rPr lang="ru-RU" sz="1400" b="1" i="1" dirty="0">
                <a:latin typeface="Bookman Old Style" pitchFamily="18" charset="0"/>
              </a:rPr>
              <a:t>действительных корня</a:t>
            </a:r>
            <a:r>
              <a:rPr lang="ru-RU" sz="1400" i="1" dirty="0">
                <a:latin typeface="Bookman Old Style" pitchFamily="18" charset="0"/>
              </a:rPr>
              <a:t>.</a:t>
            </a:r>
          </a:p>
          <a:p>
            <a:pPr eaLnBrk="1" hangingPunct="1"/>
            <a:endParaRPr lang="ru-RU" dirty="0">
              <a:latin typeface="Times New Roman" pitchFamily="18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987675" y="5373688"/>
            <a:ext cx="2520950" cy="863600"/>
          </a:xfrm>
          <a:prstGeom prst="rect">
            <a:avLst/>
          </a:prstGeom>
          <a:solidFill>
            <a:srgbClr val="C4AA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Уравнение не имеет</a:t>
            </a:r>
          </a:p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корней.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6215074" y="2071678"/>
            <a:ext cx="2643206" cy="12223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r>
              <a:rPr lang="ru-RU" sz="2000" b="1" dirty="0">
                <a:latin typeface="Tahoma" pitchFamily="34" charset="0"/>
              </a:rPr>
              <a:t>х</a:t>
            </a:r>
            <a:r>
              <a:rPr lang="ru-RU" sz="1000" b="1" dirty="0">
                <a:latin typeface="Tahoma" pitchFamily="34" charset="0"/>
              </a:rPr>
              <a:t>1</a:t>
            </a:r>
            <a:r>
              <a:rPr lang="ru-RU" sz="2000" b="1" dirty="0">
                <a:latin typeface="Tahoma" pitchFamily="34" charset="0"/>
              </a:rPr>
              <a:t> </a:t>
            </a:r>
            <a:r>
              <a:rPr lang="ru-RU" sz="2000" b="1" dirty="0" smtClean="0">
                <a:latin typeface="Tahoma" pitchFamily="34" charset="0"/>
              </a:rPr>
              <a:t>=            </a:t>
            </a:r>
            <a:r>
              <a:rPr lang="ru-RU" sz="2000" b="1" dirty="0" smtClean="0">
                <a:latin typeface="Tahoma" pitchFamily="34" charset="0"/>
                <a:cs typeface="Times New Roman" pitchFamily="18" charset="0"/>
              </a:rPr>
              <a:t>;</a:t>
            </a:r>
          </a:p>
          <a:p>
            <a:pPr eaLnBrk="1" hangingPunct="1"/>
            <a:endParaRPr lang="ru-RU" sz="2000" b="1" dirty="0">
              <a:latin typeface="Tahoma" pitchFamily="34" charset="0"/>
              <a:cs typeface="Times New Roman" pitchFamily="18" charset="0"/>
            </a:endParaRPr>
          </a:p>
          <a:p>
            <a:pPr eaLnBrk="1" hangingPunct="1"/>
            <a:r>
              <a:rPr lang="ru-RU" sz="2000" b="1" dirty="0" err="1">
                <a:latin typeface="Tahoma" pitchFamily="34" charset="0"/>
                <a:cs typeface="Times New Roman" pitchFamily="18" charset="0"/>
              </a:rPr>
              <a:t>х</a:t>
            </a:r>
            <a:r>
              <a:rPr lang="ru-RU" sz="2000" b="1" dirty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1000" b="1" dirty="0">
                <a:latin typeface="Tahoma" pitchFamily="34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ahoma" pitchFamily="34" charset="0"/>
                <a:cs typeface="Times New Roman" pitchFamily="18" charset="0"/>
              </a:rPr>
              <a:t>=             .  </a:t>
            </a:r>
            <a:r>
              <a:rPr lang="ru-RU" sz="2000" dirty="0" smtClean="0">
                <a:latin typeface="Tahoma" pitchFamily="34" charset="0"/>
              </a:rPr>
              <a:t> </a:t>
            </a:r>
            <a:endParaRPr lang="ru-RU" sz="2000" dirty="0">
              <a:latin typeface="Tahoma" pitchFamily="34" charset="0"/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215074" y="3786190"/>
            <a:ext cx="2520950" cy="1009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r>
              <a:rPr lang="ru-RU" sz="2800" b="1" dirty="0">
                <a:latin typeface="Tahoma" pitchFamily="34" charset="0"/>
              </a:rPr>
              <a:t>х</a:t>
            </a:r>
            <a:r>
              <a:rPr lang="ru-RU" sz="1200" b="1" dirty="0">
                <a:latin typeface="Tahoma" pitchFamily="34" charset="0"/>
              </a:rPr>
              <a:t>1,2</a:t>
            </a:r>
            <a:r>
              <a:rPr lang="ru-RU" sz="2800" b="1" dirty="0">
                <a:latin typeface="Tahoma" pitchFamily="34" charset="0"/>
              </a:rPr>
              <a:t> = - </a:t>
            </a:r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>
            <a:off x="1835150" y="2781300"/>
            <a:ext cx="11525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>
            <a:off x="1908175" y="4292600"/>
            <a:ext cx="10795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1908175" y="5734050"/>
            <a:ext cx="10795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928662" y="214291"/>
            <a:ext cx="7858180" cy="5715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algn="ctr" eaLnBrk="1" hangingPunct="1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Формула корней квадратного уравнения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2786050" y="785794"/>
            <a:ext cx="3759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800" b="1" dirty="0">
                <a:solidFill>
                  <a:srgbClr val="C00000"/>
                </a:solidFill>
                <a:latin typeface="Verdana" pitchFamily="34" charset="0"/>
              </a:rPr>
              <a:t>a</a:t>
            </a:r>
            <a:r>
              <a:rPr lang="en-US" sz="2800" b="1" dirty="0">
                <a:latin typeface="Verdana" pitchFamily="34" charset="0"/>
              </a:rPr>
              <a:t> </a:t>
            </a:r>
            <a:r>
              <a:rPr lang="en-US" sz="2800" b="1" dirty="0" smtClean="0">
                <a:latin typeface="Verdana" pitchFamily="34" charset="0"/>
              </a:rPr>
              <a:t>x² </a:t>
            </a:r>
            <a:r>
              <a:rPr lang="en-US" sz="2800" b="1" dirty="0">
                <a:latin typeface="Verdana" pitchFamily="34" charset="0"/>
              </a:rPr>
              <a:t>+ </a:t>
            </a:r>
            <a:r>
              <a:rPr lang="en-US" sz="2800" b="1" dirty="0">
                <a:solidFill>
                  <a:srgbClr val="C00000"/>
                </a:solidFill>
                <a:latin typeface="Verdana" pitchFamily="34" charset="0"/>
              </a:rPr>
              <a:t>b</a:t>
            </a:r>
            <a:r>
              <a:rPr lang="en-US" sz="2800" b="1" dirty="0">
                <a:latin typeface="Verdana" pitchFamily="34" charset="0"/>
              </a:rPr>
              <a:t> x +</a:t>
            </a:r>
            <a:r>
              <a:rPr lang="en-US" sz="2800" b="1" dirty="0">
                <a:solidFill>
                  <a:srgbClr val="C00000"/>
                </a:solidFill>
                <a:latin typeface="Verdana" pitchFamily="34" charset="0"/>
              </a:rPr>
              <a:t> c </a:t>
            </a:r>
            <a:r>
              <a:rPr lang="en-US" sz="2800" b="1" dirty="0">
                <a:latin typeface="Verdana" pitchFamily="34" charset="0"/>
              </a:rPr>
              <a:t>= 0</a:t>
            </a:r>
            <a:endParaRPr lang="ru-RU" sz="2800" b="1" dirty="0">
              <a:latin typeface="Verdana" pitchFamily="34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5572132" y="2643182"/>
            <a:ext cx="642942" cy="28575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5500694" y="4143380"/>
            <a:ext cx="714380" cy="35719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3929066"/>
            <a:ext cx="339330" cy="814393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071678"/>
            <a:ext cx="785818" cy="551451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714620"/>
            <a:ext cx="785818" cy="551451"/>
          </a:xfrm>
          <a:prstGeom prst="rect">
            <a:avLst/>
          </a:prstGeom>
          <a:noFill/>
        </p:spPr>
      </p:pic>
      <p:sp>
        <p:nvSpPr>
          <p:cNvPr id="37" name="Управляющая кнопка: возврат 36">
            <a:hlinkClick r:id="rId5" action="ppaction://hlinksldjump" highlightClick="1"/>
            <a:hlinkHover r:id="rId5" action="ppaction://hlinksldjump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28596" y="1714488"/>
            <a:ext cx="58579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800" b="1" i="1" dirty="0" smtClean="0">
                <a:latin typeface="Bookman Old Style" pitchFamily="18" charset="0"/>
              </a:rPr>
              <a:t>Д</a:t>
            </a:r>
            <a:r>
              <a:rPr lang="ru-RU" sz="2800" b="1" i="1" dirty="0" smtClean="0">
                <a:latin typeface="Calibri"/>
              </a:rPr>
              <a:t>₁</a:t>
            </a:r>
            <a:r>
              <a:rPr lang="ru-RU" sz="2800" b="1" i="1" dirty="0" smtClean="0">
                <a:latin typeface="Bookman Old Style" pitchFamily="18" charset="0"/>
              </a:rPr>
              <a:t> =</a:t>
            </a:r>
            <a:r>
              <a:rPr lang="en-US" sz="2800" b="1" i="1" dirty="0" smtClean="0">
                <a:latin typeface="Bookman Old Style" pitchFamily="18" charset="0"/>
              </a:rPr>
              <a:t>    </a:t>
            </a:r>
            <a:r>
              <a:rPr lang="ru-RU" sz="2800" b="1" i="1" dirty="0" smtClean="0">
                <a:latin typeface="Bookman Old Style" pitchFamily="18" charset="0"/>
              </a:rPr>
              <a:t> </a:t>
            </a:r>
            <a:r>
              <a:rPr lang="en-US" sz="2800" b="1" i="1" dirty="0" smtClean="0">
                <a:latin typeface="Bookman Old Style" pitchFamily="18" charset="0"/>
              </a:rPr>
              <a:t>=k</a:t>
            </a:r>
            <a:r>
              <a:rPr lang="en-US" sz="2800" b="1" i="1" dirty="0" smtClean="0">
                <a:latin typeface="Calibri"/>
              </a:rPr>
              <a:t>² - ac =         - ac 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714348" y="2571744"/>
            <a:ext cx="1152525" cy="649288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 b="1" dirty="0" smtClean="0">
                <a:latin typeface="Tahoma" pitchFamily="34" charset="0"/>
              </a:rPr>
              <a:t>Д</a:t>
            </a:r>
            <a:r>
              <a:rPr lang="ru-RU" sz="2000" b="1" dirty="0" smtClean="0">
                <a:latin typeface="Calibri"/>
              </a:rPr>
              <a:t>₁</a:t>
            </a:r>
            <a:r>
              <a:rPr lang="ru-RU" sz="2000" b="1" dirty="0" smtClean="0">
                <a:latin typeface="Tahoma" pitchFamily="34" charset="0"/>
              </a:rPr>
              <a:t> </a:t>
            </a:r>
            <a:r>
              <a:rPr lang="en-US" sz="2000" b="1" dirty="0">
                <a:latin typeface="Tahoma" pitchFamily="34" charset="0"/>
                <a:cs typeface="Times New Roman" pitchFamily="18" charset="0"/>
              </a:rPr>
              <a:t>&gt;</a:t>
            </a:r>
            <a:r>
              <a:rPr lang="ru-RU" sz="2000" b="1" dirty="0">
                <a:latin typeface="Tahoma" pitchFamily="34" charset="0"/>
                <a:cs typeface="Times New Roman" pitchFamily="18" charset="0"/>
              </a:rPr>
              <a:t> 0</a:t>
            </a:r>
            <a:endParaRPr lang="en-US" sz="2000" b="1" dirty="0"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84213" y="4005263"/>
            <a:ext cx="1223962" cy="6477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 b="1" dirty="0" smtClean="0">
                <a:latin typeface="Tahoma" pitchFamily="34" charset="0"/>
              </a:rPr>
              <a:t>Д</a:t>
            </a:r>
            <a:r>
              <a:rPr lang="ru-RU" sz="2000" b="1" dirty="0" smtClean="0">
                <a:latin typeface="Calibri"/>
              </a:rPr>
              <a:t>₁</a:t>
            </a:r>
            <a:r>
              <a:rPr lang="ru-RU" sz="2000" b="1" dirty="0" smtClean="0">
                <a:latin typeface="Tahoma" pitchFamily="34" charset="0"/>
              </a:rPr>
              <a:t> </a:t>
            </a:r>
            <a:r>
              <a:rPr lang="ru-RU" sz="2000" b="1" dirty="0">
                <a:latin typeface="Tahoma" pitchFamily="34" charset="0"/>
                <a:cs typeface="Times New Roman" pitchFamily="18" charset="0"/>
              </a:rPr>
              <a:t>= 0</a:t>
            </a:r>
            <a:endParaRPr lang="en-US" sz="2000" b="1" dirty="0"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84213" y="5445125"/>
            <a:ext cx="1223962" cy="6477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2000" b="1" dirty="0" smtClean="0">
                <a:latin typeface="Tahoma" pitchFamily="34" charset="0"/>
              </a:rPr>
              <a:t>Д</a:t>
            </a:r>
            <a:r>
              <a:rPr lang="ru-RU" sz="2000" b="1" dirty="0" smtClean="0">
                <a:latin typeface="Calibri"/>
              </a:rPr>
              <a:t>₁</a:t>
            </a:r>
            <a:r>
              <a:rPr lang="en-US" sz="2000" b="1" dirty="0" smtClean="0">
                <a:latin typeface="Tahoma" pitchFamily="34" charset="0"/>
                <a:cs typeface="Times New Roman" pitchFamily="18" charset="0"/>
              </a:rPr>
              <a:t>&lt;</a:t>
            </a:r>
            <a:r>
              <a:rPr lang="ru-RU" sz="2000" b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ahoma" pitchFamily="34" charset="0"/>
                <a:cs typeface="Times New Roman" pitchFamily="18" charset="0"/>
              </a:rPr>
              <a:t>0</a:t>
            </a:r>
            <a:endParaRPr lang="en-US" sz="2000" b="1" dirty="0"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000364" y="2428868"/>
            <a:ext cx="2584457" cy="1008063"/>
          </a:xfrm>
          <a:prstGeom prst="rect">
            <a:avLst/>
          </a:prstGeom>
          <a:solidFill>
            <a:srgbClr val="C4AA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Уравнение имеет </a:t>
            </a:r>
          </a:p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два действительных</a:t>
            </a:r>
          </a:p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корня.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987675" y="3789363"/>
            <a:ext cx="2520950" cy="1008062"/>
          </a:xfrm>
          <a:prstGeom prst="rect">
            <a:avLst/>
          </a:prstGeom>
          <a:solidFill>
            <a:srgbClr val="C4AA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1400" b="1" i="1" dirty="0" smtClean="0">
              <a:latin typeface="Bookman Old Style" pitchFamily="18" charset="0"/>
            </a:endParaRPr>
          </a:p>
          <a:p>
            <a:pPr algn="ctr" eaLnBrk="1" hangingPunct="1"/>
            <a:r>
              <a:rPr lang="ru-RU" sz="1400" b="1" i="1" dirty="0" smtClean="0">
                <a:latin typeface="Bookman Old Style" pitchFamily="18" charset="0"/>
              </a:rPr>
              <a:t>Уравнение </a:t>
            </a:r>
            <a:r>
              <a:rPr lang="ru-RU" sz="1400" b="1" i="1" dirty="0">
                <a:latin typeface="Bookman Old Style" pitchFamily="18" charset="0"/>
              </a:rPr>
              <a:t>имеет </a:t>
            </a:r>
          </a:p>
          <a:p>
            <a:pPr algn="ctr" eaLnBrk="1" hangingPunct="1"/>
            <a:r>
              <a:rPr lang="ru-RU" sz="1400" b="1" i="1" dirty="0">
                <a:latin typeface="Bookman Old Style" pitchFamily="18" charset="0"/>
              </a:rPr>
              <a:t>два равных</a:t>
            </a:r>
          </a:p>
          <a:p>
            <a:pPr algn="ctr" eaLnBrk="1" hangingPunct="1"/>
            <a:r>
              <a:rPr lang="ru-RU" sz="1400" b="1" i="1" dirty="0">
                <a:latin typeface="Bookman Old Style" pitchFamily="18" charset="0"/>
              </a:rPr>
              <a:t>действительных корня</a:t>
            </a:r>
            <a:r>
              <a:rPr lang="ru-RU" sz="1400" i="1" dirty="0">
                <a:latin typeface="Bookman Old Style" pitchFamily="18" charset="0"/>
              </a:rPr>
              <a:t>.</a:t>
            </a:r>
          </a:p>
          <a:p>
            <a:pPr eaLnBrk="1" hangingPunct="1"/>
            <a:endParaRPr lang="ru-RU" dirty="0">
              <a:latin typeface="Times New Roman" pitchFamily="18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987675" y="5373688"/>
            <a:ext cx="2520950" cy="863600"/>
          </a:xfrm>
          <a:prstGeom prst="rect">
            <a:avLst/>
          </a:prstGeom>
          <a:solidFill>
            <a:srgbClr val="C4AA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Уравнение не имеет</a:t>
            </a:r>
          </a:p>
          <a:p>
            <a:pPr algn="ctr" eaLnBrk="1" hangingPunct="1"/>
            <a:r>
              <a:rPr lang="ru-RU" sz="1600" b="1" i="1" dirty="0">
                <a:latin typeface="Bookman Old Style" pitchFamily="18" charset="0"/>
              </a:rPr>
              <a:t>корней.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6215074" y="2285992"/>
            <a:ext cx="2643206" cy="12223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r>
              <a:rPr lang="ru-RU" sz="2000" b="1" dirty="0" err="1" smtClean="0">
                <a:latin typeface="Tahoma" pitchFamily="34" charset="0"/>
              </a:rPr>
              <a:t>х</a:t>
            </a:r>
            <a:r>
              <a:rPr lang="ru-RU" sz="2000" b="1" dirty="0" smtClean="0">
                <a:latin typeface="Tahoma" pitchFamily="34" charset="0"/>
              </a:rPr>
              <a:t> =</a:t>
            </a:r>
            <a:r>
              <a:rPr lang="en-US" sz="2000" b="1" dirty="0" smtClean="0">
                <a:latin typeface="Tahoma" pitchFamily="34" charset="0"/>
              </a:rPr>
              <a:t>    </a:t>
            </a:r>
            <a:r>
              <a:rPr lang="ru-RU" sz="2000" b="1" dirty="0" smtClean="0">
                <a:latin typeface="Tahoma" pitchFamily="34" charset="0"/>
              </a:rPr>
              <a:t>            </a:t>
            </a:r>
            <a:r>
              <a:rPr lang="en-US" sz="2000" b="1" dirty="0" smtClean="0">
                <a:latin typeface="Tahoma" pitchFamily="34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latin typeface="Tahoma" pitchFamily="34" charset="0"/>
                <a:cs typeface="Times New Roman" pitchFamily="18" charset="0"/>
              </a:rPr>
              <a:t>.  </a:t>
            </a:r>
            <a:r>
              <a:rPr lang="ru-RU" sz="2000" dirty="0" smtClean="0">
                <a:latin typeface="Tahoma" pitchFamily="34" charset="0"/>
              </a:rPr>
              <a:t> </a:t>
            </a:r>
            <a:endParaRPr lang="ru-RU" sz="2000" dirty="0">
              <a:latin typeface="Tahoma" pitchFamily="34" charset="0"/>
            </a:endParaRPr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>
            <a:off x="1857356" y="2857496"/>
            <a:ext cx="11525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>
            <a:off x="1908175" y="4292600"/>
            <a:ext cx="10795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1908175" y="5734050"/>
            <a:ext cx="10795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928662" y="214291"/>
            <a:ext cx="7858180" cy="5715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algn="ctr" eaLnBrk="1" hangingPunct="1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Формула корней квадратного уравнения</a:t>
            </a:r>
          </a:p>
          <a:p>
            <a:pPr algn="ctr" eaLnBrk="1" hangingPunct="1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с чётным вторым коэффициентом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85786" y="928670"/>
            <a:ext cx="7929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000" b="1" dirty="0">
                <a:solidFill>
                  <a:srgbClr val="C00000"/>
                </a:solidFill>
                <a:latin typeface="Verdana" pitchFamily="34" charset="0"/>
              </a:rPr>
              <a:t>a</a:t>
            </a:r>
            <a:r>
              <a:rPr lang="en-US" sz="2000" b="1" dirty="0">
                <a:latin typeface="Verdana" pitchFamily="34" charset="0"/>
              </a:rPr>
              <a:t> </a:t>
            </a:r>
            <a:r>
              <a:rPr lang="en-US" sz="2000" b="1" dirty="0" smtClean="0">
                <a:latin typeface="Verdana" pitchFamily="34" charset="0"/>
              </a:rPr>
              <a:t>x² </a:t>
            </a:r>
            <a:r>
              <a:rPr lang="en-US" sz="2000" b="1" dirty="0">
                <a:latin typeface="Verdana" pitchFamily="34" charset="0"/>
              </a:rPr>
              <a:t>+ </a:t>
            </a:r>
            <a:r>
              <a:rPr lang="en-US" sz="2000" b="1" dirty="0">
                <a:solidFill>
                  <a:srgbClr val="C00000"/>
                </a:solidFill>
                <a:latin typeface="Verdana" pitchFamily="34" charset="0"/>
              </a:rPr>
              <a:t>b</a:t>
            </a:r>
            <a:r>
              <a:rPr lang="en-US" sz="2000" b="1" dirty="0">
                <a:latin typeface="Verdana" pitchFamily="34" charset="0"/>
              </a:rPr>
              <a:t> x +</a:t>
            </a:r>
            <a:r>
              <a:rPr lang="en-US" sz="2000" b="1" dirty="0">
                <a:solidFill>
                  <a:srgbClr val="C00000"/>
                </a:solidFill>
                <a:latin typeface="Verdana" pitchFamily="34" charset="0"/>
              </a:rPr>
              <a:t> c </a:t>
            </a:r>
            <a:r>
              <a:rPr lang="en-US" sz="2000" b="1" dirty="0">
                <a:latin typeface="Verdana" pitchFamily="34" charset="0"/>
              </a:rPr>
              <a:t>= </a:t>
            </a:r>
            <a:r>
              <a:rPr lang="en-US" sz="2000" b="1" dirty="0" smtClean="0">
                <a:latin typeface="Verdana" pitchFamily="34" charset="0"/>
              </a:rPr>
              <a:t>0</a:t>
            </a:r>
            <a:r>
              <a:rPr lang="ru-RU" sz="2000" b="1" dirty="0" smtClean="0">
                <a:latin typeface="Verdana" pitchFamily="34" charset="0"/>
              </a:rPr>
              <a:t>, если </a:t>
            </a:r>
            <a:r>
              <a:rPr lang="en-US" sz="2000" b="1" dirty="0" smtClean="0">
                <a:solidFill>
                  <a:srgbClr val="C00000"/>
                </a:solidFill>
                <a:latin typeface="Verdana" pitchFamily="34" charset="0"/>
              </a:rPr>
              <a:t>b </a:t>
            </a:r>
            <a:r>
              <a:rPr lang="ru-RU" sz="2000" b="1" dirty="0" smtClean="0">
                <a:solidFill>
                  <a:srgbClr val="C00000"/>
                </a:solidFill>
                <a:latin typeface="Verdana" pitchFamily="34" charset="0"/>
              </a:rPr>
              <a:t>= 2</a:t>
            </a:r>
            <a:r>
              <a:rPr lang="en-US" sz="2000" b="1" dirty="0" smtClean="0">
                <a:solidFill>
                  <a:srgbClr val="C00000"/>
                </a:solidFill>
                <a:latin typeface="Verdana" pitchFamily="34" charset="0"/>
              </a:rPr>
              <a:t>k</a:t>
            </a:r>
          </a:p>
          <a:p>
            <a:pPr algn="ctr" eaLnBrk="1" hangingPunct="1"/>
            <a:r>
              <a:rPr lang="en-US" sz="2000" b="1" dirty="0" smtClean="0">
                <a:solidFill>
                  <a:srgbClr val="C00000"/>
                </a:solidFill>
                <a:latin typeface="Bookman Old Style" pitchFamily="18" charset="0"/>
              </a:rPr>
              <a:t>ax² + 2kx + c =0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5572132" y="2786058"/>
            <a:ext cx="642942" cy="28575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571612"/>
            <a:ext cx="247651" cy="787980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1571612"/>
            <a:ext cx="642942" cy="857256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6786578" y="2428868"/>
            <a:ext cx="1785950" cy="714380"/>
          </a:xfrm>
          <a:prstGeom prst="rect">
            <a:avLst/>
          </a:prstGeom>
          <a:noFill/>
        </p:spPr>
      </p:pic>
      <p:sp>
        <p:nvSpPr>
          <p:cNvPr id="34" name="Управляющая кнопка: возврат 33">
            <a:hlinkClick r:id="rId5" action="ppaction://hlinksldjump" highlightClick="1"/>
            <a:hlinkHover r:id="rId5" action="ppaction://hlinksldjump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8424862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eaLnBrk="1" hangingPunct="1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Приёмы устного решения </a:t>
            </a:r>
            <a:endParaRPr lang="en-US" sz="28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marL="342900" indent="-342900" algn="ctr" eaLnBrk="1" hangingPunct="1"/>
            <a:r>
              <a:rPr lang="en-US" sz="2800" b="1" dirty="0" smtClean="0">
                <a:solidFill>
                  <a:srgbClr val="C00000"/>
                </a:solidFill>
                <a:latin typeface="Bookman Old Style" pitchFamily="18" charset="0"/>
              </a:rPr>
              <a:t>                            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квадратных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уравнений.</a:t>
            </a:r>
          </a:p>
          <a:p>
            <a:pPr marL="342900" indent="-342900" eaLnBrk="1" hangingPunct="1"/>
            <a:endParaRPr lang="en-US" sz="1600" b="1" dirty="0" smtClean="0">
              <a:solidFill>
                <a:srgbClr val="800000"/>
              </a:solidFill>
              <a:latin typeface="Tahoma" pitchFamily="34" charset="0"/>
            </a:endParaRPr>
          </a:p>
          <a:p>
            <a:pPr marL="342900" indent="-342900" algn="ctr" eaLnBrk="1" hangingPunct="1"/>
            <a:r>
              <a:rPr lang="en-US" sz="2800" b="1" u="sng" dirty="0" smtClean="0">
                <a:solidFill>
                  <a:srgbClr val="800000"/>
                </a:solidFill>
                <a:latin typeface="Bookman Old Style" pitchFamily="18" charset="0"/>
              </a:rPr>
              <a:t>a </a:t>
            </a:r>
            <a:r>
              <a:rPr lang="en-US" sz="2800" b="1" u="sng" dirty="0">
                <a:solidFill>
                  <a:srgbClr val="800000"/>
                </a:solidFill>
                <a:latin typeface="Bookman Old Style" pitchFamily="18" charset="0"/>
              </a:rPr>
              <a:t>x </a:t>
            </a:r>
            <a:r>
              <a:rPr lang="en-US" sz="2800" b="1" u="sng" dirty="0" smtClean="0">
                <a:solidFill>
                  <a:srgbClr val="800000"/>
                </a:solidFill>
                <a:latin typeface="Bookman Old Style" pitchFamily="18" charset="0"/>
              </a:rPr>
              <a:t>² </a:t>
            </a:r>
            <a:r>
              <a:rPr lang="en-US" sz="2800" b="1" u="sng" dirty="0">
                <a:solidFill>
                  <a:srgbClr val="800000"/>
                </a:solidFill>
                <a:latin typeface="Bookman Old Style" pitchFamily="18" charset="0"/>
              </a:rPr>
              <a:t>+ b x + c = 0.</a:t>
            </a:r>
          </a:p>
          <a:p>
            <a:pPr marL="342900" indent="-342900" algn="l" eaLnBrk="1" hangingPunct="1"/>
            <a:r>
              <a:rPr lang="en-US" sz="3200" b="1" i="1" dirty="0" smtClean="0">
                <a:solidFill>
                  <a:schemeClr val="hlink"/>
                </a:solidFill>
                <a:latin typeface="Monotype Corsiva" pitchFamily="66" charset="0"/>
              </a:rPr>
              <a:t>    </a:t>
            </a:r>
            <a:r>
              <a:rPr lang="ru-RU" sz="2400" b="1" u="sng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Основа</a:t>
            </a:r>
            <a:r>
              <a:rPr lang="ru-RU" sz="2400" b="1" u="sng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:</a:t>
            </a:r>
            <a:r>
              <a:rPr lang="ru-RU" dirty="0">
                <a:latin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</a:rPr>
              <a:t>Рассмотрим функцию 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sz="2000" b="1" i="1" dirty="0" smtClean="0">
                <a:latin typeface="Bookman Old Style" pitchFamily="18" charset="0"/>
              </a:rPr>
              <a:t>f </a:t>
            </a:r>
            <a:r>
              <a:rPr lang="en-US" sz="2000" b="1" i="1" dirty="0">
                <a:latin typeface="Bookman Old Style" pitchFamily="18" charset="0"/>
              </a:rPr>
              <a:t>(x) = a x </a:t>
            </a:r>
            <a:r>
              <a:rPr lang="en-US" sz="2000" b="1" i="1" dirty="0" smtClean="0">
                <a:latin typeface="Bookman Old Style" pitchFamily="18" charset="0"/>
              </a:rPr>
              <a:t>² </a:t>
            </a:r>
            <a:r>
              <a:rPr lang="en-US" sz="2000" b="1" i="1" dirty="0">
                <a:latin typeface="Bookman Old Style" pitchFamily="18" charset="0"/>
              </a:rPr>
              <a:t>+ b x + c ;</a:t>
            </a:r>
          </a:p>
          <a:p>
            <a:pPr marL="342900" indent="-342900" algn="l" eaLnBrk="1" hangingPunct="1"/>
            <a:r>
              <a:rPr lang="en-US" sz="2000" b="1" i="1" dirty="0">
                <a:latin typeface="Bookman Old Style" pitchFamily="18" charset="0"/>
              </a:rPr>
              <a:t>      </a:t>
            </a:r>
            <a:r>
              <a:rPr lang="ru-RU" sz="2000" b="1" i="1" dirty="0" smtClean="0">
                <a:latin typeface="Bookman Old Style" pitchFamily="18" charset="0"/>
              </a:rPr>
              <a:t>             </a:t>
            </a:r>
            <a:r>
              <a:rPr lang="en-US" sz="2000" b="1" i="1" dirty="0" smtClean="0">
                <a:latin typeface="Bookman Old Style" pitchFamily="18" charset="0"/>
              </a:rPr>
              <a:t> </a:t>
            </a:r>
            <a:r>
              <a:rPr lang="en-US" sz="2000" b="1" i="1" dirty="0">
                <a:latin typeface="Bookman Old Style" pitchFamily="18" charset="0"/>
              </a:rPr>
              <a:t>f (</a:t>
            </a:r>
            <a:r>
              <a:rPr lang="en-US" sz="2000" b="1" i="1" dirty="0">
                <a:solidFill>
                  <a:schemeClr val="hlink"/>
                </a:solidFill>
                <a:latin typeface="Bookman Old Style" pitchFamily="18" charset="0"/>
              </a:rPr>
              <a:t>1</a:t>
            </a:r>
            <a:r>
              <a:rPr lang="en-US" sz="2000" b="1" i="1" dirty="0">
                <a:latin typeface="Bookman Old Style" pitchFamily="18" charset="0"/>
              </a:rPr>
              <a:t>) = a + b + c; </a:t>
            </a:r>
            <a:r>
              <a:rPr lang="ru-RU" sz="2000" b="1" i="1" dirty="0" smtClean="0">
                <a:latin typeface="Bookman Old Style" pitchFamily="18" charset="0"/>
              </a:rPr>
              <a:t>        </a:t>
            </a:r>
            <a:r>
              <a:rPr lang="en-US" sz="2000" b="1" i="1" dirty="0" smtClean="0">
                <a:latin typeface="Bookman Old Style" pitchFamily="18" charset="0"/>
              </a:rPr>
              <a:t> </a:t>
            </a:r>
            <a:r>
              <a:rPr lang="en-US" sz="2000" b="1" i="1" dirty="0">
                <a:latin typeface="Bookman Old Style" pitchFamily="18" charset="0"/>
              </a:rPr>
              <a:t>f (</a:t>
            </a:r>
            <a:r>
              <a:rPr lang="en-US" sz="2000" b="1" i="1" dirty="0">
                <a:solidFill>
                  <a:schemeClr val="hlink"/>
                </a:solidFill>
                <a:latin typeface="Bookman Old Style" pitchFamily="18" charset="0"/>
              </a:rPr>
              <a:t>- 1</a:t>
            </a:r>
            <a:r>
              <a:rPr lang="en-US" sz="2000" b="1" i="1" dirty="0">
                <a:latin typeface="Bookman Old Style" pitchFamily="18" charset="0"/>
              </a:rPr>
              <a:t>) = a - b + c.</a:t>
            </a:r>
          </a:p>
          <a:p>
            <a:pPr marL="342900" indent="-342900" algn="l" eaLnBrk="1" hangingPunct="1"/>
            <a:endParaRPr lang="en-US" sz="2000" b="1" i="1" dirty="0">
              <a:latin typeface="Bookman Old Style" pitchFamily="18" charset="0"/>
            </a:endParaRPr>
          </a:p>
          <a:p>
            <a:pPr marL="342900" indent="-342900" algn="l" eaLnBrk="1" hangingPunct="1"/>
            <a:r>
              <a:rPr lang="en-US" sz="2000" b="1" dirty="0">
                <a:latin typeface="Bookman Old Style" pitchFamily="18" charset="0"/>
              </a:rPr>
              <a:t> </a:t>
            </a:r>
            <a:r>
              <a:rPr lang="ru-RU" sz="2000" b="1" dirty="0">
                <a:latin typeface="Bookman Old Style" pitchFamily="18" charset="0"/>
              </a:rPr>
              <a:t>    1.Если </a:t>
            </a:r>
            <a:r>
              <a:rPr lang="en-US" sz="2000" b="1" dirty="0">
                <a:latin typeface="Bookman Old Style" pitchFamily="18" charset="0"/>
              </a:rPr>
              <a:t>a + b + c</a:t>
            </a:r>
            <a:r>
              <a:rPr lang="ru-RU" sz="2000" b="1" dirty="0">
                <a:latin typeface="Bookman Old Style" pitchFamily="18" charset="0"/>
              </a:rPr>
              <a:t> = 0, то один корень уравнения </a:t>
            </a:r>
            <a:r>
              <a:rPr lang="en-US" sz="2000" b="1" dirty="0">
                <a:latin typeface="Bookman Old Style" pitchFamily="18" charset="0"/>
              </a:rPr>
              <a:t> x </a:t>
            </a:r>
            <a:r>
              <a:rPr lang="ru-RU" sz="2000" b="1" dirty="0">
                <a:latin typeface="Bookman Old Style" pitchFamily="18" charset="0"/>
              </a:rPr>
              <a:t>= 1, а </a:t>
            </a:r>
            <a:r>
              <a:rPr lang="ru-RU" sz="2000" b="1" dirty="0" smtClean="0">
                <a:latin typeface="Bookman Old Style" pitchFamily="18" charset="0"/>
              </a:rPr>
              <a:t> </a:t>
            </a:r>
          </a:p>
          <a:p>
            <a:pPr marL="342900" indent="-342900" algn="l" eaLnBrk="1" hangingPunct="1"/>
            <a:r>
              <a:rPr lang="ru-RU" sz="2000" b="1" dirty="0" smtClean="0">
                <a:latin typeface="Bookman Old Style" pitchFamily="18" charset="0"/>
              </a:rPr>
              <a:t>        второй </a:t>
            </a:r>
            <a:r>
              <a:rPr lang="en-US" sz="2000" b="1" dirty="0">
                <a:latin typeface="Bookman Old Style" pitchFamily="18" charset="0"/>
              </a:rPr>
              <a:t>x </a:t>
            </a:r>
            <a:r>
              <a:rPr lang="en-US" sz="2000" b="1" dirty="0" smtClean="0">
                <a:latin typeface="Bookman Old Style" pitchFamily="18" charset="0"/>
              </a:rPr>
              <a:t>=</a:t>
            </a:r>
            <a:r>
              <a:rPr lang="ru-RU" sz="2000" b="1" dirty="0" smtClean="0">
                <a:latin typeface="Bookman Old Style" pitchFamily="18" charset="0"/>
              </a:rPr>
              <a:t>     </a:t>
            </a:r>
            <a:r>
              <a:rPr lang="en-US" sz="2000" b="1" dirty="0" smtClean="0">
                <a:latin typeface="Bookman Old Style" pitchFamily="18" charset="0"/>
              </a:rPr>
              <a:t>.</a:t>
            </a:r>
            <a:endParaRPr lang="ru-RU" sz="2000" b="1" dirty="0" smtClean="0">
              <a:latin typeface="Bookman Old Style" pitchFamily="18" charset="0"/>
            </a:endParaRPr>
          </a:p>
          <a:p>
            <a:pPr marL="342900" indent="-342900" algn="l" eaLnBrk="1" hangingPunct="1"/>
            <a:endParaRPr lang="en-US" sz="2000" b="1" dirty="0">
              <a:solidFill>
                <a:schemeClr val="hlink"/>
              </a:solidFill>
              <a:latin typeface="Bookman Old Style" pitchFamily="18" charset="0"/>
            </a:endParaRPr>
          </a:p>
          <a:p>
            <a:pPr marL="342900" indent="-342900" algn="l" eaLnBrk="1" hangingPunct="1"/>
            <a:r>
              <a:rPr lang="en-US" sz="2000" b="1" dirty="0">
                <a:latin typeface="Bookman Old Style" pitchFamily="18" charset="0"/>
              </a:rPr>
              <a:t> </a:t>
            </a:r>
            <a:r>
              <a:rPr lang="ru-RU" sz="2000" b="1" dirty="0">
                <a:latin typeface="Bookman Old Style" pitchFamily="18" charset="0"/>
              </a:rPr>
              <a:t>     2.Если </a:t>
            </a:r>
            <a:r>
              <a:rPr lang="en-US" sz="2000" b="1" dirty="0">
                <a:latin typeface="Bookman Old Style" pitchFamily="18" charset="0"/>
              </a:rPr>
              <a:t>a - b + c</a:t>
            </a:r>
            <a:r>
              <a:rPr lang="ru-RU" sz="2000" b="1" dirty="0">
                <a:latin typeface="Bookman Old Style" pitchFamily="18" charset="0"/>
              </a:rPr>
              <a:t> = 0, то один корень уравнения </a:t>
            </a:r>
            <a:r>
              <a:rPr lang="en-US" sz="2000" b="1" dirty="0">
                <a:latin typeface="Bookman Old Style" pitchFamily="18" charset="0"/>
              </a:rPr>
              <a:t> x = - 1, </a:t>
            </a:r>
            <a:r>
              <a:rPr lang="ru-RU" sz="2000" b="1" dirty="0">
                <a:latin typeface="Bookman Old Style" pitchFamily="18" charset="0"/>
              </a:rPr>
              <a:t>а </a:t>
            </a:r>
            <a:endParaRPr lang="ru-RU" sz="2000" b="1" dirty="0" smtClean="0">
              <a:latin typeface="Bookman Old Style" pitchFamily="18" charset="0"/>
            </a:endParaRPr>
          </a:p>
          <a:p>
            <a:pPr marL="342900" indent="-342900" algn="l" eaLnBrk="1" hangingPunct="1"/>
            <a:r>
              <a:rPr lang="ru-RU" sz="2000" b="1" dirty="0" smtClean="0">
                <a:latin typeface="Bookman Old Style" pitchFamily="18" charset="0"/>
              </a:rPr>
              <a:t>         второй </a:t>
            </a:r>
            <a:r>
              <a:rPr lang="en-US" sz="2000" b="1" dirty="0">
                <a:latin typeface="Bookman Old Style" pitchFamily="18" charset="0"/>
              </a:rPr>
              <a:t>x = </a:t>
            </a:r>
            <a:r>
              <a:rPr lang="ru-RU" sz="2000" b="1" dirty="0" smtClean="0">
                <a:latin typeface="Bookman Old Style" pitchFamily="18" charset="0"/>
              </a:rPr>
              <a:t>- </a:t>
            </a:r>
            <a:endParaRPr lang="en-US" sz="2000" b="1" dirty="0">
              <a:solidFill>
                <a:schemeClr val="hlink"/>
              </a:solidFill>
              <a:latin typeface="Bookman Old Style" pitchFamily="18" charset="0"/>
            </a:endParaRPr>
          </a:p>
          <a:p>
            <a:pPr marL="342900" indent="-342900"/>
            <a:endParaRPr lang="ru-RU" sz="2000" b="1" dirty="0" smtClean="0">
              <a:latin typeface="Bookman Old Style" pitchFamily="18" charset="0"/>
            </a:endParaRPr>
          </a:p>
          <a:p>
            <a:pPr marL="342900" indent="-342900"/>
            <a:r>
              <a:rPr lang="ru-RU" sz="2000" b="1" dirty="0" smtClean="0">
                <a:latin typeface="Bookman Old Style" pitchFamily="18" charset="0"/>
              </a:rPr>
              <a:t>      3. Если </a:t>
            </a:r>
            <a:r>
              <a:rPr lang="en-US" sz="2000" b="1" dirty="0" smtClean="0">
                <a:latin typeface="Bookman Old Style" pitchFamily="18" charset="0"/>
              </a:rPr>
              <a:t>a = c, b = a</a:t>
            </a:r>
            <a:r>
              <a:rPr lang="en-US" sz="2000" b="1" dirty="0" smtClean="0">
                <a:latin typeface="Calibri"/>
              </a:rPr>
              <a:t>²</a:t>
            </a:r>
            <a:r>
              <a:rPr lang="en-US" sz="2000" b="1" dirty="0" smtClean="0">
                <a:latin typeface="Bookman Old Style" pitchFamily="18" charset="0"/>
              </a:rPr>
              <a:t> + 1, </a:t>
            </a:r>
            <a:r>
              <a:rPr lang="ru-RU" sz="2000" b="1" dirty="0" smtClean="0">
                <a:latin typeface="Bookman Old Style" pitchFamily="18" charset="0"/>
              </a:rPr>
              <a:t>то один корень уравнения</a:t>
            </a:r>
          </a:p>
          <a:p>
            <a:pPr marL="342900" indent="-342900"/>
            <a:r>
              <a:rPr lang="ru-RU" sz="2000" b="1" dirty="0" smtClean="0">
                <a:latin typeface="Bookman Old Style" pitchFamily="18" charset="0"/>
              </a:rPr>
              <a:t>         </a:t>
            </a:r>
            <a:r>
              <a:rPr lang="en-US" sz="2000" b="1" dirty="0" smtClean="0">
                <a:latin typeface="Bookman Old Style" pitchFamily="18" charset="0"/>
              </a:rPr>
              <a:t> x = </a:t>
            </a:r>
            <a:r>
              <a:rPr lang="en-US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- a</a:t>
            </a:r>
            <a:r>
              <a:rPr lang="en-US" sz="2000" b="1" dirty="0" smtClean="0">
                <a:latin typeface="Bookman Old Style" pitchFamily="18" charset="0"/>
              </a:rPr>
              <a:t>,</a:t>
            </a:r>
            <a:r>
              <a:rPr lang="ru-RU" sz="2000" b="1" dirty="0" smtClean="0">
                <a:latin typeface="Bookman Old Style" pitchFamily="18" charset="0"/>
              </a:rPr>
              <a:t> а второй</a:t>
            </a:r>
            <a:r>
              <a:rPr lang="en-US" sz="2000" b="1" dirty="0" smtClean="0">
                <a:latin typeface="Bookman Old Style" pitchFamily="18" charset="0"/>
              </a:rPr>
              <a:t> x = </a:t>
            </a:r>
            <a:r>
              <a:rPr lang="en-US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-</a:t>
            </a: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  <a:r>
              <a:rPr lang="en-US" sz="2000" b="1" dirty="0" smtClean="0">
                <a:latin typeface="Bookman Old Style" pitchFamily="18" charset="0"/>
              </a:rPr>
              <a:t>.</a:t>
            </a:r>
            <a:r>
              <a:rPr lang="en-US" sz="2000" b="1" dirty="0" smtClean="0">
                <a:latin typeface="Georgia" pitchFamily="18" charset="0"/>
              </a:rPr>
              <a:t> </a:t>
            </a:r>
            <a:endParaRPr lang="ru-RU" sz="2000" b="1" dirty="0" smtClean="0">
              <a:latin typeface="Georgia" pitchFamily="18" charset="0"/>
            </a:endParaRPr>
          </a:p>
          <a:p>
            <a:pPr marL="342900" indent="-342900"/>
            <a:endParaRPr lang="ru-RU" sz="2000" b="1" dirty="0" smtClean="0">
              <a:latin typeface="Georgia" pitchFamily="18" charset="0"/>
            </a:endParaRPr>
          </a:p>
          <a:p>
            <a:pPr marL="342900" indent="-342900"/>
            <a:r>
              <a:rPr lang="ru-RU" b="1" dirty="0" smtClean="0">
                <a:latin typeface="Bookman Old Style" pitchFamily="18" charset="0"/>
              </a:rPr>
              <a:t>       </a:t>
            </a:r>
            <a:r>
              <a:rPr lang="en-US" b="1" dirty="0" smtClean="0">
                <a:latin typeface="Bookman Old Style" pitchFamily="18" charset="0"/>
              </a:rPr>
              <a:t>4. </a:t>
            </a:r>
            <a:r>
              <a:rPr lang="ru-RU" b="1" dirty="0" smtClean="0">
                <a:latin typeface="Bookman Old Style" pitchFamily="18" charset="0"/>
              </a:rPr>
              <a:t>Если </a:t>
            </a:r>
            <a:r>
              <a:rPr lang="en-US" b="1" dirty="0" smtClean="0">
                <a:latin typeface="Bookman Old Style" pitchFamily="18" charset="0"/>
              </a:rPr>
              <a:t>a = c, b = -(a² + 1),</a:t>
            </a:r>
            <a:r>
              <a:rPr lang="ru-RU" b="1" dirty="0" smtClean="0">
                <a:latin typeface="Bookman Old Style" pitchFamily="18" charset="0"/>
              </a:rPr>
              <a:t> то один корень уравнения</a:t>
            </a:r>
            <a:r>
              <a:rPr lang="en-US" b="1" dirty="0" smtClean="0">
                <a:latin typeface="Bookman Old Style" pitchFamily="18" charset="0"/>
              </a:rPr>
              <a:t> x =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en-US" b="1" dirty="0" smtClean="0">
                <a:latin typeface="Bookman Old Style" pitchFamily="18" charset="0"/>
              </a:rPr>
              <a:t>,</a:t>
            </a:r>
            <a:r>
              <a:rPr lang="ru-RU" b="1" dirty="0" smtClean="0">
                <a:latin typeface="Bookman Old Style" pitchFamily="18" charset="0"/>
              </a:rPr>
              <a:t> а   </a:t>
            </a:r>
          </a:p>
          <a:p>
            <a:pPr marL="342900" indent="-342900"/>
            <a:r>
              <a:rPr lang="ru-RU" b="1" dirty="0" smtClean="0">
                <a:latin typeface="Bookman Old Style" pitchFamily="18" charset="0"/>
              </a:rPr>
              <a:t>           второй </a:t>
            </a:r>
            <a:r>
              <a:rPr lang="en-US" b="1" dirty="0" smtClean="0">
                <a:latin typeface="Bookman Old Style" pitchFamily="18" charset="0"/>
              </a:rPr>
              <a:t> x =</a:t>
            </a:r>
            <a:r>
              <a:rPr lang="ru-RU" b="1" dirty="0" smtClean="0">
                <a:latin typeface="Bookman Old Style" pitchFamily="18" charset="0"/>
              </a:rPr>
              <a:t>    .</a:t>
            </a:r>
          </a:p>
          <a:p>
            <a:pPr marL="342900" indent="-342900"/>
            <a:endParaRPr lang="ru-RU" sz="2000" b="1" dirty="0" smtClean="0">
              <a:latin typeface="Bookman Old Style" pitchFamily="18" charset="0"/>
            </a:endParaRPr>
          </a:p>
          <a:p>
            <a:pPr marL="342900" indent="-342900"/>
            <a:endParaRPr lang="ru-RU" sz="2000" b="1" dirty="0">
              <a:latin typeface="Bookman Old Style" pitchFamily="18" charset="0"/>
            </a:endParaRPr>
          </a:p>
        </p:txBody>
      </p:sp>
      <p:graphicFrame>
        <p:nvGraphicFramePr>
          <p:cNvPr id="10240" name="Object 102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2530" name="Формула" r:id="rId3" imgW="114120" imgH="215640" progId="Equation.3">
              <p:embed/>
            </p:oleObj>
          </a:graphicData>
        </a:graphic>
      </p:graphicFrame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143248"/>
            <a:ext cx="155865" cy="571504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143380"/>
            <a:ext cx="142876" cy="523879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5000636"/>
            <a:ext cx="142876" cy="571504"/>
          </a:xfrm>
          <a:prstGeom prst="rect">
            <a:avLst/>
          </a:prstGeom>
          <a:noFill/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793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929330"/>
            <a:ext cx="187169" cy="428628"/>
          </a:xfrm>
          <a:prstGeom prst="rect">
            <a:avLst/>
          </a:prstGeom>
          <a:noFill/>
        </p:spPr>
      </p:pic>
      <p:sp>
        <p:nvSpPr>
          <p:cNvPr id="13" name="Управляющая кнопка: возврат 12">
            <a:hlinkClick r:id="rId6" action="ppaction://hlinksldjump" highlightClick="1"/>
            <a:hlinkHover r:id="rId6" action="ppaction://hlinksldjump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0"/>
            <a:ext cx="885828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14282" y="214290"/>
            <a:ext cx="8713787" cy="746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CC3300"/>
                </a:solidFill>
                <a:latin typeface="Georgia" pitchFamily="18" charset="0"/>
              </a:rPr>
              <a:t>Приведённое квадратное уравнение</a:t>
            </a:r>
          </a:p>
          <a:p>
            <a:pPr algn="ctr">
              <a:spcBef>
                <a:spcPct val="50000"/>
              </a:spcBef>
            </a:pPr>
            <a:r>
              <a:rPr lang="en-US" sz="2400" b="1" i="1" dirty="0" smtClean="0">
                <a:solidFill>
                  <a:srgbClr val="CC3300"/>
                </a:solidFill>
                <a:latin typeface="Bookman Old Style" pitchFamily="18" charset="0"/>
              </a:rPr>
              <a:t>x</a:t>
            </a:r>
            <a:r>
              <a:rPr lang="ru-RU" sz="2400" b="1" i="1" dirty="0" smtClean="0">
                <a:solidFill>
                  <a:srgbClr val="CC3300"/>
                </a:solidFill>
                <a:latin typeface="Bookman Old Style" pitchFamily="18" charset="0"/>
              </a:rPr>
              <a:t>² + </a:t>
            </a:r>
            <a:r>
              <a:rPr lang="en-US" sz="2400" b="1" i="1" dirty="0" err="1" smtClean="0">
                <a:solidFill>
                  <a:srgbClr val="CC3300"/>
                </a:solidFill>
                <a:latin typeface="Bookman Old Style" pitchFamily="18" charset="0"/>
              </a:rPr>
              <a:t>px</a:t>
            </a:r>
            <a:r>
              <a:rPr lang="en-US" sz="2400" b="1" i="1" dirty="0" smtClean="0">
                <a:solidFill>
                  <a:srgbClr val="CC3300"/>
                </a:solidFill>
                <a:latin typeface="Bookman Old Style" pitchFamily="18" charset="0"/>
              </a:rPr>
              <a:t> + q =0</a:t>
            </a:r>
            <a:endParaRPr lang="ru-RU" sz="2400" b="1" i="1" dirty="0" smtClean="0">
              <a:solidFill>
                <a:srgbClr val="CC3300"/>
              </a:solidFill>
              <a:latin typeface="Bookman Old Style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1400" b="1" i="1" dirty="0" smtClean="0">
              <a:solidFill>
                <a:srgbClr val="CC3300"/>
              </a:solidFill>
              <a:latin typeface="Georgia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800" b="1" i="1" dirty="0" smtClean="0">
                <a:solidFill>
                  <a:srgbClr val="CC3300"/>
                </a:solidFill>
                <a:latin typeface="Georgia" pitchFamily="18" charset="0"/>
              </a:rPr>
              <a:t>Теорема Виета</a:t>
            </a:r>
            <a:endParaRPr lang="ru-RU" sz="2800" b="1" i="1" dirty="0">
              <a:solidFill>
                <a:srgbClr val="CC3300"/>
              </a:solidFill>
              <a:latin typeface="Georgia" pitchFamily="18" charset="0"/>
            </a:endParaRPr>
          </a:p>
          <a:p>
            <a:pPr lvl="1" algn="ctr">
              <a:spcBef>
                <a:spcPct val="50000"/>
              </a:spcBef>
            </a:pPr>
            <a:r>
              <a:rPr lang="ru-RU" sz="1400" b="1" dirty="0">
                <a:latin typeface="Bookman Old Style" pitchFamily="18" charset="0"/>
              </a:rPr>
              <a:t>  </a:t>
            </a:r>
            <a:r>
              <a:rPr lang="ru-RU" sz="2000" b="1" dirty="0">
                <a:latin typeface="Bookman Old Style" pitchFamily="18" charset="0"/>
              </a:rPr>
              <a:t>Если </a:t>
            </a:r>
            <a:r>
              <a:rPr lang="ru-RU" sz="2000" b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sz="2000" b="1" dirty="0" smtClean="0">
                <a:solidFill>
                  <a:srgbClr val="0033CC"/>
                </a:solidFill>
                <a:latin typeface="Calibri"/>
              </a:rPr>
              <a:t>₁</a:t>
            </a:r>
            <a:r>
              <a:rPr lang="ru-RU" sz="2000" b="1" dirty="0" smtClean="0">
                <a:latin typeface="Bookman Old Style" pitchFamily="18" charset="0"/>
              </a:rPr>
              <a:t>  </a:t>
            </a:r>
            <a:r>
              <a:rPr lang="ru-RU" sz="2000" b="1" dirty="0">
                <a:latin typeface="Bookman Old Style" pitchFamily="18" charset="0"/>
              </a:rPr>
              <a:t>и  </a:t>
            </a:r>
            <a:r>
              <a:rPr lang="ru-RU" sz="2000" b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sz="2000" b="1" dirty="0" smtClean="0">
                <a:solidFill>
                  <a:srgbClr val="0033CC"/>
                </a:solidFill>
                <a:latin typeface="Calibri"/>
              </a:rPr>
              <a:t>₂</a:t>
            </a:r>
            <a:r>
              <a:rPr lang="ru-RU" sz="2000" b="1" dirty="0" smtClean="0">
                <a:latin typeface="Bookman Old Style" pitchFamily="18" charset="0"/>
              </a:rPr>
              <a:t> </a:t>
            </a:r>
            <a:r>
              <a:rPr lang="ru-RU" sz="2000" b="1" dirty="0">
                <a:latin typeface="Bookman Old Style" pitchFamily="18" charset="0"/>
              </a:rPr>
              <a:t>корни приведённого квадратного</a:t>
            </a:r>
          </a:p>
          <a:p>
            <a:pPr algn="ctr">
              <a:spcBef>
                <a:spcPct val="50000"/>
              </a:spcBef>
            </a:pPr>
            <a:r>
              <a:rPr lang="ru-RU" sz="2000" b="1" dirty="0">
                <a:latin typeface="Bookman Old Style" pitchFamily="18" charset="0"/>
              </a:rPr>
              <a:t> 	уравнения   </a:t>
            </a:r>
            <a:r>
              <a:rPr lang="ru-RU" sz="2000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sz="2000" b="1" i="1" dirty="0" smtClean="0">
                <a:solidFill>
                  <a:srgbClr val="0033CC"/>
                </a:solidFill>
                <a:latin typeface="Calibri"/>
              </a:rPr>
              <a:t>²</a:t>
            </a:r>
            <a:r>
              <a:rPr lang="ru-RU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2000" b="1" i="1" dirty="0">
                <a:solidFill>
                  <a:srgbClr val="0033CC"/>
                </a:solidFill>
                <a:latin typeface="Bookman Old Style" pitchFamily="18" charset="0"/>
              </a:rPr>
              <a:t>+</a:t>
            </a:r>
            <a:r>
              <a:rPr lang="en-US" sz="2000" b="1" i="1" dirty="0">
                <a:solidFill>
                  <a:schemeClr val="hlink"/>
                </a:solidFill>
                <a:latin typeface="Bookman Old Style" pitchFamily="18" charset="0"/>
              </a:rPr>
              <a:t> </a:t>
            </a:r>
            <a:r>
              <a:rPr lang="en-US" sz="2000" b="1" i="1" dirty="0" err="1">
                <a:solidFill>
                  <a:srgbClr val="990099"/>
                </a:solidFill>
                <a:latin typeface="Bookman Old Style" pitchFamily="18" charset="0"/>
              </a:rPr>
              <a:t>p</a:t>
            </a:r>
            <a:r>
              <a:rPr lang="en-US" sz="2000" b="1" i="1" dirty="0" err="1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2000" b="1" i="1" dirty="0">
                <a:solidFill>
                  <a:schemeClr val="hlink"/>
                </a:solidFill>
                <a:latin typeface="Bookman Old Style" pitchFamily="18" charset="0"/>
              </a:rPr>
              <a:t> </a:t>
            </a:r>
            <a:r>
              <a:rPr lang="en-US" sz="2000" b="1" i="1" dirty="0">
                <a:solidFill>
                  <a:srgbClr val="0033CC"/>
                </a:solidFill>
                <a:latin typeface="Bookman Old Style" pitchFamily="18" charset="0"/>
              </a:rPr>
              <a:t>+ </a:t>
            </a:r>
            <a:r>
              <a:rPr lang="en-US" sz="2000" b="1" i="1" dirty="0">
                <a:solidFill>
                  <a:srgbClr val="CC0000"/>
                </a:solidFill>
                <a:latin typeface="Bookman Old Style" pitchFamily="18" charset="0"/>
              </a:rPr>
              <a:t>q</a:t>
            </a:r>
            <a:r>
              <a:rPr lang="en-US" sz="2000" b="1" i="1" dirty="0">
                <a:solidFill>
                  <a:srgbClr val="0033CC"/>
                </a:solidFill>
                <a:latin typeface="Bookman Old Style" pitchFamily="18" charset="0"/>
              </a:rPr>
              <a:t> = 0</a:t>
            </a:r>
            <a:r>
              <a:rPr lang="ru-RU" sz="2000" dirty="0">
                <a:latin typeface="Bookman Old Style" pitchFamily="18" charset="0"/>
              </a:rPr>
              <a:t> , </a:t>
            </a:r>
          </a:p>
          <a:p>
            <a:pPr algn="ctr">
              <a:spcBef>
                <a:spcPct val="50000"/>
              </a:spcBef>
            </a:pPr>
            <a:r>
              <a:rPr lang="ru-RU" sz="2000" dirty="0">
                <a:latin typeface="Bookman Old Style" pitchFamily="18" charset="0"/>
              </a:rPr>
              <a:t>	</a:t>
            </a:r>
            <a:r>
              <a:rPr lang="ru-RU" sz="2000" b="1" dirty="0">
                <a:latin typeface="Bookman Old Style" pitchFamily="18" charset="0"/>
              </a:rPr>
              <a:t>то</a:t>
            </a:r>
            <a:r>
              <a:rPr lang="ru-RU" sz="2000" dirty="0">
                <a:latin typeface="Bookman Old Style" pitchFamily="18" charset="0"/>
              </a:rPr>
              <a:t>   </a:t>
            </a:r>
            <a:r>
              <a:rPr lang="en-US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2000" b="1" i="1" dirty="0" smtClean="0">
                <a:solidFill>
                  <a:srgbClr val="0033CC"/>
                </a:solidFill>
                <a:latin typeface="Calibri"/>
              </a:rPr>
              <a:t>₁</a:t>
            </a:r>
            <a:r>
              <a:rPr lang="en-US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2000" b="1" i="1" dirty="0">
                <a:solidFill>
                  <a:srgbClr val="0033CC"/>
                </a:solidFill>
                <a:latin typeface="Bookman Old Style" pitchFamily="18" charset="0"/>
              </a:rPr>
              <a:t>+ </a:t>
            </a:r>
            <a:r>
              <a:rPr lang="en-US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2000" b="1" i="1" dirty="0" smtClean="0">
                <a:solidFill>
                  <a:srgbClr val="0033CC"/>
                </a:solidFill>
                <a:latin typeface="Calibri"/>
              </a:rPr>
              <a:t>₂</a:t>
            </a:r>
            <a:r>
              <a:rPr lang="en-US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2000" b="1" i="1" dirty="0">
                <a:solidFill>
                  <a:srgbClr val="0033CC"/>
                </a:solidFill>
                <a:latin typeface="Bookman Old Style" pitchFamily="18" charset="0"/>
              </a:rPr>
              <a:t>=</a:t>
            </a:r>
            <a:r>
              <a:rPr lang="en-US" sz="2000" b="1" i="1" dirty="0">
                <a:latin typeface="Bookman Old Style" pitchFamily="18" charset="0"/>
              </a:rPr>
              <a:t> </a:t>
            </a:r>
            <a:r>
              <a:rPr lang="en-US" sz="2000" b="1" i="1" dirty="0">
                <a:solidFill>
                  <a:srgbClr val="990099"/>
                </a:solidFill>
                <a:latin typeface="Bookman Old Style" pitchFamily="18" charset="0"/>
              </a:rPr>
              <a:t>- p</a:t>
            </a:r>
            <a:r>
              <a:rPr lang="ru-RU" sz="2000" b="1" i="1" dirty="0">
                <a:latin typeface="Bookman Old Style" pitchFamily="18" charset="0"/>
              </a:rPr>
              <a:t>,    а </a:t>
            </a:r>
            <a:r>
              <a:rPr lang="ru-RU" sz="2000" dirty="0">
                <a:latin typeface="Bookman Old Style" pitchFamily="18" charset="0"/>
              </a:rPr>
              <a:t>    </a:t>
            </a:r>
            <a:r>
              <a:rPr lang="en-US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2000" b="1" i="1" dirty="0" smtClean="0">
                <a:solidFill>
                  <a:srgbClr val="0033CC"/>
                </a:solidFill>
                <a:latin typeface="Calibri"/>
              </a:rPr>
              <a:t>₁</a:t>
            </a:r>
            <a:r>
              <a:rPr lang="en-US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2000" b="1" i="1" dirty="0" smtClean="0">
                <a:solidFill>
                  <a:srgbClr val="0033CC"/>
                </a:solidFill>
                <a:latin typeface="Calibri"/>
              </a:rPr>
              <a:t>∙</a:t>
            </a:r>
            <a:r>
              <a:rPr lang="en-US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2000" b="1" i="1" dirty="0" smtClean="0">
                <a:solidFill>
                  <a:srgbClr val="0033CC"/>
                </a:solidFill>
                <a:latin typeface="Calibri"/>
              </a:rPr>
              <a:t>₂</a:t>
            </a:r>
            <a:r>
              <a:rPr lang="en-US" sz="20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2000" b="1" i="1" dirty="0">
                <a:solidFill>
                  <a:srgbClr val="0033CC"/>
                </a:solidFill>
                <a:latin typeface="Bookman Old Style" pitchFamily="18" charset="0"/>
              </a:rPr>
              <a:t>= </a:t>
            </a:r>
            <a:r>
              <a:rPr lang="en-US" sz="2000" b="1" i="1" dirty="0">
                <a:solidFill>
                  <a:srgbClr val="CC0000"/>
                </a:solidFill>
                <a:latin typeface="Bookman Old Style" pitchFamily="18" charset="0"/>
              </a:rPr>
              <a:t>q</a:t>
            </a:r>
            <a:r>
              <a:rPr lang="en-US" sz="2000" b="1" dirty="0">
                <a:latin typeface="Bookman Old Style" pitchFamily="18" charset="0"/>
              </a:rPr>
              <a:t>.</a:t>
            </a:r>
            <a:endParaRPr lang="ru-RU" sz="2000" b="1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ru-RU" sz="1400" b="1" i="1" dirty="0" smtClean="0">
                <a:solidFill>
                  <a:srgbClr val="0033CC"/>
                </a:solidFill>
                <a:latin typeface="Bookman Old Style" pitchFamily="18" charset="0"/>
              </a:rPr>
              <a:t>          </a:t>
            </a:r>
            <a:r>
              <a:rPr lang="ru-RU" sz="16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Обратное </a:t>
            </a:r>
            <a:r>
              <a:rPr lang="ru-RU" sz="1600" b="1" i="1" u="sng" dirty="0">
                <a:solidFill>
                  <a:srgbClr val="C00000"/>
                </a:solidFill>
                <a:latin typeface="Bookman Old Style" pitchFamily="18" charset="0"/>
              </a:rPr>
              <a:t>утверждение:</a:t>
            </a:r>
          </a:p>
          <a:p>
            <a:pPr lvl="1" algn="just">
              <a:spcBef>
                <a:spcPct val="50000"/>
              </a:spcBef>
            </a:pPr>
            <a:r>
              <a:rPr lang="ru-RU" b="1" dirty="0" smtClean="0">
                <a:latin typeface="Bookman Old Style" pitchFamily="18" charset="0"/>
              </a:rPr>
              <a:t>Если </a:t>
            </a:r>
            <a:r>
              <a:rPr lang="ru-RU" b="1" dirty="0">
                <a:latin typeface="Bookman Old Style" pitchFamily="18" charset="0"/>
              </a:rPr>
              <a:t>числа </a:t>
            </a:r>
            <a:r>
              <a:rPr lang="en-US" b="1" dirty="0">
                <a:solidFill>
                  <a:srgbClr val="0033CC"/>
                </a:solidFill>
                <a:latin typeface="Bookman Old Style" pitchFamily="18" charset="0"/>
              </a:rPr>
              <a:t>m</a:t>
            </a:r>
            <a:r>
              <a:rPr lang="en-US" b="1" dirty="0">
                <a:latin typeface="Bookman Old Style" pitchFamily="18" charset="0"/>
              </a:rPr>
              <a:t> </a:t>
            </a:r>
            <a:r>
              <a:rPr lang="ru-RU" b="1" dirty="0">
                <a:latin typeface="Bookman Old Style" pitchFamily="18" charset="0"/>
              </a:rPr>
              <a:t>и </a:t>
            </a:r>
            <a:r>
              <a:rPr lang="en-US" b="1" dirty="0">
                <a:latin typeface="Bookman Old Style" pitchFamily="18" charset="0"/>
              </a:rPr>
              <a:t> </a:t>
            </a:r>
            <a:r>
              <a:rPr lang="en-US" b="1" dirty="0">
                <a:solidFill>
                  <a:srgbClr val="0033CC"/>
                </a:solidFill>
                <a:latin typeface="Bookman Old Style" pitchFamily="18" charset="0"/>
              </a:rPr>
              <a:t>n</a:t>
            </a:r>
            <a:r>
              <a:rPr lang="en-US" b="1" dirty="0">
                <a:latin typeface="Bookman Old Style" pitchFamily="18" charset="0"/>
              </a:rPr>
              <a:t> </a:t>
            </a:r>
            <a:r>
              <a:rPr lang="ru-RU" b="1" dirty="0">
                <a:latin typeface="Bookman Old Style" pitchFamily="18" charset="0"/>
              </a:rPr>
              <a:t>таковы, что </a:t>
            </a:r>
            <a:r>
              <a:rPr lang="en-US" b="1" dirty="0">
                <a:latin typeface="Bookman Old Style" pitchFamily="18" charset="0"/>
              </a:rPr>
              <a:t>  </a:t>
            </a:r>
            <a:r>
              <a:rPr lang="en-US" b="1" dirty="0">
                <a:solidFill>
                  <a:srgbClr val="0033CC"/>
                </a:solidFill>
                <a:latin typeface="Bookman Old Style" pitchFamily="18" charset="0"/>
              </a:rPr>
              <a:t>m + n</a:t>
            </a:r>
            <a:r>
              <a:rPr lang="en-US" b="1" dirty="0">
                <a:latin typeface="Bookman Old Style" pitchFamily="18" charset="0"/>
              </a:rPr>
              <a:t> = </a:t>
            </a:r>
            <a:r>
              <a:rPr lang="en-US" b="1" dirty="0">
                <a:solidFill>
                  <a:srgbClr val="990099"/>
                </a:solidFill>
                <a:latin typeface="Bookman Old Style" pitchFamily="18" charset="0"/>
              </a:rPr>
              <a:t>- p</a:t>
            </a:r>
            <a:r>
              <a:rPr lang="en-US" b="1" dirty="0">
                <a:latin typeface="Bookman Old Style" pitchFamily="18" charset="0"/>
              </a:rPr>
              <a:t>,  </a:t>
            </a:r>
            <a:r>
              <a:rPr lang="en-US" b="1" dirty="0" err="1" smtClean="0">
                <a:solidFill>
                  <a:srgbClr val="0033CC"/>
                </a:solidFill>
                <a:latin typeface="Bookman Old Style" pitchFamily="18" charset="0"/>
              </a:rPr>
              <a:t>mn</a:t>
            </a:r>
            <a:r>
              <a:rPr lang="en-US" b="1" dirty="0" smtClean="0">
                <a:latin typeface="Bookman Old Style" pitchFamily="18" charset="0"/>
              </a:rPr>
              <a:t> </a:t>
            </a:r>
            <a:r>
              <a:rPr lang="en-US" b="1" dirty="0">
                <a:latin typeface="Bookman Old Style" pitchFamily="18" charset="0"/>
              </a:rPr>
              <a:t>= </a:t>
            </a:r>
            <a:r>
              <a:rPr lang="en-US" b="1" dirty="0">
                <a:solidFill>
                  <a:srgbClr val="CC0000"/>
                </a:solidFill>
                <a:latin typeface="Bookman Old Style" pitchFamily="18" charset="0"/>
              </a:rPr>
              <a:t>q</a:t>
            </a:r>
            <a:r>
              <a:rPr lang="ru-RU" b="1" dirty="0">
                <a:latin typeface="Bookman Old Style" pitchFamily="18" charset="0"/>
              </a:rPr>
              <a:t>, то эти числа являются корнями </a:t>
            </a:r>
            <a:r>
              <a:rPr lang="ru-RU" b="1" dirty="0" smtClean="0">
                <a:latin typeface="Bookman Old Style" pitchFamily="18" charset="0"/>
              </a:rPr>
              <a:t> уравнения </a:t>
            </a:r>
            <a:r>
              <a:rPr lang="ru-RU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en-US" b="1" i="1" dirty="0" smtClean="0">
                <a:solidFill>
                  <a:srgbClr val="0033CC"/>
                </a:solidFill>
                <a:latin typeface="Bookman Old Style" pitchFamily="18" charset="0"/>
              </a:rPr>
              <a:t>²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b="1" i="1" dirty="0">
                <a:solidFill>
                  <a:srgbClr val="0033CC"/>
                </a:solidFill>
                <a:latin typeface="Bookman Old Style" pitchFamily="18" charset="0"/>
              </a:rPr>
              <a:t>+ </a:t>
            </a:r>
            <a:r>
              <a:rPr lang="en-US" b="1" i="1" dirty="0" err="1">
                <a:solidFill>
                  <a:srgbClr val="990099"/>
                </a:solidFill>
                <a:latin typeface="Bookman Old Style" pitchFamily="18" charset="0"/>
              </a:rPr>
              <a:t>p</a:t>
            </a:r>
            <a:r>
              <a:rPr lang="en-US" b="1" i="1" dirty="0" err="1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b="1" i="1" dirty="0">
                <a:solidFill>
                  <a:srgbClr val="0033CC"/>
                </a:solidFill>
                <a:latin typeface="Bookman Old Style" pitchFamily="18" charset="0"/>
              </a:rPr>
              <a:t> + </a:t>
            </a:r>
            <a:r>
              <a:rPr lang="en-US" b="1" i="1" dirty="0">
                <a:solidFill>
                  <a:srgbClr val="CC0000"/>
                </a:solidFill>
                <a:latin typeface="Bookman Old Style" pitchFamily="18" charset="0"/>
              </a:rPr>
              <a:t>q</a:t>
            </a:r>
            <a:r>
              <a:rPr lang="en-US" b="1" i="1" dirty="0">
                <a:solidFill>
                  <a:srgbClr val="0033CC"/>
                </a:solidFill>
                <a:latin typeface="Bookman Old Style" pitchFamily="18" charset="0"/>
              </a:rPr>
              <a:t> = 0</a:t>
            </a:r>
            <a:r>
              <a:rPr lang="ru-RU" b="1" i="1" dirty="0">
                <a:solidFill>
                  <a:srgbClr val="0033CC"/>
                </a:solidFill>
                <a:latin typeface="Bookman Old Style" pitchFamily="18" charset="0"/>
              </a:rPr>
              <a:t>.</a:t>
            </a:r>
          </a:p>
          <a:p>
            <a:pPr lvl="1" algn="just">
              <a:spcBef>
                <a:spcPct val="50000"/>
              </a:spcBef>
            </a:pPr>
            <a:r>
              <a:rPr lang="ru-RU" sz="1600" b="1" i="1" u="sng" dirty="0">
                <a:solidFill>
                  <a:srgbClr val="C00000"/>
                </a:solidFill>
                <a:latin typeface="Bookman Old Style" pitchFamily="18" charset="0"/>
              </a:rPr>
              <a:t>Обобщённая теорема:</a:t>
            </a:r>
          </a:p>
          <a:p>
            <a:pPr lvl="1" algn="just">
              <a:spcBef>
                <a:spcPct val="50000"/>
              </a:spcBef>
            </a:pPr>
            <a:r>
              <a:rPr lang="ru-RU" sz="1600" b="1" dirty="0" smtClean="0">
                <a:latin typeface="Bookman Old Style" pitchFamily="18" charset="0"/>
              </a:rPr>
              <a:t>Числа    </a:t>
            </a:r>
            <a:r>
              <a:rPr lang="ru-RU" sz="1600" b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rgbClr val="0033CC"/>
                </a:solidFill>
                <a:latin typeface="Calibri"/>
              </a:rPr>
              <a:t>₁</a:t>
            </a:r>
            <a:r>
              <a:rPr lang="ru-RU" sz="1600" b="1" dirty="0" smtClean="0">
                <a:solidFill>
                  <a:srgbClr val="0033CC"/>
                </a:solidFill>
                <a:latin typeface="Bookman Old Style" pitchFamily="18" charset="0"/>
              </a:rPr>
              <a:t>   </a:t>
            </a:r>
            <a:r>
              <a:rPr lang="ru-RU" sz="1600" b="1" dirty="0">
                <a:latin typeface="Bookman Old Style" pitchFamily="18" charset="0"/>
              </a:rPr>
              <a:t>и</a:t>
            </a:r>
            <a:r>
              <a:rPr lang="ru-RU" sz="1600" b="1" dirty="0">
                <a:solidFill>
                  <a:srgbClr val="0033CC"/>
                </a:solidFill>
                <a:latin typeface="Bookman Old Style" pitchFamily="18" charset="0"/>
              </a:rPr>
              <a:t>  </a:t>
            </a:r>
            <a:r>
              <a:rPr lang="ru-RU" sz="1600" b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sz="1600" b="1" dirty="0" smtClean="0">
                <a:solidFill>
                  <a:srgbClr val="0033CC"/>
                </a:solidFill>
                <a:latin typeface="Calibri"/>
              </a:rPr>
              <a:t>₂</a:t>
            </a:r>
            <a:r>
              <a:rPr lang="ru-RU" sz="1600" b="1" dirty="0" smtClean="0">
                <a:latin typeface="Bookman Old Style" pitchFamily="18" charset="0"/>
              </a:rPr>
              <a:t>    </a:t>
            </a:r>
            <a:r>
              <a:rPr lang="ru-RU" sz="1600" b="1" dirty="0">
                <a:latin typeface="Bookman Old Style" pitchFamily="18" charset="0"/>
              </a:rPr>
              <a:t>являются корнями приведённого квадратного уравнения  </a:t>
            </a:r>
            <a:r>
              <a:rPr lang="ru-RU" sz="1600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en-US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²</a:t>
            </a:r>
            <a:r>
              <a:rPr lang="ru-RU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1600" b="1" i="1" dirty="0">
                <a:solidFill>
                  <a:srgbClr val="0033CC"/>
                </a:solidFill>
                <a:latin typeface="Bookman Old Style" pitchFamily="18" charset="0"/>
              </a:rPr>
              <a:t>+ </a:t>
            </a:r>
            <a:r>
              <a:rPr lang="en-US" sz="1600" b="1" i="1" dirty="0" err="1">
                <a:solidFill>
                  <a:srgbClr val="990099"/>
                </a:solidFill>
                <a:latin typeface="Bookman Old Style" pitchFamily="18" charset="0"/>
              </a:rPr>
              <a:t>p</a:t>
            </a:r>
            <a:r>
              <a:rPr lang="en-US" sz="1600" b="1" i="1" dirty="0" err="1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1600" b="1" i="1" dirty="0">
                <a:solidFill>
                  <a:srgbClr val="0033CC"/>
                </a:solidFill>
                <a:latin typeface="Bookman Old Style" pitchFamily="18" charset="0"/>
              </a:rPr>
              <a:t> + </a:t>
            </a:r>
            <a:r>
              <a:rPr lang="en-US" sz="1600" b="1" i="1" dirty="0">
                <a:solidFill>
                  <a:srgbClr val="CC0000"/>
                </a:solidFill>
                <a:latin typeface="Bookman Old Style" pitchFamily="18" charset="0"/>
              </a:rPr>
              <a:t>q</a:t>
            </a:r>
            <a:r>
              <a:rPr lang="en-US" sz="1600" b="1" i="1" dirty="0">
                <a:solidFill>
                  <a:srgbClr val="990099"/>
                </a:solidFill>
                <a:latin typeface="Bookman Old Style" pitchFamily="18" charset="0"/>
              </a:rPr>
              <a:t> </a:t>
            </a:r>
            <a:r>
              <a:rPr lang="en-US" sz="1600" b="1" i="1" dirty="0">
                <a:solidFill>
                  <a:srgbClr val="0033CC"/>
                </a:solidFill>
                <a:latin typeface="Bookman Old Style" pitchFamily="18" charset="0"/>
              </a:rPr>
              <a:t>= 0</a:t>
            </a:r>
            <a:r>
              <a:rPr lang="ru-RU" sz="1600" b="1" i="1" dirty="0">
                <a:latin typeface="Bookman Old Style" pitchFamily="18" charset="0"/>
              </a:rPr>
              <a:t>  </a:t>
            </a:r>
            <a:r>
              <a:rPr lang="ru-RU" sz="1600" b="1" dirty="0" smtClean="0">
                <a:latin typeface="Bookman Old Style" pitchFamily="18" charset="0"/>
              </a:rPr>
              <a:t>тогда </a:t>
            </a:r>
            <a:r>
              <a:rPr lang="ru-RU" sz="1600" b="1" dirty="0">
                <a:latin typeface="Bookman Old Style" pitchFamily="18" charset="0"/>
              </a:rPr>
              <a:t>и только тогда, когда</a:t>
            </a:r>
            <a:r>
              <a:rPr lang="en-US" sz="1600" b="1" dirty="0">
                <a:latin typeface="Bookman Old Style" pitchFamily="18" charset="0"/>
              </a:rPr>
              <a:t>    </a:t>
            </a:r>
            <a:r>
              <a:rPr lang="en-US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1600" b="1" i="1" dirty="0" smtClean="0">
                <a:solidFill>
                  <a:srgbClr val="0033CC"/>
                </a:solidFill>
                <a:latin typeface="Calibri"/>
              </a:rPr>
              <a:t>₁</a:t>
            </a:r>
            <a:r>
              <a:rPr lang="en-US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1600" b="1" i="1" dirty="0">
                <a:solidFill>
                  <a:srgbClr val="0033CC"/>
                </a:solidFill>
                <a:latin typeface="Bookman Old Style" pitchFamily="18" charset="0"/>
              </a:rPr>
              <a:t>+ </a:t>
            </a:r>
            <a:r>
              <a:rPr lang="en-US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1600" b="1" i="1" dirty="0" smtClean="0">
                <a:solidFill>
                  <a:srgbClr val="0033CC"/>
                </a:solidFill>
                <a:latin typeface="Calibri"/>
              </a:rPr>
              <a:t>₂</a:t>
            </a:r>
            <a:r>
              <a:rPr lang="en-US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1600" b="1" i="1" dirty="0">
                <a:solidFill>
                  <a:srgbClr val="0033CC"/>
                </a:solidFill>
                <a:latin typeface="Bookman Old Style" pitchFamily="18" charset="0"/>
              </a:rPr>
              <a:t>= </a:t>
            </a:r>
            <a:r>
              <a:rPr lang="en-US" sz="1600" b="1" i="1" dirty="0">
                <a:solidFill>
                  <a:srgbClr val="990099"/>
                </a:solidFill>
                <a:latin typeface="Bookman Old Style" pitchFamily="18" charset="0"/>
              </a:rPr>
              <a:t>- p</a:t>
            </a:r>
            <a:r>
              <a:rPr lang="en-US" sz="1600" b="1" i="1" dirty="0">
                <a:solidFill>
                  <a:srgbClr val="0033CC"/>
                </a:solidFill>
                <a:latin typeface="Bookman Old Style" pitchFamily="18" charset="0"/>
              </a:rPr>
              <a:t>,</a:t>
            </a:r>
            <a:r>
              <a:rPr lang="ru-RU" sz="1600" b="1" i="1" dirty="0">
                <a:solidFill>
                  <a:srgbClr val="0033CC"/>
                </a:solidFill>
                <a:latin typeface="Bookman Old Style" pitchFamily="18" charset="0"/>
              </a:rPr>
              <a:t>   </a:t>
            </a:r>
            <a:r>
              <a:rPr lang="en-US" sz="1600" b="1" i="1" dirty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sz="1600" b="1" i="1" dirty="0" smtClean="0">
                <a:solidFill>
                  <a:srgbClr val="0033CC"/>
                </a:solidFill>
                <a:latin typeface="Calibri"/>
              </a:rPr>
              <a:t>₁∙</a:t>
            </a:r>
            <a:r>
              <a:rPr lang="en-US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 x</a:t>
            </a:r>
            <a:r>
              <a:rPr lang="en-US" sz="1600" b="1" i="1" dirty="0" smtClean="0">
                <a:solidFill>
                  <a:srgbClr val="0033CC"/>
                </a:solidFill>
                <a:latin typeface="Calibri"/>
              </a:rPr>
              <a:t>₂</a:t>
            </a:r>
            <a:r>
              <a:rPr lang="en-US" sz="16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1600" b="1" i="1" dirty="0">
                <a:solidFill>
                  <a:srgbClr val="0033CC"/>
                </a:solidFill>
                <a:latin typeface="Bookman Old Style" pitchFamily="18" charset="0"/>
              </a:rPr>
              <a:t>= </a:t>
            </a:r>
            <a:r>
              <a:rPr lang="en-US" sz="1600" b="1" i="1" dirty="0">
                <a:solidFill>
                  <a:srgbClr val="CC0000"/>
                </a:solidFill>
                <a:latin typeface="Bookman Old Style" pitchFamily="18" charset="0"/>
              </a:rPr>
              <a:t>q</a:t>
            </a:r>
            <a:r>
              <a:rPr lang="en-US" sz="1600" b="1" dirty="0">
                <a:latin typeface="Bookman Old Style" pitchFamily="18" charset="0"/>
              </a:rPr>
              <a:t>.</a:t>
            </a:r>
            <a:endParaRPr lang="ru-RU" sz="1600" b="1" dirty="0">
              <a:latin typeface="Bookman Old Style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sz="1600" b="1" i="1" dirty="0" smtClean="0">
                <a:solidFill>
                  <a:srgbClr val="CC3300"/>
                </a:solidFill>
                <a:latin typeface="Bookman Old Style" pitchFamily="18" charset="0"/>
              </a:rPr>
              <a:t>       </a:t>
            </a:r>
            <a:r>
              <a:rPr lang="ru-RU" b="1" i="1" dirty="0" smtClean="0">
                <a:solidFill>
                  <a:srgbClr val="CC3300"/>
                </a:solidFill>
                <a:latin typeface="Bookman Old Style" pitchFamily="18" charset="0"/>
              </a:rPr>
              <a:t>Следствие: Формула разложения квадратного трёхчлена на  </a:t>
            </a:r>
          </a:p>
          <a:p>
            <a:pPr algn="just">
              <a:spcBef>
                <a:spcPct val="50000"/>
              </a:spcBef>
            </a:pPr>
            <a:r>
              <a:rPr lang="ru-RU" b="1" i="1" dirty="0" smtClean="0">
                <a:solidFill>
                  <a:srgbClr val="CC3300"/>
                </a:solidFill>
                <a:latin typeface="Bookman Old Style" pitchFamily="18" charset="0"/>
              </a:rPr>
              <a:t>                          множители:  а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en-US" b="1" i="1" dirty="0" smtClean="0">
                <a:solidFill>
                  <a:srgbClr val="0033CC"/>
                </a:solidFill>
                <a:latin typeface="Bookman Old Style" pitchFamily="18" charset="0"/>
              </a:rPr>
              <a:t>²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b="1" i="1" dirty="0">
                <a:solidFill>
                  <a:srgbClr val="0033CC"/>
                </a:solidFill>
                <a:latin typeface="Bookman Old Style" pitchFamily="18" charset="0"/>
              </a:rPr>
              <a:t>+ </a:t>
            </a:r>
            <a:r>
              <a:rPr lang="en-US" b="1" i="1" dirty="0" err="1" smtClean="0">
                <a:solidFill>
                  <a:srgbClr val="C00000"/>
                </a:solidFill>
                <a:latin typeface="Bookman Old Style" pitchFamily="18" charset="0"/>
              </a:rPr>
              <a:t>b</a:t>
            </a:r>
            <a:r>
              <a:rPr lang="en-US" b="1" i="1" dirty="0" err="1" smtClean="0">
                <a:solidFill>
                  <a:srgbClr val="0033CC"/>
                </a:solidFill>
                <a:latin typeface="Bookman Old Style" pitchFamily="18" charset="0"/>
              </a:rPr>
              <a:t>x</a:t>
            </a:r>
            <a:r>
              <a:rPr lang="en-US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b="1" i="1" dirty="0">
                <a:solidFill>
                  <a:srgbClr val="0033CC"/>
                </a:solidFill>
                <a:latin typeface="Bookman Old Style" pitchFamily="18" charset="0"/>
              </a:rPr>
              <a:t>+ </a:t>
            </a:r>
            <a:r>
              <a:rPr lang="en-US" b="1" i="1" dirty="0" smtClean="0">
                <a:solidFill>
                  <a:srgbClr val="CC0000"/>
                </a:solidFill>
                <a:latin typeface="Bookman Old Style" pitchFamily="18" charset="0"/>
              </a:rPr>
              <a:t>c</a:t>
            </a:r>
            <a:r>
              <a:rPr lang="en-US" b="1" i="1" dirty="0" smtClean="0">
                <a:solidFill>
                  <a:srgbClr val="990099"/>
                </a:solidFill>
                <a:latin typeface="Bookman Old Style" pitchFamily="18" charset="0"/>
              </a:rPr>
              <a:t> </a:t>
            </a:r>
            <a:r>
              <a:rPr lang="en-US" b="1" i="1" dirty="0">
                <a:solidFill>
                  <a:srgbClr val="0033CC"/>
                </a:solidFill>
                <a:latin typeface="Bookman Old Style" pitchFamily="18" charset="0"/>
              </a:rPr>
              <a:t>= </a:t>
            </a:r>
            <a:r>
              <a:rPr lang="en-US" b="1" i="1" dirty="0" smtClean="0">
                <a:solidFill>
                  <a:srgbClr val="C00000"/>
                </a:solidFill>
                <a:latin typeface="Bookman Old Style" pitchFamily="18" charset="0"/>
              </a:rPr>
              <a:t>a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(</a:t>
            </a:r>
            <a:r>
              <a:rPr lang="ru-RU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ru-RU" b="1" i="1" dirty="0">
                <a:solidFill>
                  <a:srgbClr val="0033CC"/>
                </a:solidFill>
                <a:latin typeface="Bookman Old Style" pitchFamily="18" charset="0"/>
              </a:rPr>
              <a:t>– </a:t>
            </a:r>
            <a:r>
              <a:rPr lang="ru-RU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b="1" i="1" dirty="0" smtClean="0">
                <a:solidFill>
                  <a:srgbClr val="0033CC"/>
                </a:solidFill>
                <a:latin typeface="Calibri"/>
              </a:rPr>
              <a:t>₁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)(</a:t>
            </a:r>
            <a:r>
              <a:rPr lang="ru-RU" b="1" i="1" dirty="0" err="1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b="1" i="1" dirty="0">
                <a:solidFill>
                  <a:srgbClr val="0033CC"/>
                </a:solidFill>
                <a:latin typeface="Bookman Old Style" pitchFamily="18" charset="0"/>
              </a:rPr>
              <a:t> – </a:t>
            </a:r>
            <a:r>
              <a:rPr lang="ru-RU" b="1" i="1" dirty="0" err="1" smtClean="0">
                <a:solidFill>
                  <a:srgbClr val="0033CC"/>
                </a:solidFill>
                <a:latin typeface="Bookman Old Style" pitchFamily="18" charset="0"/>
              </a:rPr>
              <a:t>х</a:t>
            </a:r>
            <a:r>
              <a:rPr lang="ru-RU" b="1" i="1" dirty="0" smtClean="0">
                <a:solidFill>
                  <a:srgbClr val="0033CC"/>
                </a:solidFill>
                <a:latin typeface="Calibri"/>
              </a:rPr>
              <a:t>₂</a:t>
            </a:r>
            <a:r>
              <a:rPr lang="ru-RU" b="1" i="1" dirty="0" smtClean="0">
                <a:solidFill>
                  <a:srgbClr val="0033CC"/>
                </a:solidFill>
                <a:latin typeface="Bookman Old Style" pitchFamily="18" charset="0"/>
              </a:rPr>
              <a:t>)</a:t>
            </a:r>
            <a:r>
              <a:rPr lang="en-US" dirty="0" smtClean="0">
                <a:latin typeface="Bookman Old Style" pitchFamily="18" charset="0"/>
              </a:rPr>
              <a:t>  </a:t>
            </a:r>
            <a:endParaRPr lang="ru-RU" b="1" i="1" dirty="0">
              <a:latin typeface="Bookman Old Style" pitchFamily="18" charset="0"/>
            </a:endParaRPr>
          </a:p>
          <a:p>
            <a:pPr algn="l">
              <a:spcBef>
                <a:spcPct val="50000"/>
              </a:spcBef>
            </a:pPr>
            <a:endParaRPr lang="ru-RU" sz="2400" i="1" dirty="0">
              <a:solidFill>
                <a:srgbClr val="CC0000"/>
              </a:solidFill>
            </a:endParaRPr>
          </a:p>
          <a:p>
            <a:pPr algn="l">
              <a:spcBef>
                <a:spcPct val="50000"/>
              </a:spcBef>
            </a:pPr>
            <a:endParaRPr lang="ru-RU" dirty="0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879475" y="3089275"/>
            <a:ext cx="7580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285860"/>
            <a:ext cx="4714908" cy="285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Старший коэффициент равен 1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6" idx="0"/>
          </p:cNvCxnSpPr>
          <p:nvPr/>
        </p:nvCxnSpPr>
        <p:spPr>
          <a:xfrm rot="5400000" flipH="1" flipV="1">
            <a:off x="3071802" y="928670"/>
            <a:ext cx="214314" cy="5000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214290"/>
            <a:ext cx="8858280" cy="66437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CC3300"/>
                </a:solidFill>
                <a:latin typeface="Georgia" pitchFamily="18" charset="0"/>
              </a:rPr>
              <a:t>Биквадратное уравнение</a:t>
            </a:r>
          </a:p>
          <a:p>
            <a:pPr algn="ctr">
              <a:spcBef>
                <a:spcPct val="50000"/>
              </a:spcBef>
            </a:pPr>
            <a:endParaRPr lang="ru-RU" sz="2400" b="1" i="1" dirty="0" smtClean="0">
              <a:solidFill>
                <a:srgbClr val="CC3300"/>
              </a:solidFill>
              <a:latin typeface="Georgia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71472" y="642918"/>
            <a:ext cx="8072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800" b="1" dirty="0">
                <a:solidFill>
                  <a:srgbClr val="C00000"/>
                </a:solidFill>
                <a:latin typeface="Bookman Old Style" pitchFamily="18" charset="0"/>
              </a:rPr>
              <a:t>a</a:t>
            </a:r>
            <a:r>
              <a:rPr lang="en-US" sz="2800" b="1" dirty="0">
                <a:latin typeface="Bookman Old Style" pitchFamily="18" charset="0"/>
              </a:rPr>
              <a:t> </a:t>
            </a:r>
            <a:r>
              <a:rPr lang="en-US" sz="2800" b="1" dirty="0" smtClean="0">
                <a:latin typeface="Bookman Old Style" pitchFamily="18" charset="0"/>
              </a:rPr>
              <a:t>x</a:t>
            </a:r>
            <a:r>
              <a:rPr lang="en-US" sz="2800" b="1" dirty="0" smtClean="0">
                <a:latin typeface="Calibri"/>
              </a:rPr>
              <a:t>⁴</a:t>
            </a:r>
            <a:r>
              <a:rPr lang="en-US" sz="2800" b="1" dirty="0" smtClean="0">
                <a:latin typeface="Bookman Old Style" pitchFamily="18" charset="0"/>
              </a:rPr>
              <a:t> </a:t>
            </a:r>
            <a:r>
              <a:rPr lang="en-US" sz="2800" b="1" dirty="0">
                <a:latin typeface="Bookman Old Style" pitchFamily="18" charset="0"/>
              </a:rPr>
              <a:t>+ </a:t>
            </a:r>
            <a:r>
              <a:rPr lang="en-US" sz="2800" b="1" dirty="0">
                <a:solidFill>
                  <a:srgbClr val="C00000"/>
                </a:solidFill>
                <a:latin typeface="Bookman Old Style" pitchFamily="18" charset="0"/>
              </a:rPr>
              <a:t>b</a:t>
            </a:r>
            <a:r>
              <a:rPr lang="en-US" sz="2800" b="1" dirty="0">
                <a:latin typeface="Bookman Old Style" pitchFamily="18" charset="0"/>
              </a:rPr>
              <a:t> </a:t>
            </a:r>
            <a:r>
              <a:rPr lang="en-US" sz="2800" b="1" dirty="0" smtClean="0">
                <a:latin typeface="Bookman Old Style" pitchFamily="18" charset="0"/>
              </a:rPr>
              <a:t>x</a:t>
            </a:r>
            <a:r>
              <a:rPr lang="en-US" sz="2800" b="1" dirty="0" smtClean="0">
                <a:latin typeface="Calibri"/>
              </a:rPr>
              <a:t>²</a:t>
            </a:r>
            <a:r>
              <a:rPr lang="en-US" sz="2800" b="1" dirty="0" smtClean="0">
                <a:latin typeface="Bookman Old Style" pitchFamily="18" charset="0"/>
              </a:rPr>
              <a:t> </a:t>
            </a:r>
            <a:r>
              <a:rPr lang="en-US" sz="2800" b="1" dirty="0">
                <a:latin typeface="Bookman Old Style" pitchFamily="18" charset="0"/>
              </a:rPr>
              <a:t>+</a:t>
            </a:r>
            <a:r>
              <a:rPr lang="en-US" sz="2800" b="1" dirty="0">
                <a:solidFill>
                  <a:srgbClr val="C00000"/>
                </a:solidFill>
                <a:latin typeface="Bookman Old Style" pitchFamily="18" charset="0"/>
              </a:rPr>
              <a:t> c </a:t>
            </a:r>
            <a:r>
              <a:rPr lang="en-US" sz="2800" b="1" dirty="0">
                <a:latin typeface="Bookman Old Style" pitchFamily="18" charset="0"/>
              </a:rPr>
              <a:t>= </a:t>
            </a:r>
            <a:r>
              <a:rPr lang="en-US" sz="2800" b="1" dirty="0" smtClean="0">
                <a:latin typeface="Bookman Old Style" pitchFamily="18" charset="0"/>
              </a:rPr>
              <a:t>0</a:t>
            </a:r>
            <a:r>
              <a:rPr lang="ru-RU" sz="2800" b="1" dirty="0" smtClean="0">
                <a:latin typeface="Bookman Old Style" pitchFamily="18" charset="0"/>
              </a:rPr>
              <a:t>    </a:t>
            </a:r>
          </a:p>
          <a:p>
            <a:pPr algn="ctr" eaLnBrk="1" hangingPunct="1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а≠0, </a:t>
            </a:r>
            <a:r>
              <a:rPr lang="en-US" sz="2000" b="1" dirty="0" smtClean="0">
                <a:solidFill>
                  <a:srgbClr val="C00000"/>
                </a:solidFill>
                <a:latin typeface="Bookman Old Style" pitchFamily="18" charset="0"/>
              </a:rPr>
              <a:t>b </a:t>
            </a: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и </a:t>
            </a:r>
            <a:r>
              <a:rPr lang="en-US" sz="2000" b="1" dirty="0" smtClean="0">
                <a:solidFill>
                  <a:srgbClr val="C00000"/>
                </a:solidFill>
                <a:latin typeface="Bookman Old Style" pitchFamily="18" charset="0"/>
              </a:rPr>
              <a:t>c</a:t>
            </a: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 –заданные числа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42910" y="1571612"/>
            <a:ext cx="80724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b="1" dirty="0" smtClean="0">
                <a:latin typeface="Bookman Old Style" pitchFamily="18" charset="0"/>
              </a:rPr>
              <a:t>Заменой </a:t>
            </a:r>
            <a:r>
              <a:rPr lang="ru-RU" sz="2000" b="1" dirty="0" err="1" smtClean="0">
                <a:solidFill>
                  <a:srgbClr val="FF0000"/>
                </a:solidFill>
                <a:latin typeface="Bookman Old Style" pitchFamily="18" charset="0"/>
              </a:rPr>
              <a:t>х</a:t>
            </a: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² =</a:t>
            </a:r>
            <a:r>
              <a:rPr lang="en-US" sz="2000" b="1" dirty="0" smtClean="0">
                <a:solidFill>
                  <a:srgbClr val="FF0000"/>
                </a:solidFill>
                <a:latin typeface="Bookman Old Style" pitchFamily="18" charset="0"/>
              </a:rPr>
              <a:t>t</a:t>
            </a:r>
            <a:r>
              <a:rPr lang="ru-RU" sz="2000" b="1" dirty="0" smtClean="0">
                <a:latin typeface="Bookman Old Style" pitchFamily="18" charset="0"/>
              </a:rPr>
              <a:t> – сводится к квадратному уравнению.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85786" y="2285992"/>
            <a:ext cx="807249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b="1" dirty="0" smtClean="0">
                <a:latin typeface="Bookman Old Style" pitchFamily="18" charset="0"/>
              </a:rPr>
              <a:t>9х⁴ +17х² -2 = 0,</a:t>
            </a:r>
          </a:p>
          <a:p>
            <a:pPr algn="ctr" eaLnBrk="1" hangingPunct="1"/>
            <a:r>
              <a:rPr lang="ru-RU" sz="2000" b="1" dirty="0" smtClean="0">
                <a:latin typeface="Bookman Old Style" pitchFamily="18" charset="0"/>
              </a:rPr>
              <a:t>Пусть </a:t>
            </a:r>
            <a:r>
              <a:rPr lang="ru-RU" sz="2000" b="1" dirty="0" err="1" smtClean="0">
                <a:latin typeface="Bookman Old Style" pitchFamily="18" charset="0"/>
              </a:rPr>
              <a:t>х</a:t>
            </a:r>
            <a:r>
              <a:rPr lang="ru-RU" sz="2000" b="1" dirty="0" smtClean="0">
                <a:latin typeface="Bookman Old Style" pitchFamily="18" charset="0"/>
              </a:rPr>
              <a:t>² = </a:t>
            </a:r>
            <a:r>
              <a:rPr lang="en-US" sz="2000" b="1" dirty="0" smtClean="0">
                <a:latin typeface="Bookman Old Style" pitchFamily="18" charset="0"/>
              </a:rPr>
              <a:t>t</a:t>
            </a:r>
            <a:r>
              <a:rPr lang="ru-RU" sz="2000" b="1" dirty="0" smtClean="0">
                <a:latin typeface="Bookman Old Style" pitchFamily="18" charset="0"/>
              </a:rPr>
              <a:t>, тогда 9</a:t>
            </a:r>
            <a:r>
              <a:rPr lang="en-US" sz="2000" b="1" dirty="0" smtClean="0">
                <a:latin typeface="Bookman Old Style" pitchFamily="18" charset="0"/>
              </a:rPr>
              <a:t>t² +17t – 2 =0</a:t>
            </a:r>
            <a:r>
              <a:rPr lang="ru-RU" sz="2000" b="1" dirty="0" smtClean="0">
                <a:latin typeface="Bookman Old Style" pitchFamily="18" charset="0"/>
              </a:rPr>
              <a:t>,</a:t>
            </a:r>
          </a:p>
          <a:p>
            <a:pPr algn="ctr" eaLnBrk="1" hangingPunct="1"/>
            <a:endParaRPr lang="ru-RU" sz="2000" b="1" dirty="0" smtClean="0">
              <a:latin typeface="Bookman Old Style" pitchFamily="18" charset="0"/>
            </a:endParaRPr>
          </a:p>
          <a:p>
            <a:pPr algn="ctr" eaLnBrk="1" hangingPunct="1"/>
            <a:r>
              <a:rPr lang="ru-RU" sz="2000" b="1" dirty="0" smtClean="0">
                <a:latin typeface="Bookman Old Style" pitchFamily="18" charset="0"/>
              </a:rPr>
              <a:t>    </a:t>
            </a:r>
            <a:r>
              <a:rPr lang="en-US" sz="2000" b="1" dirty="0" smtClean="0">
                <a:latin typeface="Bookman Old Style" pitchFamily="18" charset="0"/>
              </a:rPr>
              <a:t>t = -2 </a:t>
            </a:r>
            <a:r>
              <a:rPr lang="ru-RU" sz="2000" b="1" dirty="0" smtClean="0">
                <a:latin typeface="Bookman Old Style" pitchFamily="18" charset="0"/>
              </a:rPr>
              <a:t>или </a:t>
            </a:r>
            <a:r>
              <a:rPr lang="en-US" sz="2000" b="1" dirty="0" smtClean="0">
                <a:latin typeface="Bookman Old Style" pitchFamily="18" charset="0"/>
              </a:rPr>
              <a:t> t = </a:t>
            </a:r>
            <a:r>
              <a:rPr lang="ru-RU" sz="2000" b="1" dirty="0" smtClean="0">
                <a:latin typeface="Bookman Old Style" pitchFamily="18" charset="0"/>
              </a:rPr>
              <a:t>     ,</a:t>
            </a:r>
          </a:p>
          <a:p>
            <a:pPr algn="ctr" eaLnBrk="1" hangingPunct="1"/>
            <a:endParaRPr lang="ru-RU" sz="2000" b="1" dirty="0" smtClean="0">
              <a:latin typeface="Bookman Old Style" pitchFamily="18" charset="0"/>
            </a:endParaRPr>
          </a:p>
          <a:p>
            <a:pPr algn="ctr" eaLnBrk="1" hangingPunct="1"/>
            <a:r>
              <a:rPr lang="ru-RU" sz="2000" b="1" dirty="0" smtClean="0">
                <a:latin typeface="Bookman Old Style" pitchFamily="18" charset="0"/>
              </a:rPr>
              <a:t>Значит </a:t>
            </a:r>
            <a:r>
              <a:rPr lang="ru-RU" sz="2000" b="1" dirty="0" err="1" smtClean="0">
                <a:latin typeface="Bookman Old Style" pitchFamily="18" charset="0"/>
              </a:rPr>
              <a:t>х</a:t>
            </a:r>
            <a:r>
              <a:rPr lang="ru-RU" sz="2000" b="1" dirty="0" smtClean="0">
                <a:latin typeface="Bookman Old Style" pitchFamily="18" charset="0"/>
              </a:rPr>
              <a:t>² = -2 или </a:t>
            </a:r>
            <a:r>
              <a:rPr lang="ru-RU" sz="2000" b="1" dirty="0" err="1" smtClean="0">
                <a:latin typeface="Bookman Old Style" pitchFamily="18" charset="0"/>
              </a:rPr>
              <a:t>х</a:t>
            </a:r>
            <a:r>
              <a:rPr lang="ru-RU" sz="2000" b="1" dirty="0" smtClean="0">
                <a:latin typeface="Bookman Old Style" pitchFamily="18" charset="0"/>
              </a:rPr>
              <a:t>² = </a:t>
            </a:r>
          </a:p>
          <a:p>
            <a:pPr algn="ctr" eaLnBrk="1" hangingPunct="1"/>
            <a:endParaRPr lang="ru-RU" sz="2000" b="1" dirty="0" smtClean="0">
              <a:latin typeface="Bookman Old Style" pitchFamily="18" charset="0"/>
            </a:endParaRPr>
          </a:p>
          <a:p>
            <a:pPr algn="ctr" eaLnBrk="1" hangingPunct="1"/>
            <a:endParaRPr lang="ru-RU" sz="2000" b="1" dirty="0" smtClean="0">
              <a:latin typeface="Bookman Old Style" pitchFamily="18" charset="0"/>
            </a:endParaRPr>
          </a:p>
          <a:p>
            <a:pPr algn="ctr" eaLnBrk="1" hangingPunct="1"/>
            <a:r>
              <a:rPr lang="ru-RU" sz="2000" b="1" i="1" dirty="0" smtClean="0">
                <a:latin typeface="Bookman Old Style" pitchFamily="18" charset="0"/>
              </a:rPr>
              <a:t>Нет корней                   </a:t>
            </a:r>
            <a:r>
              <a:rPr lang="ru-RU" sz="2000" b="1" i="1" dirty="0" err="1" smtClean="0">
                <a:latin typeface="Bookman Old Style" pitchFamily="18" charset="0"/>
              </a:rPr>
              <a:t>х</a:t>
            </a:r>
            <a:r>
              <a:rPr lang="ru-RU" sz="2000" b="1" i="1" dirty="0" smtClean="0">
                <a:latin typeface="Calibri"/>
              </a:rPr>
              <a:t>₁ =    ,  </a:t>
            </a:r>
            <a:r>
              <a:rPr lang="ru-RU" sz="2000" b="1" i="1" dirty="0" err="1" smtClean="0">
                <a:latin typeface="Bookman Old Style" pitchFamily="18" charset="0"/>
              </a:rPr>
              <a:t>х</a:t>
            </a:r>
            <a:r>
              <a:rPr lang="ru-RU" sz="2000" b="1" i="1" dirty="0" smtClean="0">
                <a:latin typeface="Bookman Old Style" pitchFamily="18" charset="0"/>
              </a:rPr>
              <a:t>₂</a:t>
            </a:r>
            <a:r>
              <a:rPr lang="ru-RU" sz="2000" b="1" i="1" dirty="0" smtClean="0">
                <a:latin typeface="Calibri"/>
              </a:rPr>
              <a:t> = -</a:t>
            </a:r>
          </a:p>
          <a:p>
            <a:pPr algn="ctr" eaLnBrk="1" hangingPunct="1"/>
            <a:endParaRPr lang="ru-RU" sz="2000" b="1" i="1" dirty="0" smtClean="0">
              <a:latin typeface="Calibri"/>
            </a:endParaRPr>
          </a:p>
          <a:p>
            <a:pPr algn="ctr" eaLnBrk="1" hangingPunct="1"/>
            <a:r>
              <a:rPr lang="ru-RU" sz="2000" b="1" i="1" dirty="0" smtClean="0">
                <a:latin typeface="Calibri"/>
              </a:rPr>
              <a:t>Ответ: -     ,    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214686"/>
            <a:ext cx="150019" cy="500067"/>
          </a:xfrm>
          <a:prstGeom prst="rect">
            <a:avLst/>
          </a:prstGeom>
          <a:noFill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3714752"/>
            <a:ext cx="142876" cy="642942"/>
          </a:xfrm>
          <a:prstGeom prst="rect">
            <a:avLst/>
          </a:prstGeom>
          <a:noFill/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643446"/>
            <a:ext cx="142876" cy="642942"/>
          </a:xfrm>
          <a:prstGeom prst="rect">
            <a:avLst/>
          </a:prstGeom>
          <a:noFill/>
        </p:spPr>
      </p:pic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4643446"/>
            <a:ext cx="214314" cy="642942"/>
          </a:xfrm>
          <a:prstGeom prst="rect">
            <a:avLst/>
          </a:prstGeom>
          <a:noFill/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357686" y="4214818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857884" y="4286256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857620" y="4286256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V="1">
            <a:off x="6215074" y="4357694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5214950"/>
            <a:ext cx="142876" cy="642942"/>
          </a:xfrm>
          <a:prstGeom prst="rect">
            <a:avLst/>
          </a:prstGeom>
          <a:noFill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5214950"/>
            <a:ext cx="142876" cy="642942"/>
          </a:xfrm>
          <a:prstGeom prst="rect">
            <a:avLst/>
          </a:prstGeom>
          <a:noFill/>
        </p:spPr>
      </p:pic>
      <p:sp>
        <p:nvSpPr>
          <p:cNvPr id="22" name="Управляющая кнопка: возврат 21">
            <a:hlinkClick r:id="rId4" action="ppaction://hlinksldjump" highlightClick="1"/>
          </p:cNvPr>
          <p:cNvSpPr/>
          <p:nvPr/>
        </p:nvSpPr>
        <p:spPr>
          <a:xfrm>
            <a:off x="142844" y="6072206"/>
            <a:ext cx="428628" cy="500066"/>
          </a:xfrm>
          <a:prstGeom prst="actionButtonRetur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3837</Words>
  <PresentationFormat>Экран (4:3)</PresentationFormat>
  <Paragraphs>670</Paragraphs>
  <Slides>47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9" baseType="lpstr">
      <vt:lpstr>Тема Office</vt:lpstr>
      <vt:lpstr>Формула</vt:lpstr>
      <vt:lpstr>Слайд 1</vt:lpstr>
      <vt:lpstr> Содержание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Из истории решения  квадратных уравнений.</vt:lpstr>
      <vt:lpstr>Из истории решения  квадратных уравнений.</vt:lpstr>
      <vt:lpstr>Брахмагупт (около 598-660 г.г.)</vt:lpstr>
      <vt:lpstr>Евклид (3 в. До н.э.)</vt:lpstr>
      <vt:lpstr>Аль-Хорезми </vt:lpstr>
      <vt:lpstr>Слайд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Квадратные уравнения</dc:title>
  <cp:revision>142</cp:revision>
  <dcterms:modified xsi:type="dcterms:W3CDTF">2010-11-16T18:31:51Z</dcterms:modified>
</cp:coreProperties>
</file>