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6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54" autoAdjust="0"/>
  </p:normalViewPr>
  <p:slideViewPr>
    <p:cSldViewPr>
      <p:cViewPr varScale="1">
        <p:scale>
          <a:sx n="71" d="100"/>
          <a:sy n="71" d="100"/>
        </p:scale>
        <p:origin x="-49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A0458A-30F4-4C8B-AB7C-FBEA74ACCE5F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D21B02-85E6-449F-BEC9-5853A9D55B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21B02-85E6-449F-BEC9-5853A9D55B49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3140968"/>
            <a:ext cx="8458200" cy="1222375"/>
          </a:xfrm>
        </p:spPr>
        <p:txBody>
          <a:bodyPr/>
          <a:lstStyle/>
          <a:p>
            <a:r>
              <a:rPr lang="ru-RU" dirty="0" smtClean="0"/>
              <a:t>Личностно-ориентированный подход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 обучении в начальной школе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Личностно-ориентированный в </a:t>
            </a:r>
            <a:r>
              <a:rPr lang="ru-RU" b="1" dirty="0" err="1" smtClean="0"/>
              <a:t>фгос</a:t>
            </a:r>
            <a:r>
              <a:rPr lang="ru-RU" b="1" dirty="0" smtClean="0"/>
              <a:t> </a:t>
            </a:r>
            <a:r>
              <a:rPr lang="ru-RU" b="1" dirty="0" err="1" smtClean="0"/>
              <a:t>оон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Стандарт устанавливает требования к результатам обучающихся, освоивших основную образовательную программу начального общего образования:</a:t>
            </a:r>
          </a:p>
          <a:p>
            <a:pPr lvl="0"/>
            <a:r>
              <a:rPr lang="ru-RU" dirty="0" smtClean="0"/>
              <a:t>личностным, включающим готовность и способность обучающихся к саморазвитию, </a:t>
            </a:r>
            <a:r>
              <a:rPr lang="ru-RU" dirty="0" err="1" smtClean="0"/>
              <a:t>сформированность</a:t>
            </a:r>
            <a:r>
              <a:rPr lang="ru-RU" dirty="0" smtClean="0"/>
              <a:t> мотивации к обучению и познанию, ценностно-смысловые ориентации и установки обучающихся, отражающие их индивидуально-личностные позиции, социально значимые личностные качества,  </a:t>
            </a:r>
            <a:r>
              <a:rPr lang="ru-RU" dirty="0" err="1" smtClean="0"/>
              <a:t>сформированность</a:t>
            </a:r>
            <a:r>
              <a:rPr lang="ru-RU" dirty="0" smtClean="0"/>
              <a:t> основ российской гражданской идентичности, активную </a:t>
            </a:r>
            <a:r>
              <a:rPr lang="ru-RU" dirty="0" err="1" smtClean="0"/>
              <a:t>деятельностную</a:t>
            </a:r>
            <a:r>
              <a:rPr lang="ru-RU" dirty="0" smtClean="0"/>
              <a:t> позицию;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Личностно – </a:t>
            </a:r>
            <a:br>
              <a:rPr lang="ru-RU" dirty="0" smtClean="0"/>
            </a:br>
            <a:r>
              <a:rPr lang="ru-RU" dirty="0" smtClean="0"/>
              <a:t>ориентированный подход в </a:t>
            </a:r>
            <a:r>
              <a:rPr lang="ru-RU" dirty="0" err="1" smtClean="0"/>
              <a:t>фгос</a:t>
            </a:r>
            <a:r>
              <a:rPr lang="ru-RU" dirty="0" smtClean="0"/>
              <a:t> </a:t>
            </a:r>
            <a:r>
              <a:rPr lang="ru-RU" dirty="0" err="1" smtClean="0"/>
              <a:t>ноо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Задачи:</a:t>
            </a:r>
          </a:p>
          <a:p>
            <a:r>
              <a:rPr lang="ru-RU" dirty="0" smtClean="0"/>
              <a:t>формирование общей культуры, духовно-нравственное, гражданское, социальное, личностное и интеллектуальное развитие, развитие творческих способностей, сохранение и укрепление здоровья;</a:t>
            </a:r>
          </a:p>
          <a:p>
            <a:r>
              <a:rPr lang="ru-RU" dirty="0" smtClean="0"/>
              <a:t>обеспечение планируемых результатов по освоению выпускником целевых установок, приобретению знаний, умений, навыков, компетенций и компетентностей, определяемых личностными, семейными, общественными, государственными потребностями и возможностями обучающегося младшего школьного возраста, индивидуальными особенностями его развития и состояния здоровья;</a:t>
            </a:r>
          </a:p>
          <a:p>
            <a:r>
              <a:rPr lang="ru-RU" dirty="0" smtClean="0"/>
              <a:t>становление и развитие личности в её индивидуальности, самобытности, уникальности и неповторимости;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Личностно-ориентированный подход в </a:t>
            </a:r>
            <a:r>
              <a:rPr lang="ru-RU" b="1" dirty="0" err="1" smtClean="0"/>
              <a:t>ФгОС</a:t>
            </a:r>
            <a:r>
              <a:rPr lang="ru-RU" b="1" dirty="0" smtClean="0"/>
              <a:t> НОО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Стандарт разработан с учетом региональных, национальных и этнокультурных особенностей народов Российской Федерации.</a:t>
            </a:r>
          </a:p>
          <a:p>
            <a:pPr>
              <a:buNone/>
            </a:pPr>
            <a:r>
              <a:rPr lang="ru-RU" dirty="0" smtClean="0"/>
              <a:t>В соответствии со Стандартом при получении начального общего образования осуществляется:</a:t>
            </a:r>
          </a:p>
          <a:p>
            <a:r>
              <a:rPr lang="ru-RU" dirty="0" smtClean="0"/>
              <a:t>формирование основ умения учиться и способности к организации своей деятельности - умение принимать, сохранять цели и следовать им в учебной деятельности, планировать свою деятельность, осуществлять ее контроль и оценку, взаимодействовать с педагогом и сверстниками в учебной деятельности;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Планируемые результаты освоения основной образовательной программы начального общего образования (далее — планируемые результаты) являются одним из важнейших механизмов реализации требований Стандарта к результатам обучающихся, освоивших основную образовательную программу. Они представляют собой </a:t>
            </a:r>
            <a:r>
              <a:rPr lang="ru-RU" b="1" dirty="0" smtClean="0"/>
              <a:t>систему</a:t>
            </a:r>
            <a:r>
              <a:rPr lang="ru-RU" b="1" i="1" dirty="0" smtClean="0"/>
              <a:t> обобщённых личностно ориентированных целей образования,</a:t>
            </a:r>
            <a:r>
              <a:rPr lang="ru-RU" dirty="0" smtClean="0"/>
              <a:t> допускающих дальнейшее уточнение и конкретизацию, что обеспечивает определение и выявление всех составляющих планируемых результатов, подлежащих формированию и оценке.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Личностно-ориентированный подход в </a:t>
            </a:r>
            <a:r>
              <a:rPr lang="ru-RU" b="1" dirty="0" err="1" smtClean="0"/>
              <a:t>ФгОС</a:t>
            </a:r>
            <a:r>
              <a:rPr lang="ru-RU" b="1" dirty="0" smtClean="0"/>
              <a:t> НОО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Documents and Settings\Admin\Рабочий стол\yoFh73ogY5M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8001056" cy="62555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Admin\Рабочий стол\plF7t_1gxq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714356"/>
            <a:ext cx="7429552" cy="58253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Documents and Settings\Admin\Рабочий стол\NdtjRztVklg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571480"/>
            <a:ext cx="5286412" cy="61111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Таким образом, личностно ориентированный образовательный процесс полагает особое конструирование дидактического материала, методических рекомендаций к его использованию, типов учебного диалога, форм контроля за личностным развитием ученика в ходе овладения знаниями. Только при наличии дидактического обеспечения, который реализует принцип </a:t>
            </a:r>
            <a:r>
              <a:rPr lang="ru-RU" dirty="0" err="1" smtClean="0"/>
              <a:t>субъектности</a:t>
            </a:r>
            <a:r>
              <a:rPr lang="ru-RU" dirty="0" smtClean="0"/>
              <a:t> образования можно говорить о построении личностно-ориентированного процесса.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В современном мире с его бурными изменениями,  всякая жизнеспособная система образования обязана быть эффективной. Это значит, что образование должно обеспечить каждого ребенка базисом культуры, необходимым ему для того, чтобы найти свое место и быть успешным в современном обществе.  Оптимизация учебного процесса через внедрение личностно-ориентированного обучения одно из ключевых направлений  работы современной школы.</a:t>
            </a:r>
          </a:p>
          <a:p>
            <a:r>
              <a:rPr lang="ru-RU" dirty="0" smtClean="0"/>
              <a:t>    Любое новое знание должно опираться на субъектный опыт школьников, на их интересы, склонности, устремления, индивидуально значимые ценности. В процессе взаимодействия на уроке происходит не только одностороннее воздействие учителя на ученика, но и обратный процесс. Ученик как носитель субъектного, личностно значимого для него опыта должен иметь возможность максимально использовать его, а не просто безоговорочно принимать (усваивать) всё, что сообщает учитель.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Личностно ориентированное обучение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Личностно ориентированное обучение - это такое обучение, где во главу угла ставится личность ребенка, ее самобытность, </a:t>
            </a:r>
            <a:r>
              <a:rPr lang="ru-RU" dirty="0" err="1" smtClean="0"/>
              <a:t>самоценность</a:t>
            </a:r>
            <a:r>
              <a:rPr lang="ru-RU" dirty="0" smtClean="0"/>
              <a:t>, субъектный опыт каждого сначала раскрывается, а затем согласовывается с содержанием образования 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Технологии личностно-ориентированного подхода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технология педагогической поддержки ребенка; педагогика сотрудничества; </a:t>
            </a:r>
          </a:p>
          <a:p>
            <a:r>
              <a:rPr lang="ru-RU" dirty="0" smtClean="0"/>
              <a:t>гуманно - личностная технология Ш.А. </a:t>
            </a:r>
            <a:r>
              <a:rPr lang="ru-RU" dirty="0" err="1" smtClean="0"/>
              <a:t>Амонашвили</a:t>
            </a:r>
            <a:r>
              <a:rPr lang="ru-RU" dirty="0" smtClean="0"/>
              <a:t>; </a:t>
            </a:r>
          </a:p>
          <a:p>
            <a:r>
              <a:rPr lang="ru-RU" dirty="0" err="1" smtClean="0"/>
              <a:t>разноуровневое</a:t>
            </a:r>
            <a:r>
              <a:rPr lang="ru-RU" dirty="0" smtClean="0"/>
              <a:t> обучение; </a:t>
            </a:r>
          </a:p>
          <a:p>
            <a:r>
              <a:rPr lang="ru-RU" dirty="0" smtClean="0"/>
              <a:t>технология полного усвоения знаний;</a:t>
            </a:r>
          </a:p>
          <a:p>
            <a:r>
              <a:rPr lang="ru-RU" dirty="0" smtClean="0"/>
              <a:t> метод проектов; </a:t>
            </a:r>
          </a:p>
          <a:p>
            <a:r>
              <a:rPr lang="ru-RU" dirty="0" smtClean="0"/>
              <a:t>личностно-ориентированное развивающее обучение И.С. </a:t>
            </a:r>
            <a:r>
              <a:rPr lang="ru-RU" dirty="0" err="1" smtClean="0"/>
              <a:t>Якиманской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Первостепенные требования, предъявляемые к разработке дидактического обеспечения личностно ориентированного образовательного процесса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dirty="0" smtClean="0"/>
              <a:t>-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учебный материал должен обеспечивать выявление содержания субъектного опыта ученика, включая и опыт его предшествующего обучения;</a:t>
            </a: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- изложение знаний в учебнике или учителем должно быть адресовано на преобразование личного опыта каждого ученика, а не только на расширение их объема, структурирование, интегрирование и обобщение предметного содержания;</a:t>
            </a: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- активное стимулирование ученика к образовательной деятельности, содержание и формы которой должны обеспечивать ученику возможность самообразования, саморазвития, самовыражения в ходе овладения знаниями;</a:t>
            </a: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- необходимость постоянного согласования субъектного опыта учеников с научным содержанием задаваемых знаний;</a:t>
            </a: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- необходимость обеспечивать контроль и оценку не только результата, но и процесса учения, то есть тех трансформаций, которые выполняет ученик, во время усвоения учебного материала;</a:t>
            </a: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- конструирование и организация учебного материала, которые предоставляют ученику возможность выбирать его содержание, вид и форму при выполнении заданий, решении задач;</a:t>
            </a: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- выявление и оценка способов учебной работы, которыми пользуется ученик самостоятельно, устойчиво, продуктивно. Возможность выбора способа должна быть заложена в самом задании. Необходимость средствами учебника или учителя стимулировать учащихся к выбору и использованию наиболее значимых для них способов проработки учебного материала;</a:t>
            </a: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- образовательный процесс должен обеспечивать построение, реализацию, рефлексию, оценку учения, как субъектной деятельности. Для этого необходимо выделение единиц учения, использование в целях организации учения учителем на уроке, в индивидуальной работе (различные формы коррекции, репетиторства).</a:t>
            </a:r>
            <a:endParaRPr lang="ru-RU" sz="5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200" dirty="0" smtClean="0"/>
              <a:t>Различие личностно - ориентированного урока от традиционного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Целеполагание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Цель - развитие учащегося, создание таких условий, при которых на каждом уроке формировалась учебная деятельность, которая превращала бы его в субъекта, заинтересованного в учении, саморазвитии. На уроке постоянный диалог: учитель - ученик.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Деятельность учителя. Он - организатор учебной деятельности, в которой ученик основывается на общие наработки и ведёт самостоятельный поиск. Ученик - центральная фигура. Учитель сознательно создаёт ситуацию успеха, сопереживает, поощряет.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Деятельность ученика. Субъектом деятельности учителя является ученик. Деятельность идёт не от учителя, а от самого ребёнка. Применяются методы проблемно - поискового и проектного обучения развивающего характера.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Отношения «учитель -- ученик».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Субъектно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- субъектные. Учитель фактически организует работу каждого, работая со всем классом, формируя условия для развития личностных возможностей учащегося, включая развитие его рефлексивного мышления и собственного мнения.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Учитель при подготовке и проведении личностно ориентированного урока должен выделить первостепенные направления своей деятельности, выставляя на первый план ученика, а затем деятельность, устанавливая собственную позицию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>Специфика личностно-ориентированного урока в начальной школе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smtClean="0"/>
              <a:t>оценка и необходимая коррекция психологических состояний в течение всего урока: эмоциональных - радость, досада; психофизических - бодрость, усталость, возбуждённость; интеллектуальных - сомнение, сосредоточенность;</a:t>
            </a:r>
          </a:p>
          <a:p>
            <a:r>
              <a:rPr lang="ru-RU" dirty="0" smtClean="0"/>
              <a:t>организация диалога, которая позволяет выявить личностный смысл изучения темы урока; поддержка высокого уровня мотивации в течение всего занятия с использованием приёма смещения мотива на цель;</a:t>
            </a:r>
          </a:p>
          <a:p>
            <a:r>
              <a:rPr lang="ru-RU" dirty="0" smtClean="0"/>
              <a:t>подача нового материала с учётом психолого-педагогической характеристики класса; выявление субъектного опыта учащихся по предложенной теме;</a:t>
            </a:r>
          </a:p>
          <a:p>
            <a:r>
              <a:rPr lang="ru-RU" dirty="0" smtClean="0"/>
              <a:t>при объяснении нового материала использование различных сенсорных каналов;</a:t>
            </a:r>
          </a:p>
          <a:p>
            <a:r>
              <a:rPr lang="ru-RU" dirty="0" smtClean="0"/>
              <a:t>построение учебной деятельности каждого ученика с учётом данных психолого-педагогических обследований и рекомендаций психолога;</a:t>
            </a:r>
          </a:p>
          <a:p>
            <a:r>
              <a:rPr lang="ru-RU" dirty="0" smtClean="0"/>
              <a:t>применение дидактического материала, который позволит ученику использовать при выполнении заданий субъектный дошкольный и/или внешкольный опыт;</a:t>
            </a:r>
          </a:p>
          <a:p>
            <a:r>
              <a:rPr lang="ru-RU" dirty="0" smtClean="0"/>
              <a:t>для развития коммуникативных умений учащихся отказаться от фронтальной работы как основной формы проведения урока и широко использовать различные варианты индивидуальной, парной или групповой работы;</a:t>
            </a:r>
          </a:p>
          <a:p>
            <a:r>
              <a:rPr lang="ru-RU" dirty="0" smtClean="0"/>
              <a:t>использование при работе над закреплением темы разнообразного дидактического материала, который позволит ученику развивать различные сенсорные каналы, проявлять избирательность к типу, виду и форме учебного задания, характеру его выполнения;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200" dirty="0" smtClean="0"/>
              <a:t>Специфика личностно-ориентированного урока в начальной школе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показ различных методов и способов работы с учебным материалом;</a:t>
            </a:r>
          </a:p>
          <a:p>
            <a:r>
              <a:rPr lang="ru-RU" dirty="0" smtClean="0"/>
              <a:t>выявление, «окультуривание» и закрепление различных способов обработки материала, предложенных учащимися;</a:t>
            </a:r>
          </a:p>
          <a:p>
            <a:r>
              <a:rPr lang="ru-RU" dirty="0" smtClean="0"/>
              <a:t>для организации учебного или воспитательного диалога с учащимися использование критических ситуаций на уроке;</a:t>
            </a:r>
          </a:p>
          <a:p>
            <a:r>
              <a:rPr lang="ru-RU" dirty="0" smtClean="0"/>
              <a:t>обязательная оценка и коррекция процесса и результата учебной деятельности каждого учащегося в ходе урока; широкое применение самооценки и </a:t>
            </a:r>
            <a:r>
              <a:rPr lang="ru-RU" dirty="0" err="1" smtClean="0"/>
              <a:t>взаимооценки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создание условий для формирования у каждого ученика уверенности в своих силах, высокой самооценки, волевой регуляции учебной деятельности;</a:t>
            </a:r>
          </a:p>
          <a:p>
            <a:r>
              <a:rPr lang="ru-RU" dirty="0" smtClean="0"/>
              <a:t>использование индивидуальных творческих домашних заданий с дальнейшей их оценкой по параметрам: оригинальность, самостоятельность выполнения, использование альтернативных источников информации; стремление ученика к нахождению нестандартных способов решения,</a:t>
            </a:r>
          </a:p>
          <a:p>
            <a:r>
              <a:rPr lang="ru-RU" dirty="0" smtClean="0"/>
              <a:t>проведение с детьми рефлексии урока: что узнали, что понравилось, что хотелось бы изменить.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Необходимый дидактический материал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dirty="0" smtClean="0"/>
              <a:t>Урок в личностно-ориентированной образовательной системе носит вероятностный характер. Его специфика зависит от особенностей участников образовательного процесса и это затрудняет создание «универсального» учебника. При подготовке и проведении такого урока возрастает роль дидактического материала, который может существенно различаться в разных школах по содержанию в зависимости от региональных, национальных условий, особенностей школы, но обязательно должен включать в себя</a:t>
            </a:r>
          </a:p>
          <a:p>
            <a:r>
              <a:rPr lang="ru-RU" dirty="0" smtClean="0"/>
              <a:t>- набор методик, которые позволяют провести стартовую психолого-педагогическую диагностику развития личности ученика и составить характеристику класса;</a:t>
            </a:r>
          </a:p>
          <a:p>
            <a:r>
              <a:rPr lang="ru-RU" dirty="0" smtClean="0"/>
              <a:t>- материал, который позволит выявить субъектный опыт ученика, который связан с изучаемой на уроке темой; личностный смысл изучаемого; психическое состояние ребёнка на уроке с последующей коррекцией; способы учебной работы, предпочитаемые учеником;</a:t>
            </a:r>
          </a:p>
          <a:p>
            <a:r>
              <a:rPr lang="ru-RU" dirty="0" smtClean="0"/>
              <a:t>- материал, который позволит поддерживать в ходе урока высокий уровень мотивации; провести подачу нового материала как совместного открытия в ходе исследовательской деятельности, с учётом развития сенсорных каналов каждого ученика; обеспечить индивидуальную работу по закреплению изученного материала с предоставлением возможности выбора вида и формы работы и уровня её сложности;</a:t>
            </a:r>
          </a:p>
          <a:p>
            <a:r>
              <a:rPr lang="ru-RU" dirty="0" smtClean="0"/>
              <a:t>- материал, который позволит использовать на уроке игровые формы деятельности; прививать детям навыки совместной работы в группах, парах; стимулировать саморазвитие, самообразование, самовыражение; организовать домашнюю работу как индивидуальную или совместную с родителями творческую деятельность;</a:t>
            </a:r>
          </a:p>
          <a:p>
            <a:r>
              <a:rPr lang="ru-RU" dirty="0" smtClean="0"/>
              <a:t>- материал, который позволит ученику активно участвовать в работе на уроке вне зависимости от уровня его подготовки; приобрести навыки самостоятельной работы с новым учебным материалом и самоорганизации; научиться выявлять и оценивать способы учебной работы одноклассников и собственные; научиться оценивать и корректировать своё эмоциональное состояние;</a:t>
            </a:r>
          </a:p>
          <a:p>
            <a:r>
              <a:rPr lang="ru-RU" dirty="0" smtClean="0"/>
              <a:t>- материал, который позволит учителю стимулировать учеников к использованию различных приёмов выполнения заданий; иллюстрировать яркими примерами возможность многовариантного выполнения задания; своевременно оценивать учебную деятельность ученика и корректировать её.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E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63</TotalTime>
  <Words>1475</Words>
  <Application>Microsoft Office PowerPoint</Application>
  <PresentationFormat>Экран (4:3)</PresentationFormat>
  <Paragraphs>71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Личностно-ориентированный подход</vt:lpstr>
      <vt:lpstr>Введение</vt:lpstr>
      <vt:lpstr>Личностно ориентированное обучение</vt:lpstr>
      <vt:lpstr>Технологии личностно-ориентированного подхода</vt:lpstr>
      <vt:lpstr>Первостепенные требования, предъявляемые к разработке дидактического обеспечения личностно ориентированного образовательного процесса </vt:lpstr>
      <vt:lpstr>Различие личностно - ориентированного урока от традиционного  </vt:lpstr>
      <vt:lpstr>Специфика личностно-ориентированного урока в начальной школе  </vt:lpstr>
      <vt:lpstr>Специфика личностно-ориентированного урока в начальной школе  </vt:lpstr>
      <vt:lpstr>Необходимый дидактический материал</vt:lpstr>
      <vt:lpstr>Личностно-ориентированный в фгос оон</vt:lpstr>
      <vt:lpstr>Личностно –  ориентированный подход в фгос ноо</vt:lpstr>
      <vt:lpstr>Личностно-ориентированный подход в ФгОС НОО </vt:lpstr>
      <vt:lpstr>Личностно-ориентированный подход в ФгОС НОО </vt:lpstr>
      <vt:lpstr>Слайд 14</vt:lpstr>
      <vt:lpstr>Слайд 15</vt:lpstr>
      <vt:lpstr>Слайд 16</vt:lpstr>
      <vt:lpstr>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Личностно-ориентированный подход</dc:title>
  <cp:lastModifiedBy>Home</cp:lastModifiedBy>
  <cp:revision>8</cp:revision>
  <dcterms:modified xsi:type="dcterms:W3CDTF">2019-11-30T03:45:09Z</dcterms:modified>
</cp:coreProperties>
</file>