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63" r:id="rId3"/>
    <p:sldId id="286" r:id="rId4"/>
    <p:sldId id="262" r:id="rId5"/>
    <p:sldId id="284" r:id="rId6"/>
    <p:sldId id="283" r:id="rId7"/>
    <p:sldId id="28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9" r="47794"/>
          <a:stretch/>
        </p:blipFill>
        <p:spPr>
          <a:xfrm>
            <a:off x="-1" y="0"/>
            <a:ext cx="4356849" cy="6858000"/>
          </a:xfrm>
          <a:prstGeom prst="rect">
            <a:avLst/>
          </a:prstGeom>
          <a:effectLst/>
        </p:spPr>
      </p:pic>
      <p:sp>
        <p:nvSpPr>
          <p:cNvPr id="9" name="Прямоугольник 8"/>
          <p:cNvSpPr/>
          <p:nvPr userDrawn="1"/>
        </p:nvSpPr>
        <p:spPr>
          <a:xfrm>
            <a:off x="0" y="0"/>
            <a:ext cx="324074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glish.ru/grammar/plural.htm" TargetMode="External"/><Relationship Id="rId2" Type="http://schemas.openxmlformats.org/officeDocument/2006/relationships/hyperlink" Target="3.jpg&amp;pos=87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nm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842212" y="1423850"/>
            <a:ext cx="7820526" cy="220968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My things</a:t>
            </a:r>
            <a:br>
              <a:rPr lang="en-US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Образование множественного числа существительных</a:t>
            </a:r>
            <a:endParaRPr lang="ru-RU" sz="5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3303" y="5956663"/>
            <a:ext cx="5003074" cy="627016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n w="12700">
                  <a:noFill/>
                  <a:prstDash val="solid"/>
                </a:ln>
                <a:solidFill>
                  <a:srgbClr val="7030A0"/>
                </a:solidFill>
              </a:rPr>
              <a:t>Арчебасова</a:t>
            </a:r>
            <a:r>
              <a:rPr lang="ru-RU" sz="2400" b="1" dirty="0" smtClean="0">
                <a:ln w="12700">
                  <a:noFill/>
                  <a:prstDash val="solid"/>
                </a:ln>
                <a:solidFill>
                  <a:srgbClr val="7030A0"/>
                </a:solidFill>
              </a:rPr>
              <a:t> Е.Ю.</a:t>
            </a:r>
            <a:endParaRPr lang="ru-RU" sz="2400" b="1" dirty="0" smtClean="0">
              <a:ln w="12700">
                <a:noFill/>
                <a:prstDash val="solid"/>
              </a:ln>
              <a:solidFill>
                <a:srgbClr val="7030A0"/>
              </a:solidFill>
            </a:endParaRPr>
          </a:p>
          <a:p>
            <a:r>
              <a:rPr lang="ru-RU" sz="2400" b="1" dirty="0" smtClean="0">
                <a:ln w="12700">
                  <a:noFill/>
                  <a:prstDash val="solid"/>
                </a:ln>
                <a:solidFill>
                  <a:srgbClr val="7030A0"/>
                </a:solidFill>
              </a:rPr>
              <a:t>Учитель английского языка</a:t>
            </a:r>
          </a:p>
          <a:p>
            <a:r>
              <a:rPr lang="ru-RU" sz="2400" b="1" dirty="0" smtClean="0">
                <a:ln w="12700">
                  <a:noFill/>
                  <a:prstDash val="solid"/>
                </a:ln>
                <a:solidFill>
                  <a:srgbClr val="7030A0"/>
                </a:solidFill>
              </a:rPr>
              <a:t> </a:t>
            </a:r>
            <a:endParaRPr lang="ru-RU" sz="2400" b="1" dirty="0">
              <a:ln w="12700">
                <a:noFill/>
                <a:prstDash val="solid"/>
              </a:ln>
              <a:solidFill>
                <a:srgbClr val="7030A0"/>
              </a:solidFill>
            </a:endParaRPr>
          </a:p>
        </p:txBody>
      </p:sp>
      <p:pic>
        <p:nvPicPr>
          <p:cNvPr id="19458" name="Picture 2" descr="http://www.selskie-zori.ru/images/children-cycl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6125" y="3557227"/>
            <a:ext cx="3398266" cy="245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0687" y="563632"/>
            <a:ext cx="5956662" cy="79580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 множественного числа существительных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58982" y="1881051"/>
            <a:ext cx="696250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Большинство существительных образуют множественное число прибавлением "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конце, например: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camera - camera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chair - chair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snake - snake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parrot - parrot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doctor - doctor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apple - apple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308" y="4528661"/>
            <a:ext cx="1786682" cy="142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29466" y="4797084"/>
            <a:ext cx="4942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+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3360" y="4797084"/>
            <a:ext cx="956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4501662" y="4797084"/>
            <a:ext cx="970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=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964" y="4077807"/>
            <a:ext cx="1785937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548" y="4090119"/>
            <a:ext cx="1785937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64897" y="6231988"/>
            <a:ext cx="4994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Camera</a:t>
            </a:r>
            <a:r>
              <a:rPr lang="ru-RU" sz="2800" dirty="0" smtClean="0">
                <a:solidFill>
                  <a:srgbClr val="002060"/>
                </a:solidFill>
              </a:rPr>
              <a:t> +</a:t>
            </a:r>
            <a:r>
              <a:rPr lang="en-US" sz="2800" dirty="0" smtClean="0">
                <a:solidFill>
                  <a:srgbClr val="C00000"/>
                </a:solidFill>
              </a:rPr>
              <a:t>s </a:t>
            </a:r>
            <a:r>
              <a:rPr lang="en-US" sz="2800" dirty="0" smtClean="0">
                <a:solidFill>
                  <a:srgbClr val="002060"/>
                </a:solidFill>
              </a:rPr>
              <a:t>=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two Camera</a:t>
            </a:r>
            <a:r>
              <a:rPr lang="en-US" sz="2800" dirty="0" smtClean="0">
                <a:solidFill>
                  <a:srgbClr val="C00000"/>
                </a:solidFill>
              </a:rPr>
              <a:t>s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303" y="744583"/>
            <a:ext cx="6675120" cy="61485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 множественного числа существительных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4331" y="1842247"/>
            <a:ext cx="766068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Существительные, оканчивающиеся на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-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S, -SH, -CH, -X, -O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образуют множественное число прибавлением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конце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слова,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                bu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bus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glas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glass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bru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brush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ben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bench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fo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fox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potat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potato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Исключения: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radio - radios, piano - pianos, photo - photos,</a:t>
            </a:r>
          </a:p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video - videos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303" y="744583"/>
            <a:ext cx="6675120" cy="61485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 множественного числа существительных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33748" y="1998616"/>
            <a:ext cx="664899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существительное заканчивается на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согласную + y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 заменяется на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добавляется окончание -</a:t>
            </a:r>
            <a:r>
              <a:rPr lang="ru-RU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bab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bab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lad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lad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cit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cit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существительное заканчивается на гласную + y, то прибавляем к существительному -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d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ay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d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ay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303" y="744583"/>
            <a:ext cx="6675120" cy="61485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 множественного числа существительных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8983" y="1972491"/>
            <a:ext cx="74850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Некоторые существительные, оканчивающиеся на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образуют множественное число путем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замены -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-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ves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thie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ves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kni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kni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ves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wol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wol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ves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Исключения: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roo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—&gt; roo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chie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—&gt; chie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proo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—&gt; proo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gul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—&gt; gul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fs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grie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—&gt; grie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fs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belie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—&gt; belie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handkerchie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—&gt; handkerchie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fs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303" y="744583"/>
            <a:ext cx="6675120" cy="61485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 множественного числа существительных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6731" y="1920240"/>
            <a:ext cx="7375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Некоторые существительные, заимствованные из латинского и греческого языков, образуют множественное число так, как в исходном языке.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 crisis —&gt; crises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 basis —&gt; bases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an analysis —&gt; analyses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 thesis —&gt; theses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 hypothesis —&gt; hypotheses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 criterion —&gt; criteria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 phenomenon —&gt; phenomena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 datum —&gt; data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 stratum —&gt; strata         </a:t>
            </a:r>
          </a:p>
          <a:p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an erratum —&gt; errata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a bacterium —&gt; bacteria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303" y="744583"/>
            <a:ext cx="6675120" cy="61485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 множественного числа существительных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9477" y="1941342"/>
            <a:ext cx="50643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Неисчисляемые существительных не изменяют свою форму и не образуют множественное число.</a:t>
            </a:r>
            <a:endParaRPr lang="en-US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bread, lemonade, butter, money, cheese, tea, coffee, water, jam, juice, meat, wood, milk, sugar, paper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все таки неисчисляемые существительные можно сделать исчисляемыми следующим образом: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- three glasses of water, milk - two bottles of milk, three slices of bread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5319" y="403412"/>
            <a:ext cx="5674284" cy="95602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 информации</a:t>
            </a:r>
            <a:endParaRPr lang="ru-RU" sz="6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80882" y="2057400"/>
            <a:ext cx="70193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s://yandex.ru/images/search?p=2&amp;text=%D0%BA%D0%B0%D1%80%D1%82%D0%B8%D0%BD%D0%BA%D0%B8%20%D0%B4%D0%B5%D1%82%D0%B8%20%D0%BD%D0%B0%20%D0%B2%D0%B5%D0%BB%D0%BE%D1%81%D0%B8%D0%BF%D0%B5%D0%B4%D0%B0%D1%85&amp;img_url=https%3A%2F%2Fwww.blueface.com%2Fwp-content%2Fuploads%2F2016%2F01%2Fkubswear</a:t>
            </a:r>
            <a:r>
              <a:rPr lang="en-US" dirty="0" smtClean="0">
                <a:hlinkClick r:id="rId2" action="ppaction://hlinkfile"/>
              </a:rPr>
              <a:t>3.jpg&amp;pos=87&amp;rpt=simage</a:t>
            </a:r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37360" y="4167051"/>
            <a:ext cx="512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>http://www.yanglish.ru/grammar/plural.htm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hlinkClick r:id="rId4"/>
              </a:rPr>
              <a:t>http://www.nnm.ru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432</Words>
  <Application>Microsoft Office PowerPoint</Application>
  <PresentationFormat>Экран (4:3)</PresentationFormat>
  <Paragraphs>64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My things Образование множественного числа существительных</vt:lpstr>
      <vt:lpstr>Образование множественного числа существительных</vt:lpstr>
      <vt:lpstr>Образование множественного числа существительных</vt:lpstr>
      <vt:lpstr>Образование множественного числа существительных</vt:lpstr>
      <vt:lpstr>Образование множественного числа существительных</vt:lpstr>
      <vt:lpstr>Образование множественного числа существительных</vt:lpstr>
      <vt:lpstr>Образование множественного числа существительных</vt:lpstr>
      <vt:lpstr>Источник информации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things</dc:title>
  <cp:lastModifiedBy>RePack by Diakov</cp:lastModifiedBy>
  <cp:revision>57</cp:revision>
  <dcterms:created xsi:type="dcterms:W3CDTF">2014-11-21T11:00:06Z</dcterms:created>
  <dcterms:modified xsi:type="dcterms:W3CDTF">2019-12-01T15:29:35Z</dcterms:modified>
</cp:coreProperties>
</file>