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BDCEB4-A293-4607-99CF-8BF0DD114F64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A77CEF-BEA9-41DB-83FB-C6D1157B3BC4}">
      <dgm:prSet phldrT="[Текст]"/>
      <dgm:spPr/>
      <dgm:t>
        <a:bodyPr/>
        <a:lstStyle/>
        <a:p>
          <a:r>
            <a:rPr lang="ru-RU" dirty="0" smtClean="0"/>
            <a:t>Проблемно-поисковая</a:t>
          </a:r>
          <a:endParaRPr lang="ru-RU" dirty="0"/>
        </a:p>
      </dgm:t>
    </dgm:pt>
    <dgm:pt modelId="{6AC54BF0-85AC-4198-93F8-6C7821338C73}" type="parTrans" cxnId="{BBB194D2-09D4-4CE5-86B4-17E6F35011E1}">
      <dgm:prSet/>
      <dgm:spPr/>
      <dgm:t>
        <a:bodyPr/>
        <a:lstStyle/>
        <a:p>
          <a:endParaRPr lang="ru-RU"/>
        </a:p>
      </dgm:t>
    </dgm:pt>
    <dgm:pt modelId="{DB5B716A-D321-420B-BB9E-069317077A6C}" type="sibTrans" cxnId="{BBB194D2-09D4-4CE5-86B4-17E6F35011E1}">
      <dgm:prSet/>
      <dgm:spPr/>
      <dgm:t>
        <a:bodyPr/>
        <a:lstStyle/>
        <a:p>
          <a:endParaRPr lang="ru-RU"/>
        </a:p>
      </dgm:t>
    </dgm:pt>
    <dgm:pt modelId="{54989D67-16E8-44D9-8921-0D001FA6C75A}">
      <dgm:prSet phldrT="[Текст]"/>
      <dgm:spPr/>
      <dgm:t>
        <a:bodyPr/>
        <a:lstStyle/>
        <a:p>
          <a:r>
            <a:rPr lang="ru-RU" dirty="0" smtClean="0"/>
            <a:t>Технологии исследовательского обучения </a:t>
          </a:r>
          <a:endParaRPr lang="ru-RU" dirty="0"/>
        </a:p>
      </dgm:t>
    </dgm:pt>
    <dgm:pt modelId="{A7640000-806D-4C6A-AB3D-2364111C2897}" type="parTrans" cxnId="{E51A3BA2-A7DE-4F05-A796-998A061F9E2C}">
      <dgm:prSet/>
      <dgm:spPr/>
      <dgm:t>
        <a:bodyPr/>
        <a:lstStyle/>
        <a:p>
          <a:endParaRPr lang="ru-RU"/>
        </a:p>
      </dgm:t>
    </dgm:pt>
    <dgm:pt modelId="{B6D50021-B5FF-44AA-BF4B-A28B36A3076A}" type="sibTrans" cxnId="{E51A3BA2-A7DE-4F05-A796-998A061F9E2C}">
      <dgm:prSet/>
      <dgm:spPr/>
      <dgm:t>
        <a:bodyPr/>
        <a:lstStyle/>
        <a:p>
          <a:endParaRPr lang="ru-RU"/>
        </a:p>
      </dgm:t>
    </dgm:pt>
    <dgm:pt modelId="{67EDF597-8FE5-405F-93EF-008FEAA1F65C}">
      <dgm:prSet phldrT="[Текст]"/>
      <dgm:spPr/>
      <dgm:t>
        <a:bodyPr/>
        <a:lstStyle/>
        <a:p>
          <a:r>
            <a:rPr lang="ru-RU" dirty="0" smtClean="0"/>
            <a:t>Информационные технологии</a:t>
          </a:r>
          <a:endParaRPr lang="ru-RU" dirty="0"/>
        </a:p>
      </dgm:t>
    </dgm:pt>
    <dgm:pt modelId="{DE3847AF-6182-449F-8B71-504C86A36E1D}" type="parTrans" cxnId="{4CB1FD5E-3A68-4BEE-A7B4-49351E54274D}">
      <dgm:prSet/>
      <dgm:spPr/>
      <dgm:t>
        <a:bodyPr/>
        <a:lstStyle/>
        <a:p>
          <a:endParaRPr lang="ru-RU"/>
        </a:p>
      </dgm:t>
    </dgm:pt>
    <dgm:pt modelId="{73880C7F-B326-4F7C-8B06-A6DC573EF325}" type="sibTrans" cxnId="{4CB1FD5E-3A68-4BEE-A7B4-49351E54274D}">
      <dgm:prSet/>
      <dgm:spPr/>
      <dgm:t>
        <a:bodyPr/>
        <a:lstStyle/>
        <a:p>
          <a:endParaRPr lang="ru-RU"/>
        </a:p>
      </dgm:t>
    </dgm:pt>
    <dgm:pt modelId="{9D5D2065-FE5D-4888-8750-4451BB1E783F}">
      <dgm:prSet phldrT="[Текст]"/>
      <dgm:spPr/>
      <dgm:t>
        <a:bodyPr/>
        <a:lstStyle/>
        <a:p>
          <a:r>
            <a:rPr lang="ru-RU" dirty="0" smtClean="0"/>
            <a:t>Технология дифференцированного обучения </a:t>
          </a:r>
          <a:endParaRPr lang="ru-RU" dirty="0"/>
        </a:p>
      </dgm:t>
    </dgm:pt>
    <dgm:pt modelId="{BA5A72AB-C564-4340-B6A0-20FDE277A628}" type="parTrans" cxnId="{B19096D1-EC2E-47EA-BB6F-01D810548C14}">
      <dgm:prSet/>
      <dgm:spPr/>
      <dgm:t>
        <a:bodyPr/>
        <a:lstStyle/>
        <a:p>
          <a:endParaRPr lang="ru-RU"/>
        </a:p>
      </dgm:t>
    </dgm:pt>
    <dgm:pt modelId="{DC4B3C01-43B6-48CA-A882-5833AF155683}" type="sibTrans" cxnId="{B19096D1-EC2E-47EA-BB6F-01D810548C14}">
      <dgm:prSet/>
      <dgm:spPr/>
      <dgm:t>
        <a:bodyPr/>
        <a:lstStyle/>
        <a:p>
          <a:endParaRPr lang="ru-RU"/>
        </a:p>
      </dgm:t>
    </dgm:pt>
    <dgm:pt modelId="{96492FA3-2B47-46C5-AB38-3C3C89D6CF4C}">
      <dgm:prSet phldrT="[Текст]"/>
      <dgm:spPr/>
      <dgm:t>
        <a:bodyPr/>
        <a:lstStyle/>
        <a:p>
          <a:r>
            <a:rPr lang="ru-RU" dirty="0" smtClean="0"/>
            <a:t>Групповая творческая деятельность</a:t>
          </a:r>
          <a:endParaRPr lang="ru-RU" dirty="0"/>
        </a:p>
      </dgm:t>
    </dgm:pt>
    <dgm:pt modelId="{EBFC8C87-5265-41F2-BBB7-44A619726F80}" type="parTrans" cxnId="{4460A5C4-7257-4E5A-8E5E-7016A205D5B3}">
      <dgm:prSet/>
      <dgm:spPr/>
      <dgm:t>
        <a:bodyPr/>
        <a:lstStyle/>
        <a:p>
          <a:endParaRPr lang="ru-RU"/>
        </a:p>
      </dgm:t>
    </dgm:pt>
    <dgm:pt modelId="{C64607A0-0A25-490A-9592-4B39CC45E535}" type="sibTrans" cxnId="{4460A5C4-7257-4E5A-8E5E-7016A205D5B3}">
      <dgm:prSet/>
      <dgm:spPr/>
      <dgm:t>
        <a:bodyPr/>
        <a:lstStyle/>
        <a:p>
          <a:endParaRPr lang="ru-RU"/>
        </a:p>
      </dgm:t>
    </dgm:pt>
    <dgm:pt modelId="{8BC96E77-5944-4C39-964F-508C43E22E68}" type="pres">
      <dgm:prSet presAssocID="{6FBDCEB4-A293-4607-99CF-8BF0DD114F64}" presName="cycle" presStyleCnt="0">
        <dgm:presLayoutVars>
          <dgm:dir/>
          <dgm:resizeHandles val="exact"/>
        </dgm:presLayoutVars>
      </dgm:prSet>
      <dgm:spPr/>
    </dgm:pt>
    <dgm:pt modelId="{672E3A13-5F19-4818-9B0B-E742E378BD58}" type="pres">
      <dgm:prSet presAssocID="{FDA77CEF-BEA9-41DB-83FB-C6D1157B3BC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77862-DA42-4F4D-AA9D-04BBCC9F8296}" type="pres">
      <dgm:prSet presAssocID="{FDA77CEF-BEA9-41DB-83FB-C6D1157B3BC4}" presName="spNode" presStyleCnt="0"/>
      <dgm:spPr/>
    </dgm:pt>
    <dgm:pt modelId="{67CFCD51-CCA8-4BFC-85D1-7E0577311423}" type="pres">
      <dgm:prSet presAssocID="{DB5B716A-D321-420B-BB9E-069317077A6C}" presName="sibTrans" presStyleLbl="sibTrans1D1" presStyleIdx="0" presStyleCnt="5"/>
      <dgm:spPr/>
    </dgm:pt>
    <dgm:pt modelId="{C1EA0B48-0875-4663-B6BE-C98ABCC4DAC7}" type="pres">
      <dgm:prSet presAssocID="{54989D67-16E8-44D9-8921-0D001FA6C75A}" presName="node" presStyleLbl="node1" presStyleIdx="1" presStyleCnt="5" custScaleX="130727" custScaleY="131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28E45-F4A5-4A6E-9ED8-C6EC2A4C5A05}" type="pres">
      <dgm:prSet presAssocID="{54989D67-16E8-44D9-8921-0D001FA6C75A}" presName="spNode" presStyleCnt="0"/>
      <dgm:spPr/>
    </dgm:pt>
    <dgm:pt modelId="{21EE9BCF-845E-4405-A9AE-36AEEDF7DE91}" type="pres">
      <dgm:prSet presAssocID="{B6D50021-B5FF-44AA-BF4B-A28B36A3076A}" presName="sibTrans" presStyleLbl="sibTrans1D1" presStyleIdx="1" presStyleCnt="5"/>
      <dgm:spPr/>
    </dgm:pt>
    <dgm:pt modelId="{F415B489-C2D0-43A9-932C-0CC32CB26479}" type="pres">
      <dgm:prSet presAssocID="{67EDF597-8FE5-405F-93EF-008FEAA1F65C}" presName="node" presStyleLbl="node1" presStyleIdx="2" presStyleCnt="5" custScaleX="124259" custScaleY="140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5FC7C-4965-4535-A302-69EFD1475EC0}" type="pres">
      <dgm:prSet presAssocID="{67EDF597-8FE5-405F-93EF-008FEAA1F65C}" presName="spNode" presStyleCnt="0"/>
      <dgm:spPr/>
    </dgm:pt>
    <dgm:pt modelId="{14010633-F05F-43DF-A380-901B205E80E9}" type="pres">
      <dgm:prSet presAssocID="{73880C7F-B326-4F7C-8B06-A6DC573EF325}" presName="sibTrans" presStyleLbl="sibTrans1D1" presStyleIdx="2" presStyleCnt="5"/>
      <dgm:spPr/>
    </dgm:pt>
    <dgm:pt modelId="{925B17B0-A1AD-4A33-B184-DBE7250AB305}" type="pres">
      <dgm:prSet presAssocID="{9D5D2065-FE5D-4888-8750-4451BB1E783F}" presName="node" presStyleLbl="node1" presStyleIdx="3" presStyleCnt="5" custScaleX="119724" custScaleY="136986">
        <dgm:presLayoutVars>
          <dgm:bulletEnabled val="1"/>
        </dgm:presLayoutVars>
      </dgm:prSet>
      <dgm:spPr/>
    </dgm:pt>
    <dgm:pt modelId="{4D92B4F7-D20E-4D93-A226-E111484D3DA3}" type="pres">
      <dgm:prSet presAssocID="{9D5D2065-FE5D-4888-8750-4451BB1E783F}" presName="spNode" presStyleCnt="0"/>
      <dgm:spPr/>
    </dgm:pt>
    <dgm:pt modelId="{92B29693-4045-4CA9-A490-6A73F8AA3F99}" type="pres">
      <dgm:prSet presAssocID="{DC4B3C01-43B6-48CA-A882-5833AF155683}" presName="sibTrans" presStyleLbl="sibTrans1D1" presStyleIdx="3" presStyleCnt="5"/>
      <dgm:spPr/>
    </dgm:pt>
    <dgm:pt modelId="{D532ED45-478F-4DB3-A24A-71C20DA27540}" type="pres">
      <dgm:prSet presAssocID="{96492FA3-2B47-46C5-AB38-3C3C89D6CF4C}" presName="node" presStyleLbl="node1" presStyleIdx="4" presStyleCnt="5" custScaleX="119217" custScaleY="131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DF371-304E-4FBA-9165-C49F0F9EF3B4}" type="pres">
      <dgm:prSet presAssocID="{96492FA3-2B47-46C5-AB38-3C3C89D6CF4C}" presName="spNode" presStyleCnt="0"/>
      <dgm:spPr/>
    </dgm:pt>
    <dgm:pt modelId="{D89F5DCC-BFF7-4853-8AEF-BC31F52EA468}" type="pres">
      <dgm:prSet presAssocID="{C64607A0-0A25-490A-9592-4B39CC45E535}" presName="sibTrans" presStyleLbl="sibTrans1D1" presStyleIdx="4" presStyleCnt="5"/>
      <dgm:spPr/>
    </dgm:pt>
  </dgm:ptLst>
  <dgm:cxnLst>
    <dgm:cxn modelId="{ECE24B6C-002A-4425-8A14-8A22EE7AC8AA}" type="presOf" srcId="{DB5B716A-D321-420B-BB9E-069317077A6C}" destId="{67CFCD51-CCA8-4BFC-85D1-7E0577311423}" srcOrd="0" destOrd="0" presId="urn:microsoft.com/office/officeart/2005/8/layout/cycle6"/>
    <dgm:cxn modelId="{4460A5C4-7257-4E5A-8E5E-7016A205D5B3}" srcId="{6FBDCEB4-A293-4607-99CF-8BF0DD114F64}" destId="{96492FA3-2B47-46C5-AB38-3C3C89D6CF4C}" srcOrd="4" destOrd="0" parTransId="{EBFC8C87-5265-41F2-BBB7-44A619726F80}" sibTransId="{C64607A0-0A25-490A-9592-4B39CC45E535}"/>
    <dgm:cxn modelId="{2823F827-66C7-4F40-9458-2F7007F98D1F}" type="presOf" srcId="{54989D67-16E8-44D9-8921-0D001FA6C75A}" destId="{C1EA0B48-0875-4663-B6BE-C98ABCC4DAC7}" srcOrd="0" destOrd="0" presId="urn:microsoft.com/office/officeart/2005/8/layout/cycle6"/>
    <dgm:cxn modelId="{A05292DD-847E-4F7F-87AC-66C823A9B110}" type="presOf" srcId="{FDA77CEF-BEA9-41DB-83FB-C6D1157B3BC4}" destId="{672E3A13-5F19-4818-9B0B-E742E378BD58}" srcOrd="0" destOrd="0" presId="urn:microsoft.com/office/officeart/2005/8/layout/cycle6"/>
    <dgm:cxn modelId="{4A20E951-DC4D-484B-B17A-C02667DCDF31}" type="presOf" srcId="{67EDF597-8FE5-405F-93EF-008FEAA1F65C}" destId="{F415B489-C2D0-43A9-932C-0CC32CB26479}" srcOrd="0" destOrd="0" presId="urn:microsoft.com/office/officeart/2005/8/layout/cycle6"/>
    <dgm:cxn modelId="{FA2C663E-DB4A-45D9-BB09-248FA96169E5}" type="presOf" srcId="{96492FA3-2B47-46C5-AB38-3C3C89D6CF4C}" destId="{D532ED45-478F-4DB3-A24A-71C20DA27540}" srcOrd="0" destOrd="0" presId="urn:microsoft.com/office/officeart/2005/8/layout/cycle6"/>
    <dgm:cxn modelId="{F7F98ECB-5003-4A2A-A41C-6EED1CACF156}" type="presOf" srcId="{73880C7F-B326-4F7C-8B06-A6DC573EF325}" destId="{14010633-F05F-43DF-A380-901B205E80E9}" srcOrd="0" destOrd="0" presId="urn:microsoft.com/office/officeart/2005/8/layout/cycle6"/>
    <dgm:cxn modelId="{B19096D1-EC2E-47EA-BB6F-01D810548C14}" srcId="{6FBDCEB4-A293-4607-99CF-8BF0DD114F64}" destId="{9D5D2065-FE5D-4888-8750-4451BB1E783F}" srcOrd="3" destOrd="0" parTransId="{BA5A72AB-C564-4340-B6A0-20FDE277A628}" sibTransId="{DC4B3C01-43B6-48CA-A882-5833AF155683}"/>
    <dgm:cxn modelId="{D99EC207-7D52-44A3-9CA7-01D893D0DD30}" type="presOf" srcId="{6FBDCEB4-A293-4607-99CF-8BF0DD114F64}" destId="{8BC96E77-5944-4C39-964F-508C43E22E68}" srcOrd="0" destOrd="0" presId="urn:microsoft.com/office/officeart/2005/8/layout/cycle6"/>
    <dgm:cxn modelId="{F03D8AA9-34DC-4922-B224-4DBFEA2578C2}" type="presOf" srcId="{C64607A0-0A25-490A-9592-4B39CC45E535}" destId="{D89F5DCC-BFF7-4853-8AEF-BC31F52EA468}" srcOrd="0" destOrd="0" presId="urn:microsoft.com/office/officeart/2005/8/layout/cycle6"/>
    <dgm:cxn modelId="{BBB194D2-09D4-4CE5-86B4-17E6F35011E1}" srcId="{6FBDCEB4-A293-4607-99CF-8BF0DD114F64}" destId="{FDA77CEF-BEA9-41DB-83FB-C6D1157B3BC4}" srcOrd="0" destOrd="0" parTransId="{6AC54BF0-85AC-4198-93F8-6C7821338C73}" sibTransId="{DB5B716A-D321-420B-BB9E-069317077A6C}"/>
    <dgm:cxn modelId="{42768CEE-8579-4902-B899-A4F6D26F7250}" type="presOf" srcId="{B6D50021-B5FF-44AA-BF4B-A28B36A3076A}" destId="{21EE9BCF-845E-4405-A9AE-36AEEDF7DE91}" srcOrd="0" destOrd="0" presId="urn:microsoft.com/office/officeart/2005/8/layout/cycle6"/>
    <dgm:cxn modelId="{4CB1FD5E-3A68-4BEE-A7B4-49351E54274D}" srcId="{6FBDCEB4-A293-4607-99CF-8BF0DD114F64}" destId="{67EDF597-8FE5-405F-93EF-008FEAA1F65C}" srcOrd="2" destOrd="0" parTransId="{DE3847AF-6182-449F-8B71-504C86A36E1D}" sibTransId="{73880C7F-B326-4F7C-8B06-A6DC573EF325}"/>
    <dgm:cxn modelId="{0836E09C-7713-4DCA-8EA3-7AE3D2C42FB0}" type="presOf" srcId="{9D5D2065-FE5D-4888-8750-4451BB1E783F}" destId="{925B17B0-A1AD-4A33-B184-DBE7250AB305}" srcOrd="0" destOrd="0" presId="urn:microsoft.com/office/officeart/2005/8/layout/cycle6"/>
    <dgm:cxn modelId="{E51A3BA2-A7DE-4F05-A796-998A061F9E2C}" srcId="{6FBDCEB4-A293-4607-99CF-8BF0DD114F64}" destId="{54989D67-16E8-44D9-8921-0D001FA6C75A}" srcOrd="1" destOrd="0" parTransId="{A7640000-806D-4C6A-AB3D-2364111C2897}" sibTransId="{B6D50021-B5FF-44AA-BF4B-A28B36A3076A}"/>
    <dgm:cxn modelId="{31586265-F758-4596-88E3-0A2A86E874AE}" type="presOf" srcId="{DC4B3C01-43B6-48CA-A882-5833AF155683}" destId="{92B29693-4045-4CA9-A490-6A73F8AA3F99}" srcOrd="0" destOrd="0" presId="urn:microsoft.com/office/officeart/2005/8/layout/cycle6"/>
    <dgm:cxn modelId="{88B6FE32-6BAD-42A6-835B-C6EB41894E30}" type="presParOf" srcId="{8BC96E77-5944-4C39-964F-508C43E22E68}" destId="{672E3A13-5F19-4818-9B0B-E742E378BD58}" srcOrd="0" destOrd="0" presId="urn:microsoft.com/office/officeart/2005/8/layout/cycle6"/>
    <dgm:cxn modelId="{C30F37E4-016D-4FB2-93E5-D2E7F6756410}" type="presParOf" srcId="{8BC96E77-5944-4C39-964F-508C43E22E68}" destId="{7B277862-DA42-4F4D-AA9D-04BBCC9F8296}" srcOrd="1" destOrd="0" presId="urn:microsoft.com/office/officeart/2005/8/layout/cycle6"/>
    <dgm:cxn modelId="{24299F09-A4A8-4F9C-AA9C-401BC74AA669}" type="presParOf" srcId="{8BC96E77-5944-4C39-964F-508C43E22E68}" destId="{67CFCD51-CCA8-4BFC-85D1-7E0577311423}" srcOrd="2" destOrd="0" presId="urn:microsoft.com/office/officeart/2005/8/layout/cycle6"/>
    <dgm:cxn modelId="{8CE1C09F-733D-4431-B69F-9D421474C7B0}" type="presParOf" srcId="{8BC96E77-5944-4C39-964F-508C43E22E68}" destId="{C1EA0B48-0875-4663-B6BE-C98ABCC4DAC7}" srcOrd="3" destOrd="0" presId="urn:microsoft.com/office/officeart/2005/8/layout/cycle6"/>
    <dgm:cxn modelId="{05EAEC63-C0E1-4CB7-B43E-AA3800BD05B0}" type="presParOf" srcId="{8BC96E77-5944-4C39-964F-508C43E22E68}" destId="{BDC28E45-F4A5-4A6E-9ED8-C6EC2A4C5A05}" srcOrd="4" destOrd="0" presId="urn:microsoft.com/office/officeart/2005/8/layout/cycle6"/>
    <dgm:cxn modelId="{E91A67D7-FBCD-43D7-950A-E8FCDAED7A2A}" type="presParOf" srcId="{8BC96E77-5944-4C39-964F-508C43E22E68}" destId="{21EE9BCF-845E-4405-A9AE-36AEEDF7DE91}" srcOrd="5" destOrd="0" presId="urn:microsoft.com/office/officeart/2005/8/layout/cycle6"/>
    <dgm:cxn modelId="{00B8776B-BC23-4D55-84AA-76F991DBABA1}" type="presParOf" srcId="{8BC96E77-5944-4C39-964F-508C43E22E68}" destId="{F415B489-C2D0-43A9-932C-0CC32CB26479}" srcOrd="6" destOrd="0" presId="urn:microsoft.com/office/officeart/2005/8/layout/cycle6"/>
    <dgm:cxn modelId="{429D61B3-7044-40AD-A06F-C811BA9C7C54}" type="presParOf" srcId="{8BC96E77-5944-4C39-964F-508C43E22E68}" destId="{AB85FC7C-4965-4535-A302-69EFD1475EC0}" srcOrd="7" destOrd="0" presId="urn:microsoft.com/office/officeart/2005/8/layout/cycle6"/>
    <dgm:cxn modelId="{ADB84E0B-35A1-448F-BD8A-C7EC7748027C}" type="presParOf" srcId="{8BC96E77-5944-4C39-964F-508C43E22E68}" destId="{14010633-F05F-43DF-A380-901B205E80E9}" srcOrd="8" destOrd="0" presId="urn:microsoft.com/office/officeart/2005/8/layout/cycle6"/>
    <dgm:cxn modelId="{98CCACF0-B8E2-458B-BDFA-EF26FE8A5F56}" type="presParOf" srcId="{8BC96E77-5944-4C39-964F-508C43E22E68}" destId="{925B17B0-A1AD-4A33-B184-DBE7250AB305}" srcOrd="9" destOrd="0" presId="urn:microsoft.com/office/officeart/2005/8/layout/cycle6"/>
    <dgm:cxn modelId="{93D12F69-AC4B-42D0-834D-DDB9B3AC276F}" type="presParOf" srcId="{8BC96E77-5944-4C39-964F-508C43E22E68}" destId="{4D92B4F7-D20E-4D93-A226-E111484D3DA3}" srcOrd="10" destOrd="0" presId="urn:microsoft.com/office/officeart/2005/8/layout/cycle6"/>
    <dgm:cxn modelId="{969764E6-638F-4B48-A0FC-0BD8B9731883}" type="presParOf" srcId="{8BC96E77-5944-4C39-964F-508C43E22E68}" destId="{92B29693-4045-4CA9-A490-6A73F8AA3F99}" srcOrd="11" destOrd="0" presId="urn:microsoft.com/office/officeart/2005/8/layout/cycle6"/>
    <dgm:cxn modelId="{2857A906-82E6-4E44-9AFE-DAB939D6DD36}" type="presParOf" srcId="{8BC96E77-5944-4C39-964F-508C43E22E68}" destId="{D532ED45-478F-4DB3-A24A-71C20DA27540}" srcOrd="12" destOrd="0" presId="urn:microsoft.com/office/officeart/2005/8/layout/cycle6"/>
    <dgm:cxn modelId="{D19E9C90-3B64-43CE-9ABA-1477D4E1DC8D}" type="presParOf" srcId="{8BC96E77-5944-4C39-964F-508C43E22E68}" destId="{FCFDF371-304E-4FBA-9165-C49F0F9EF3B4}" srcOrd="13" destOrd="0" presId="urn:microsoft.com/office/officeart/2005/8/layout/cycle6"/>
    <dgm:cxn modelId="{2BAD8C8A-294E-4FA3-BF37-B0A4193A6118}" type="presParOf" srcId="{8BC96E77-5944-4C39-964F-508C43E22E68}" destId="{D89F5DCC-BFF7-4853-8AEF-BC31F52EA46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2E3A13-5F19-4818-9B0B-E742E378BD58}">
      <dsp:nvSpPr>
        <dsp:cNvPr id="0" name=""/>
        <dsp:cNvSpPr/>
      </dsp:nvSpPr>
      <dsp:spPr>
        <a:xfrm>
          <a:off x="3328621" y="-63926"/>
          <a:ext cx="1486792" cy="966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Проблемно-поисковая</a:t>
          </a:r>
          <a:endParaRPr lang="ru-RU" sz="1000" kern="1200" dirty="0"/>
        </a:p>
      </dsp:txBody>
      <dsp:txXfrm>
        <a:off x="3375797" y="-16750"/>
        <a:ext cx="1392440" cy="872063"/>
      </dsp:txXfrm>
    </dsp:sp>
    <dsp:sp modelId="{67CFCD51-CCA8-4BFC-85D1-7E0577311423}">
      <dsp:nvSpPr>
        <dsp:cNvPr id="0" name=""/>
        <dsp:cNvSpPr/>
      </dsp:nvSpPr>
      <dsp:spPr>
        <a:xfrm>
          <a:off x="2140583" y="419280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2683385" y="152387"/>
              </a:moveTo>
              <a:arcTo wR="1931433" hR="1931433" stAng="17574744" swAng="163483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EA0B48-0875-4663-B6BE-C98ABCC4DAC7}">
      <dsp:nvSpPr>
        <dsp:cNvPr id="0" name=""/>
        <dsp:cNvSpPr/>
      </dsp:nvSpPr>
      <dsp:spPr>
        <a:xfrm>
          <a:off x="4937100" y="1120480"/>
          <a:ext cx="1943639" cy="12667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Технологии исследовательского обучения </a:t>
          </a:r>
          <a:endParaRPr lang="ru-RU" sz="1000" kern="1200" dirty="0"/>
        </a:p>
      </dsp:txBody>
      <dsp:txXfrm>
        <a:off x="4998939" y="1182319"/>
        <a:ext cx="1819961" cy="1143099"/>
      </dsp:txXfrm>
    </dsp:sp>
    <dsp:sp modelId="{21EE9BCF-845E-4405-A9AE-36AEEDF7DE91}">
      <dsp:nvSpPr>
        <dsp:cNvPr id="0" name=""/>
        <dsp:cNvSpPr/>
      </dsp:nvSpPr>
      <dsp:spPr>
        <a:xfrm>
          <a:off x="2140583" y="419280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3862335" y="1976736"/>
              </a:moveTo>
              <a:arcTo wR="1931433" hR="1931433" stAng="80641" swAng="154196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5B489-C2D0-43A9-932C-0CC32CB26479}">
      <dsp:nvSpPr>
        <dsp:cNvPr id="0" name=""/>
        <dsp:cNvSpPr/>
      </dsp:nvSpPr>
      <dsp:spPr>
        <a:xfrm>
          <a:off x="4283548" y="3236665"/>
          <a:ext cx="1847474" cy="13532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Информационные технологии</a:t>
          </a:r>
          <a:endParaRPr lang="ru-RU" sz="1000" kern="1200" dirty="0"/>
        </a:p>
      </dsp:txBody>
      <dsp:txXfrm>
        <a:off x="4349607" y="3302724"/>
        <a:ext cx="1715356" cy="1221105"/>
      </dsp:txXfrm>
    </dsp:sp>
    <dsp:sp modelId="{14010633-F05F-43DF-A380-901B205E80E9}">
      <dsp:nvSpPr>
        <dsp:cNvPr id="0" name=""/>
        <dsp:cNvSpPr/>
      </dsp:nvSpPr>
      <dsp:spPr>
        <a:xfrm>
          <a:off x="2140583" y="419280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2138423" y="3851743"/>
              </a:moveTo>
              <a:arcTo wR="1931433" hR="1931433" stAng="5030871" swAng="7986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B17B0-A1AD-4A33-B184-DBE7250AB305}">
      <dsp:nvSpPr>
        <dsp:cNvPr id="0" name=""/>
        <dsp:cNvSpPr/>
      </dsp:nvSpPr>
      <dsp:spPr>
        <a:xfrm>
          <a:off x="2046725" y="3251350"/>
          <a:ext cx="1780048" cy="13238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Технология дифференцированного обучения </a:t>
          </a:r>
          <a:endParaRPr lang="ru-RU" sz="1000" kern="1200" dirty="0"/>
        </a:p>
      </dsp:txBody>
      <dsp:txXfrm>
        <a:off x="2111350" y="3315975"/>
        <a:ext cx="1650798" cy="1194603"/>
      </dsp:txXfrm>
    </dsp:sp>
    <dsp:sp modelId="{92B29693-4045-4CA9-A490-6A73F8AA3F99}">
      <dsp:nvSpPr>
        <dsp:cNvPr id="0" name=""/>
        <dsp:cNvSpPr/>
      </dsp:nvSpPr>
      <dsp:spPr>
        <a:xfrm>
          <a:off x="2140583" y="419280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218697" y="2824166"/>
              </a:moveTo>
              <a:arcTo wR="1931433" hR="1931433" stAng="9148202" swAng="15708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32ED45-478F-4DB3-A24A-71C20DA27540}">
      <dsp:nvSpPr>
        <dsp:cNvPr id="0" name=""/>
        <dsp:cNvSpPr/>
      </dsp:nvSpPr>
      <dsp:spPr>
        <a:xfrm>
          <a:off x="1348860" y="1120480"/>
          <a:ext cx="1772509" cy="12667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Групповая творческая деятельность</a:t>
          </a:r>
          <a:endParaRPr lang="ru-RU" sz="1000" kern="1200" dirty="0"/>
        </a:p>
      </dsp:txBody>
      <dsp:txXfrm>
        <a:off x="1410699" y="1182319"/>
        <a:ext cx="1648831" cy="1143099"/>
      </dsp:txXfrm>
    </dsp:sp>
    <dsp:sp modelId="{D89F5DCC-BFF7-4853-8AEF-BC31F52EA468}">
      <dsp:nvSpPr>
        <dsp:cNvPr id="0" name=""/>
        <dsp:cNvSpPr/>
      </dsp:nvSpPr>
      <dsp:spPr>
        <a:xfrm>
          <a:off x="2140583" y="419280"/>
          <a:ext cx="3862867" cy="3862867"/>
        </a:xfrm>
        <a:custGeom>
          <a:avLst/>
          <a:gdLst/>
          <a:ahLst/>
          <a:cxnLst/>
          <a:rect l="0" t="0" r="0" b="0"/>
          <a:pathLst>
            <a:path>
              <a:moveTo>
                <a:pt x="448415" y="694060"/>
              </a:moveTo>
              <a:arcTo wR="1931433" hR="1931433" stAng="13190419" swAng="163483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Особенности работы с одарёнными детьми.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611606"/>
            <a:ext cx="8350696" cy="168960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Презентацию подготовили учителя английского  языка МАОУ СОШ №11и №5 </a:t>
            </a:r>
            <a:r>
              <a:rPr lang="ru-RU" dirty="0" err="1" smtClean="0"/>
              <a:t>г.Туапсе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Селезнёва</a:t>
            </a:r>
            <a:r>
              <a:rPr lang="ru-RU" dirty="0" smtClean="0"/>
              <a:t> Т.С. и </a:t>
            </a:r>
            <a:r>
              <a:rPr lang="ru-RU" dirty="0" err="1" smtClean="0"/>
              <a:t>Мельситова</a:t>
            </a:r>
            <a:r>
              <a:rPr lang="ru-RU" dirty="0" smtClean="0"/>
              <a:t> Т.С. 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4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Креативный подход к драматизации.</a:t>
            </a:r>
            <a:endParaRPr lang="ru-RU" dirty="0"/>
          </a:p>
        </p:txBody>
      </p:sp>
      <p:pic>
        <p:nvPicPr>
          <p:cNvPr id="4098" name="Picture 2" descr="E:\Ватсон\DSC_04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42" y="1481138"/>
            <a:ext cx="683331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7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не хватает лексического запаса.</a:t>
            </a:r>
            <a:endParaRPr lang="ru-RU" dirty="0"/>
          </a:p>
        </p:txBody>
      </p:sp>
      <p:pic>
        <p:nvPicPr>
          <p:cNvPr id="5122" name="Picture 2" descr="F:\DCIM\100OLYMP\P101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481138"/>
            <a:ext cx="7056784" cy="468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90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Групповая творческая деятельность</a:t>
            </a:r>
            <a:endParaRPr lang="ru-RU" dirty="0"/>
          </a:p>
        </p:txBody>
      </p:sp>
      <p:pic>
        <p:nvPicPr>
          <p:cNvPr id="7170" name="Picture 2" descr="F:\DCIM\100OLYMP\P101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1138"/>
            <a:ext cx="7272808" cy="492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4474840" cy="481053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Одаренный ребенок ждет учителя, который разрабатывает гибкие, индивидуализированные программы, который создает теплую, эмоционально безопасную атмосферу </a:t>
            </a:r>
            <a:r>
              <a:rPr lang="ru-RU" dirty="0" smtClean="0"/>
              <a:t>, </a:t>
            </a:r>
            <a:r>
              <a:rPr lang="ru-RU" dirty="0"/>
              <a:t>использует различные стратегии, обучения, поощряет творчество и работу воображения, стимулирует развитие умственных процессов высшего уровня и проявляет уважение к яркой </a:t>
            </a:r>
            <a:r>
              <a:rPr lang="ru-RU" dirty="0" smtClean="0"/>
              <a:t>индивидуальности.</a:t>
            </a:r>
            <a:endParaRPr lang="ru-RU" dirty="0"/>
          </a:p>
        </p:txBody>
      </p:sp>
      <p:pic>
        <p:nvPicPr>
          <p:cNvPr id="8195" name="Picture 3" descr="C:\Users\home\Desktop\витя\1409559818-308139-44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41836"/>
            <a:ext cx="4067944" cy="325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4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4690864" cy="48279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1" dirty="0"/>
              <a:t>1. Высокий уровень познавательной активности.</a:t>
            </a:r>
          </a:p>
          <a:p>
            <a:pPr marL="0" indent="0">
              <a:buNone/>
            </a:pPr>
            <a:r>
              <a:rPr lang="ru-RU" dirty="0"/>
              <a:t>С детьми, обладающими таким видом одаренности, </a:t>
            </a:r>
            <a:r>
              <a:rPr lang="ru-RU" dirty="0" smtClean="0"/>
              <a:t>необходимо: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организовывать </a:t>
            </a:r>
            <a:r>
              <a:rPr lang="ru-RU" dirty="0"/>
              <a:t>знакомство с дополнительным материалом, который не включается в стандарт;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поощрять </a:t>
            </a:r>
            <a:r>
              <a:rPr lang="ru-RU" dirty="0"/>
              <a:t>глубокую проработку темы;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предъявлять </a:t>
            </a:r>
            <a:r>
              <a:rPr lang="ru-RU" dirty="0"/>
              <a:t>высокие требования к самостоятельности и целеустремлённости в решении задач;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давать </a:t>
            </a:r>
            <a:r>
              <a:rPr lang="ru-RU" dirty="0"/>
              <a:t>задания, требующие новых подходов к решению учебной задачи.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Основными составляющими компонентами одаренности детей служат:</a:t>
            </a:r>
          </a:p>
        </p:txBody>
      </p:sp>
      <p:pic>
        <p:nvPicPr>
          <p:cNvPr id="6147" name="Picture 3" descr="C:\Users\home\Desktop\витя\clever-girl_801092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2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147248" cy="5832648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b="1" i="1" dirty="0"/>
              <a:t>2. Высокий практический и теоретический интеллект.</a:t>
            </a:r>
          </a:p>
          <a:p>
            <a:pPr marL="109728" indent="0">
              <a:buNone/>
            </a:pPr>
            <a:r>
              <a:rPr lang="ru-RU" dirty="0" smtClean="0"/>
              <a:t>   Доминантной </a:t>
            </a:r>
            <a:r>
              <a:rPr lang="ru-RU" dirty="0"/>
              <a:t>основой в обучении и воспитании таких </a:t>
            </a:r>
            <a:r>
              <a:rPr lang="ru-RU" dirty="0" smtClean="0"/>
              <a:t>     детей </a:t>
            </a:r>
            <a:r>
              <a:rPr lang="ru-RU" dirty="0"/>
              <a:t>целесообразно выбрать виды работ, связанные с проектной деятельностью. К ним отнесем: </a:t>
            </a:r>
            <a:endParaRPr lang="ru-RU" dirty="0" smtClean="0"/>
          </a:p>
          <a:p>
            <a:r>
              <a:rPr lang="ru-RU" dirty="0" smtClean="0"/>
              <a:t>проекты </a:t>
            </a:r>
            <a:r>
              <a:rPr lang="ru-RU" dirty="0"/>
              <a:t>для практико-ориентированных учащихся (разработка таблиц, конспектов, схем по темам, подготовка и проведение урока-викторины или урока-соревнования, ролевой обучающей игры); </a:t>
            </a:r>
            <a:endParaRPr lang="ru-RU" dirty="0" smtClean="0"/>
          </a:p>
          <a:p>
            <a:r>
              <a:rPr lang="ru-RU" dirty="0" smtClean="0"/>
              <a:t>проекты </a:t>
            </a:r>
            <a:r>
              <a:rPr lang="ru-RU" dirty="0"/>
              <a:t>для учащихся с теоретической интеллектом (творческая работа, созданная на основе сопоставления нескольких научных </a:t>
            </a:r>
            <a:r>
              <a:rPr lang="ru-RU" dirty="0" smtClean="0"/>
              <a:t>источников), </a:t>
            </a:r>
            <a:r>
              <a:rPr lang="ru-RU" dirty="0"/>
              <a:t>и на основе этого создание собственной трактовки поставленной </a:t>
            </a:r>
            <a:r>
              <a:rPr lang="ru-RU" dirty="0" smtClean="0"/>
              <a:t>проблемы; </a:t>
            </a:r>
          </a:p>
          <a:p>
            <a:r>
              <a:rPr lang="ru-RU" dirty="0" smtClean="0"/>
              <a:t>исследовательская </a:t>
            </a:r>
            <a:r>
              <a:rPr lang="ru-RU" dirty="0"/>
              <a:t>работа, имеющая собственный исследовательский материал, на основе которого делается анализ и выводы о характере исследуемой проблемы; проект по подготовке и проведению урока – </a:t>
            </a:r>
            <a:r>
              <a:rPr lang="ru-RU" dirty="0" smtClean="0"/>
              <a:t>конференции.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1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110139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/>
              <a:t>3. Креативность – совокупность мыслительных и личностных качеств, способствующих становлению способности к творчеству. Способность порождать оригинальные идеи, отклоняться от традиционных схем, быстро решать проблемные ситуации и разрабатывать новые гипотезы. </a:t>
            </a:r>
            <a:endParaRPr lang="ru-RU" b="1" i="1" dirty="0" smtClean="0"/>
          </a:p>
          <a:p>
            <a:pPr marL="109728" indent="0">
              <a:buNone/>
            </a:pPr>
            <a:r>
              <a:rPr lang="ru-RU" dirty="0" smtClean="0"/>
              <a:t>Для </a:t>
            </a:r>
            <a:r>
              <a:rPr lang="ru-RU" dirty="0"/>
              <a:t>развития этого вида мышления используют следующие учебные задания:</a:t>
            </a:r>
          </a:p>
          <a:p>
            <a:r>
              <a:rPr lang="ru-RU" dirty="0" smtClean="0"/>
              <a:t>  на </a:t>
            </a:r>
            <a:r>
              <a:rPr lang="ru-RU" dirty="0"/>
              <a:t>гибкость мышления (задания на установление взаимосвязей. причинно-следственных связей, а также на установление сходства и различия; объяснение смысла явления с подтверждением закономерностей собственными примерами);</a:t>
            </a:r>
          </a:p>
          <a:p>
            <a:r>
              <a:rPr lang="ru-RU" dirty="0" smtClean="0"/>
              <a:t>  на </a:t>
            </a:r>
            <a:r>
              <a:rPr lang="ru-RU" dirty="0"/>
              <a:t>оригинальность мышления (в задачах такого вида учащимся предлагается следующая схема рассуждений: определить «правильность» условия задачи; придумать свою, необычную задачу; предложить совершенно иной способ решения данной задачи);</a:t>
            </a:r>
          </a:p>
          <a:p>
            <a:r>
              <a:rPr lang="ru-RU" dirty="0" smtClean="0"/>
              <a:t>  на </a:t>
            </a:r>
            <a:r>
              <a:rPr lang="ru-RU" dirty="0"/>
              <a:t>беглость мышления (нахождение нескольких возможных решений; выбор лучшего способа решения; формулирование своих вопросов; определение противоречий, высказывание своих критических замечаний; самостоятельное оценивание ответов одноклассников; исправление ошибок);</a:t>
            </a:r>
          </a:p>
          <a:p>
            <a:r>
              <a:rPr lang="ru-RU" dirty="0" smtClean="0"/>
              <a:t>  на </a:t>
            </a:r>
            <a:r>
              <a:rPr lang="ru-RU" dirty="0"/>
              <a:t>развитие логического мышления (логические и нестандартные задачи).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0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Для обучения одаренных детей </a:t>
            </a:r>
            <a:r>
              <a:rPr lang="ru-RU" sz="3200" dirty="0" smtClean="0"/>
              <a:t>используем </a:t>
            </a:r>
            <a:r>
              <a:rPr lang="ru-RU" sz="3200" dirty="0"/>
              <a:t>технологии развивающего </a:t>
            </a:r>
            <a:r>
              <a:rPr lang="ru-RU" sz="3200" dirty="0" smtClean="0"/>
              <a:t>обучения: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11326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353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  способность </a:t>
            </a:r>
            <a:r>
              <a:rPr lang="ru-RU" dirty="0"/>
              <a:t>быстро схватывать смысл принципов, понятий положений. Такая особенность требует широты материала для обобщения;</a:t>
            </a:r>
          </a:p>
          <a:p>
            <a:r>
              <a:rPr lang="ru-RU" dirty="0" smtClean="0"/>
              <a:t>   потребность </a:t>
            </a:r>
            <a:r>
              <a:rPr lang="ru-RU" dirty="0"/>
              <a:t>сосредотачиваться на заинтересовавших сторонах проблемы и стремлении разобраться в них. Эта потребность редко удовлетворяется при традиционном обучении, ей надо дать реализоваться в специальных учебных программах через самостоятельную работу, задания открытого типа, развитие необходимых познавательных умений;</a:t>
            </a:r>
          </a:p>
          <a:p>
            <a:r>
              <a:rPr lang="ru-RU" dirty="0" smtClean="0"/>
              <a:t>   способность </a:t>
            </a:r>
            <a:r>
              <a:rPr lang="ru-RU" dirty="0"/>
              <a:t>подмечать, рассуждать и выдвигать объяснения. Целенаправленное развитие высших познавательных процессов в специальных учебных программах поднимает эти способности на качественно новый уровень и избавляет от бремени бесконечных повторений очевидного.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особенности одарённых детей: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5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Ватсон\DSC_03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7538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04664"/>
            <a:ext cx="6408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Литературный конкурс «Алиса в стране чудес»</a:t>
            </a:r>
          </a:p>
        </p:txBody>
      </p:sp>
    </p:spTree>
    <p:extLst>
      <p:ext uri="{BB962C8B-B14F-4D97-AF65-F5344CB8AC3E}">
        <p14:creationId xmlns:p14="http://schemas.microsoft.com/office/powerpoint/2010/main" val="20703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</a:t>
            </a:r>
            <a:r>
              <a:rPr lang="ru-RU" dirty="0" smtClean="0"/>
              <a:t>абота группы из 5 школы ,над выбором ответа.</a:t>
            </a:r>
            <a:endParaRPr lang="ru-RU" dirty="0"/>
          </a:p>
        </p:txBody>
      </p:sp>
      <p:pic>
        <p:nvPicPr>
          <p:cNvPr id="2050" name="Picture 2" descr="E:\Ватсон\DSC_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42" y="1481138"/>
            <a:ext cx="683331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3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работа учеников 11 школы.</a:t>
            </a:r>
            <a:endParaRPr lang="ru-RU" dirty="0"/>
          </a:p>
        </p:txBody>
      </p:sp>
      <p:pic>
        <p:nvPicPr>
          <p:cNvPr id="3074" name="Picture 2" descr="E:\Ватсон\DSC_04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342" y="1481138"/>
            <a:ext cx="683331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8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</TotalTime>
  <Words>565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Особенности работы с одарёнными детьми.</vt:lpstr>
      <vt:lpstr>Основными составляющими компонентами одаренности детей служат:</vt:lpstr>
      <vt:lpstr>Презентация PowerPoint</vt:lpstr>
      <vt:lpstr>Презентация PowerPoint</vt:lpstr>
      <vt:lpstr>Для обучения одаренных детей используем технологии развивающего обучения:</vt:lpstr>
      <vt:lpstr>Общие особенности одарённых детей:</vt:lpstr>
      <vt:lpstr>Презентация PowerPoint</vt:lpstr>
      <vt:lpstr>Работа группы из 5 школы ,над выбором ответа.</vt:lpstr>
      <vt:lpstr>Творческая работа учеников 11 школы.</vt:lpstr>
      <vt:lpstr>Креативный подход к драматизации.</vt:lpstr>
      <vt:lpstr>Когда не хватает лексического запаса.</vt:lpstr>
      <vt:lpstr>Групповая творческая деятельность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с одарёнными детьми.</dc:title>
  <dc:creator>home</dc:creator>
  <cp:lastModifiedBy>home</cp:lastModifiedBy>
  <cp:revision>7</cp:revision>
  <dcterms:created xsi:type="dcterms:W3CDTF">2015-10-14T18:38:39Z</dcterms:created>
  <dcterms:modified xsi:type="dcterms:W3CDTF">2015-10-14T20:06:37Z</dcterms:modified>
</cp:coreProperties>
</file>