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5"/>
  </p:notesMasterIdLst>
  <p:sldIdLst>
    <p:sldId id="271" r:id="rId2"/>
    <p:sldId id="256" r:id="rId3"/>
    <p:sldId id="260" r:id="rId4"/>
    <p:sldId id="267" r:id="rId5"/>
    <p:sldId id="264" r:id="rId6"/>
    <p:sldId id="268" r:id="rId7"/>
    <p:sldId id="262" r:id="rId8"/>
    <p:sldId id="269" r:id="rId9"/>
    <p:sldId id="270" r:id="rId10"/>
    <p:sldId id="259" r:id="rId11"/>
    <p:sldId id="266" r:id="rId12"/>
    <p:sldId id="265" r:id="rId13"/>
    <p:sldId id="25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F917BA-A1D8-40FD-9FF9-94EEEC9E5A2A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A8EF8E-8B02-4BF0-AC28-ACE3FFEC44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01389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DF0FA-200C-41E4-B47A-9CD2599095D8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DBA19-AEE4-4EFA-A470-956DF1C978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DF0FA-200C-41E4-B47A-9CD2599095D8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DBA19-AEE4-4EFA-A470-956DF1C978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DF0FA-200C-41E4-B47A-9CD2599095D8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DBA19-AEE4-4EFA-A470-956DF1C978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DF0FA-200C-41E4-B47A-9CD2599095D8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DBA19-AEE4-4EFA-A470-956DF1C978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DF0FA-200C-41E4-B47A-9CD2599095D8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DBA19-AEE4-4EFA-A470-956DF1C978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DF0FA-200C-41E4-B47A-9CD2599095D8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DBA19-AEE4-4EFA-A470-956DF1C978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DF0FA-200C-41E4-B47A-9CD2599095D8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DBA19-AEE4-4EFA-A470-956DF1C978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DF0FA-200C-41E4-B47A-9CD2599095D8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DBA19-AEE4-4EFA-A470-956DF1C978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DF0FA-200C-41E4-B47A-9CD2599095D8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DBA19-AEE4-4EFA-A470-956DF1C978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DF0FA-200C-41E4-B47A-9CD2599095D8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DBA19-AEE4-4EFA-A470-956DF1C978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DF0FA-200C-41E4-B47A-9CD2599095D8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DBA19-AEE4-4EFA-A470-956DF1C978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40DF0FA-200C-41E4-B47A-9CD2599095D8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85DBA19-AEE4-4EFA-A470-956DF1C978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85783" y="-142900"/>
            <a:ext cx="9644130" cy="70009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59632" y="928670"/>
            <a:ext cx="709858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  </a:t>
            </a:r>
            <a:r>
              <a:rPr lang="ru-RU" dirty="0" smtClean="0"/>
              <a:t>ГБОУ Школа № 1161 корпус 6 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Выступление </a:t>
            </a:r>
            <a:r>
              <a:rPr lang="ru-RU" dirty="0" smtClean="0"/>
              <a:t>на педагогическом совете</a:t>
            </a:r>
          </a:p>
          <a:p>
            <a:pPr algn="ctr"/>
            <a:r>
              <a:rPr lang="ru-RU" sz="2400" dirty="0" smtClean="0"/>
              <a:t>«Осуществление преемственности на разных   ступенях образования в воспитании и обучении детей» </a:t>
            </a:r>
          </a:p>
          <a:p>
            <a:pPr algn="r"/>
            <a:endParaRPr lang="ru-RU" sz="2000" dirty="0" smtClean="0"/>
          </a:p>
          <a:p>
            <a:pPr algn="r"/>
            <a:r>
              <a:rPr lang="ru-RU" sz="1600" dirty="0" smtClean="0"/>
              <a:t>Выполнили:</a:t>
            </a:r>
            <a:endParaRPr lang="ru-RU" sz="1600" dirty="0" smtClean="0"/>
          </a:p>
          <a:p>
            <a:pPr algn="r"/>
            <a:r>
              <a:rPr lang="ru-RU" sz="1600" dirty="0" smtClean="0"/>
              <a:t>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воспитатели первой к/</a:t>
            </a:r>
            <a:r>
              <a:rPr lang="ru-RU" sz="1600" dirty="0" err="1" smtClean="0">
                <a:latin typeface="Arial" pitchFamily="34" charset="0"/>
                <a:cs typeface="Arial" pitchFamily="34" charset="0"/>
              </a:rPr>
              <a:t>к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smtClean="0"/>
              <a:t> </a:t>
            </a:r>
            <a:endParaRPr lang="ru-RU" sz="1600" dirty="0" smtClean="0"/>
          </a:p>
          <a:p>
            <a:pPr algn="r"/>
            <a:r>
              <a:rPr lang="ru-RU" sz="1600" dirty="0" err="1" smtClean="0"/>
              <a:t>Кавалжи</a:t>
            </a:r>
            <a:r>
              <a:rPr lang="ru-RU" sz="1600" dirty="0" smtClean="0"/>
              <a:t> </a:t>
            </a:r>
            <a:r>
              <a:rPr lang="ru-RU" sz="1600" dirty="0" smtClean="0"/>
              <a:t>Н.М</a:t>
            </a:r>
          </a:p>
          <a:p>
            <a:pPr algn="r"/>
            <a:r>
              <a:rPr lang="ru-RU" sz="1600" dirty="0" err="1" smtClean="0"/>
              <a:t>Тараскина</a:t>
            </a:r>
            <a:r>
              <a:rPr lang="ru-RU" sz="1600" dirty="0" smtClean="0"/>
              <a:t> </a:t>
            </a:r>
            <a:r>
              <a:rPr lang="ru-RU" sz="1600" dirty="0" smtClean="0"/>
              <a:t>О.И</a:t>
            </a:r>
            <a:r>
              <a:rPr lang="ru-RU" sz="1600" dirty="0" smtClean="0"/>
              <a:t>.</a:t>
            </a:r>
          </a:p>
          <a:p>
            <a:pPr algn="r"/>
            <a:endParaRPr lang="ru-RU" dirty="0" smtClean="0"/>
          </a:p>
          <a:p>
            <a:pPr algn="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928926" y="4500570"/>
            <a:ext cx="19193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Москва, 2017г.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14744064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2483768" y="2347876"/>
            <a:ext cx="3600400" cy="14194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sz="2400" dirty="0" smtClean="0"/>
              <a:t>Формы </a:t>
            </a:r>
            <a:r>
              <a:rPr lang="ru-RU" sz="2400" dirty="0"/>
              <a:t>преемственных связей</a:t>
            </a:r>
          </a:p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99937" y="397758"/>
            <a:ext cx="2561920" cy="6463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r>
              <a:rPr lang="ru-RU" dirty="0" smtClean="0"/>
              <a:t>Знакомство учителя с</a:t>
            </a:r>
          </a:p>
          <a:p>
            <a:r>
              <a:rPr lang="ru-RU" dirty="0" smtClean="0"/>
              <a:t> будущими учениками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798589" y="236547"/>
            <a:ext cx="5292081" cy="1200329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ru-RU" dirty="0" smtClean="0"/>
              <a:t>Совместное участие первоклассников и детей</a:t>
            </a:r>
          </a:p>
          <a:p>
            <a:r>
              <a:rPr lang="ru-RU" dirty="0"/>
              <a:t>п</a:t>
            </a:r>
            <a:r>
              <a:rPr lang="ru-RU" dirty="0" smtClean="0"/>
              <a:t>одготовительной группы в праздниках, </a:t>
            </a:r>
          </a:p>
          <a:p>
            <a:r>
              <a:rPr lang="ru-RU" dirty="0"/>
              <a:t>р</a:t>
            </a:r>
            <a:r>
              <a:rPr lang="ru-RU" dirty="0" smtClean="0"/>
              <a:t>азвлечениях, играх-соревнованиях, эстафетах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436096" y="1665672"/>
            <a:ext cx="3707904" cy="6463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ru-RU" dirty="0" smtClean="0"/>
              <a:t>Взаимосвязь психологических </a:t>
            </a:r>
          </a:p>
          <a:p>
            <a:r>
              <a:rPr lang="ru-RU" dirty="0" smtClean="0"/>
              <a:t>служб детского сада и школы 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82972" y="4074734"/>
            <a:ext cx="3897027" cy="1200329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ru-RU" dirty="0" smtClean="0"/>
              <a:t>Организация совместных </a:t>
            </a:r>
          </a:p>
          <a:p>
            <a:r>
              <a:rPr lang="ru-RU" dirty="0"/>
              <a:t>и</a:t>
            </a:r>
            <a:r>
              <a:rPr lang="ru-RU" dirty="0" smtClean="0"/>
              <a:t>нтегрированных уроков</a:t>
            </a:r>
          </a:p>
          <a:p>
            <a:r>
              <a:rPr lang="ru-RU" dirty="0"/>
              <a:t>д</a:t>
            </a:r>
            <a:r>
              <a:rPr lang="ru-RU" dirty="0" smtClean="0"/>
              <a:t>ошкольников с первоклассниками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215904" y="4437112"/>
            <a:ext cx="4532560" cy="92333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ru-RU" dirty="0" smtClean="0"/>
              <a:t>Посещение воспитателями и учителями начальных классов уроков и занятий друг у друга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043608" y="5481277"/>
            <a:ext cx="5044971" cy="1200329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r>
              <a:rPr lang="ru-RU" dirty="0" smtClean="0"/>
              <a:t>Совместные совещания, педагогические </a:t>
            </a:r>
          </a:p>
          <a:p>
            <a:r>
              <a:rPr lang="ru-RU" dirty="0" smtClean="0"/>
              <a:t>советы, круглые столы с участием педагогов</a:t>
            </a:r>
          </a:p>
          <a:p>
            <a:r>
              <a:rPr lang="ru-RU" dirty="0" smtClean="0"/>
              <a:t> детского сада, родителей и учителей </a:t>
            </a:r>
          </a:p>
          <a:p>
            <a:r>
              <a:rPr lang="ru-RU" dirty="0" smtClean="0"/>
              <a:t>начальных классов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084168" y="3463722"/>
            <a:ext cx="2906565" cy="6463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r>
              <a:rPr lang="ru-RU" dirty="0" smtClean="0"/>
              <a:t>Экскурсии дошкольников</a:t>
            </a:r>
          </a:p>
          <a:p>
            <a:r>
              <a:rPr lang="ru-RU" dirty="0"/>
              <a:t>в</a:t>
            </a:r>
            <a:r>
              <a:rPr lang="ru-RU" dirty="0" smtClean="0"/>
              <a:t> школу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61475" y="2336374"/>
            <a:ext cx="2281394" cy="6463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r>
              <a:rPr lang="ru-RU" dirty="0" smtClean="0"/>
              <a:t>Проведение «Дней </a:t>
            </a:r>
          </a:p>
          <a:p>
            <a:r>
              <a:rPr lang="ru-RU" dirty="0"/>
              <a:t>в</a:t>
            </a:r>
            <a:r>
              <a:rPr lang="ru-RU" dirty="0" smtClean="0"/>
              <a:t>ыпускников»</a:t>
            </a:r>
            <a:endParaRPr lang="ru-RU" dirty="0"/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299937" y="397758"/>
            <a:ext cx="2471863" cy="72698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0" y="2347876"/>
            <a:ext cx="2231485" cy="64633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3798589" y="236547"/>
            <a:ext cx="5192144" cy="120032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5436096" y="1665672"/>
            <a:ext cx="3312368" cy="6822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6088579" y="3463722"/>
            <a:ext cx="2902154" cy="64633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4283968" y="4437112"/>
            <a:ext cx="4392488" cy="92333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179512" y="4110053"/>
            <a:ext cx="2952328" cy="116501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1043608" y="5589240"/>
            <a:ext cx="5040560" cy="1092366"/>
          </a:xfrm>
          <a:prstGeom prst="round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829905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770313"/>
            <a:ext cx="8208912" cy="5078313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Проблемы при обеспечении преемственности детского сада и школы:</a:t>
            </a:r>
          </a:p>
          <a:p>
            <a:endParaRPr lang="ru-RU" dirty="0"/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/>
              <a:t>Выбор школы для обучения ребёнка и выбор программы обучения;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/>
              <a:t>Завышение требований к готовности ребёнка к школьному обучению;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/>
              <a:t>Недостаточное использование игровой деятельности при переходе детей в школу;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/>
              <a:t>Недостаточное количество специалистов-психологов в образовательных учреждениях;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/>
              <a:t>Недостаточное обеспечение учебно-воспитательного процесса методическими материалами, дидактическими пособиями и несоответствие существующих пособий новым целям и требованиям обучения в системе преемственного образования.</a:t>
            </a:r>
          </a:p>
          <a:p>
            <a:pPr marL="285750" indent="-285750">
              <a:buFont typeface="Wingdings" pitchFamily="2" charset="2"/>
              <a:buChar char="§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193136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412776"/>
            <a:ext cx="8095486" cy="347787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ru-RU" dirty="0"/>
              <a:t>«</a:t>
            </a:r>
            <a:r>
              <a:rPr lang="ru-RU" sz="2000" dirty="0"/>
              <a:t>ШКОЛА НЕ ДОЛЖНА ВНОСИТЬ РЕЗКОГО ПЕРЕЛОМА В </a:t>
            </a:r>
            <a:r>
              <a:rPr lang="ru-RU" sz="2000" dirty="0" smtClean="0"/>
              <a:t>ЖИЗНЬ</a:t>
            </a:r>
          </a:p>
          <a:p>
            <a:endParaRPr lang="ru-RU" sz="2000" dirty="0"/>
          </a:p>
          <a:p>
            <a:r>
              <a:rPr lang="ru-RU" sz="2000" dirty="0"/>
              <a:t>ДЕТЕЙ. ПУСТЬ, СТАВ УЧЕНИКОМ, РЕБЕНОК ПРОДОЛЖАЕТ </a:t>
            </a:r>
            <a:r>
              <a:rPr lang="ru-RU" sz="2000" dirty="0" smtClean="0"/>
              <a:t>ДЕЛАТЬ</a:t>
            </a:r>
          </a:p>
          <a:p>
            <a:endParaRPr lang="ru-RU" sz="2000" dirty="0"/>
          </a:p>
          <a:p>
            <a:r>
              <a:rPr lang="ru-RU" sz="2000" dirty="0"/>
              <a:t>СЕГОДНЯ ТО, ЧТО ДЕЛАЛ ВЧЕРА. ПУСТЬ НОВОЕ ПОЯВЛЯЕТСЯ </a:t>
            </a:r>
            <a:r>
              <a:rPr lang="ru-RU" sz="2000" dirty="0" smtClean="0"/>
              <a:t>В</a:t>
            </a:r>
          </a:p>
          <a:p>
            <a:endParaRPr lang="ru-RU" sz="2000" dirty="0"/>
          </a:p>
          <a:p>
            <a:r>
              <a:rPr lang="ru-RU" sz="2000" dirty="0"/>
              <a:t>ЕГО ЖИЗНИ ПОСТЕПЕННО И НЕ ОШЕЛОМЛЯЕТ </a:t>
            </a:r>
            <a:r>
              <a:rPr lang="ru-RU" sz="2000" dirty="0" smtClean="0"/>
              <a:t>ЛАВИНОЙ</a:t>
            </a:r>
          </a:p>
          <a:p>
            <a:endParaRPr lang="ru-RU" sz="2000" dirty="0"/>
          </a:p>
          <a:p>
            <a:r>
              <a:rPr lang="ru-RU" sz="2000" dirty="0"/>
              <a:t>ВПЕЧАТЛЕНИЙ</a:t>
            </a:r>
            <a:r>
              <a:rPr lang="ru-RU" sz="2000" dirty="0" smtClean="0"/>
              <a:t>»</a:t>
            </a:r>
          </a:p>
          <a:p>
            <a:endParaRPr lang="ru-RU" sz="2000" dirty="0"/>
          </a:p>
          <a:p>
            <a:r>
              <a:rPr lang="ru-RU" sz="2000" dirty="0" smtClean="0"/>
              <a:t>                                                                        </a:t>
            </a:r>
            <a:r>
              <a:rPr lang="ru-RU" sz="2000" dirty="0" err="1" smtClean="0"/>
              <a:t>В.А.Сухомлинский</a:t>
            </a: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3717031"/>
            <a:ext cx="3593386" cy="2963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215036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0"/>
            <a:ext cx="8064896" cy="980728"/>
          </a:xfrm>
        </p:spPr>
        <p:txBody>
          <a:bodyPr/>
          <a:lstStyle/>
          <a:p>
            <a:pPr algn="ctr"/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467544" y="908720"/>
            <a:ext cx="7560840" cy="568863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Безусловно, преемственность является процессом двусторонним. В первую очередь значение имеет дошкольная ступень. Она призвана сохранять ценность детства, формировать фундаментальные индивидуальные качества ребенка, которые послужат основой для успешности его обучения в будущем. С другой стороны, на школе лежит ответственность за дальнейшее развитие </a:t>
            </a:r>
            <a:br>
              <a:rPr lang="ru-RU" dirty="0"/>
            </a:br>
            <a:r>
              <a:rPr lang="ru-RU" dirty="0" smtClean="0"/>
              <a:t>детей</a:t>
            </a:r>
            <a:r>
              <a:rPr lang="ru-RU" dirty="0"/>
              <a:t>. </a:t>
            </a:r>
            <a:r>
              <a:rPr lang="ru-RU" dirty="0" smtClean="0"/>
              <a:t>Образовательное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>учреждение должно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"</a:t>
            </a:r>
            <a:r>
              <a:rPr lang="ru-RU" dirty="0"/>
              <a:t>подхватить" достижения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ребенка</a:t>
            </a:r>
            <a:r>
              <a:rPr lang="ru-RU" dirty="0"/>
              <a:t>, дать ему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возможность </a:t>
            </a:r>
            <a:br>
              <a:rPr lang="ru-RU" dirty="0" smtClean="0"/>
            </a:br>
            <a:r>
              <a:rPr lang="ru-RU" dirty="0" smtClean="0"/>
              <a:t>совершенствоваться </a:t>
            </a:r>
            <a:r>
              <a:rPr lang="ru-RU" dirty="0"/>
              <a:t>и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реализовывать </a:t>
            </a:r>
            <a:r>
              <a:rPr lang="ru-RU" dirty="0"/>
              <a:t>свой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потенциал </a:t>
            </a:r>
            <a:r>
              <a:rPr lang="ru-RU" dirty="0"/>
              <a:t>в разных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областях</a:t>
            </a:r>
            <a:r>
              <a:rPr lang="ru-RU" dirty="0"/>
              <a:t>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82806" y="3102460"/>
            <a:ext cx="5323832" cy="37555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929593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64088" y="7101408"/>
            <a:ext cx="2304256" cy="360040"/>
          </a:xfr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72400" cy="2835746"/>
          </a:xfrm>
          <a:effectLst/>
        </p:spPr>
        <p:txBody>
          <a:bodyPr>
            <a:noAutofit/>
          </a:bodyPr>
          <a:lstStyle/>
          <a:p>
            <a:r>
              <a:rPr lang="ru-RU" sz="3200" dirty="0" smtClean="0"/>
              <a:t>«От того, как будет чувствовать себя ребенок, поднимаясь на первую ступеньку лестницы знания, что он будет переживать, зависит весь дальнейший путь к знаниям»</a:t>
            </a:r>
            <a:br>
              <a:rPr lang="ru-RU" sz="3200" dirty="0" smtClean="0"/>
            </a:br>
            <a:r>
              <a:rPr lang="ru-RU" sz="3200" dirty="0" smtClean="0"/>
              <a:t>                                                                                  В. Сухомлинский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31632" y="3481416"/>
            <a:ext cx="3312368" cy="3376584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xmlns="" val="356204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169219"/>
            <a:ext cx="4913525" cy="707886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reflection blurRad="6350" stA="50000" endA="300" endPos="55000" dir="5400000" sy="-100000" algn="bl" rotWithShape="0"/>
          </a:effectLst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*</a:t>
            </a:r>
            <a:r>
              <a:rPr lang="ru-RU" sz="4000" dirty="0" smtClean="0"/>
              <a:t> </a:t>
            </a:r>
            <a:r>
              <a:rPr lang="ru-RU" sz="4000" b="1" dirty="0" smtClean="0"/>
              <a:t>Преемственность</a:t>
            </a:r>
            <a:endParaRPr lang="ru-RU" sz="4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755576" y="1916832"/>
            <a:ext cx="7848872" cy="3970318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Это непрерывный процесс воспитания и обучения ребёнка, имеющий общие и специфические цели для каждого возрастного периода, связь между различными ступенями развития, сущность которой состоит в сохранении тех или иных элементов целого или отдельных характеристик при переходе к новому состоянию.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22160712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4239" y="873448"/>
            <a:ext cx="8064896" cy="440120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Преемственность – двусторонний процесс. </a:t>
            </a:r>
          </a:p>
          <a:p>
            <a:endParaRPr lang="ru-RU" sz="2000" dirty="0"/>
          </a:p>
          <a:p>
            <a:endParaRPr lang="ru-RU" sz="2000" dirty="0" smtClean="0"/>
          </a:p>
          <a:p>
            <a:r>
              <a:rPr lang="ru-RU" sz="2000" dirty="0" smtClean="0"/>
              <a:t>С одной стороны, дошкольная ступень, которая сохраняет </a:t>
            </a:r>
          </a:p>
          <a:p>
            <a:endParaRPr lang="ru-RU" sz="2000" dirty="0"/>
          </a:p>
          <a:p>
            <a:r>
              <a:rPr lang="ru-RU" sz="2000" dirty="0" err="1" smtClean="0"/>
              <a:t>самоценность</a:t>
            </a:r>
            <a:r>
              <a:rPr lang="ru-RU" sz="2000" dirty="0" smtClean="0"/>
              <a:t>  дошкольного детства, формирует</a:t>
            </a:r>
          </a:p>
          <a:p>
            <a:endParaRPr lang="ru-RU" sz="2000" dirty="0"/>
          </a:p>
          <a:p>
            <a:r>
              <a:rPr lang="ru-RU" sz="2000" dirty="0" smtClean="0"/>
              <a:t> фундаментальные личностные качества ребёнка, а главное –</a:t>
            </a:r>
          </a:p>
          <a:p>
            <a:endParaRPr lang="ru-RU" sz="2000" dirty="0"/>
          </a:p>
          <a:p>
            <a:r>
              <a:rPr lang="ru-RU" sz="2000" dirty="0" smtClean="0"/>
              <a:t> сохраняет «радость детства» (Н.Н. </a:t>
            </a:r>
            <a:r>
              <a:rPr lang="ru-RU" sz="2000" dirty="0" err="1" smtClean="0"/>
              <a:t>Поддъяков</a:t>
            </a:r>
            <a:r>
              <a:rPr lang="ru-RU" sz="2000" dirty="0" smtClean="0"/>
              <a:t>)</a:t>
            </a:r>
          </a:p>
          <a:p>
            <a:endParaRPr lang="ru-RU" sz="2000" dirty="0"/>
          </a:p>
          <a:p>
            <a:r>
              <a:rPr lang="ru-RU" sz="2000" dirty="0" smtClean="0"/>
              <a:t>С другой – школа как преемник подхватывает достижения </a:t>
            </a:r>
          </a:p>
          <a:p>
            <a:endParaRPr lang="ru-RU" sz="2000" dirty="0"/>
          </a:p>
          <a:p>
            <a:r>
              <a:rPr lang="ru-RU" sz="2000" dirty="0" smtClean="0"/>
              <a:t>ребёнка и развивает накопленный им потенциал.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3625213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32656"/>
            <a:ext cx="8424937" cy="3570208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Цель преемственности:</a:t>
            </a:r>
          </a:p>
          <a:p>
            <a:endParaRPr lang="ru-RU" dirty="0"/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/>
              <a:t>Создание успешной адаптации при переходе из детского сада в школу.</a:t>
            </a:r>
          </a:p>
          <a:p>
            <a:pPr marL="285750" indent="-285750">
              <a:buFont typeface="Wingdings" pitchFamily="2" charset="2"/>
              <a:buChar char="§"/>
            </a:pPr>
            <a:endParaRPr lang="ru-RU" sz="200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/>
              <a:t>Обеспечение системы непрерывного образования с учётом возрастных особенностей дошкольников и первоклассников.</a:t>
            </a:r>
          </a:p>
          <a:p>
            <a:pPr marL="285750" indent="-285750">
              <a:buFont typeface="Wingdings" pitchFamily="2" charset="2"/>
              <a:buChar char="§"/>
            </a:pPr>
            <a:endParaRPr lang="ru-RU" sz="200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/>
              <a:t>Создание благоприятных условий в детском саду и школе для развития познавательной активности, самостоятельности, творчества каждого ребёнка.</a:t>
            </a: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01880" y="3717032"/>
            <a:ext cx="5184577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624411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332656"/>
            <a:ext cx="8568953" cy="590931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Основания для осуществления преемственности дошкольного и начального школьного образования:</a:t>
            </a:r>
          </a:p>
          <a:p>
            <a:endParaRPr lang="ru-RU" dirty="0"/>
          </a:p>
          <a:p>
            <a:pPr marL="285750" indent="-285750">
              <a:buFont typeface="Wingdings" pitchFamily="2" charset="2"/>
              <a:buChar char="§"/>
            </a:pPr>
            <a:r>
              <a:rPr lang="ru-RU" sz="2400" dirty="0" smtClean="0"/>
              <a:t>Состояние здоровья и физическое развитие детей</a:t>
            </a:r>
          </a:p>
          <a:p>
            <a:pPr marL="285750" indent="-285750">
              <a:buFont typeface="Wingdings" pitchFamily="2" charset="2"/>
              <a:buChar char="§"/>
            </a:pPr>
            <a:endParaRPr lang="ru-RU" sz="240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ru-RU" sz="2400" dirty="0" smtClean="0"/>
              <a:t>Уровень развития их познавательной активности как необходимого компонента учебной деятельности</a:t>
            </a:r>
          </a:p>
          <a:p>
            <a:pPr marL="285750" indent="-285750">
              <a:buFont typeface="Wingdings" pitchFamily="2" charset="2"/>
              <a:buChar char="§"/>
            </a:pPr>
            <a:endParaRPr lang="ru-RU" sz="240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ru-RU" sz="2400" dirty="0" smtClean="0"/>
              <a:t>Умственные и нравственные способности учащихся</a:t>
            </a:r>
          </a:p>
          <a:p>
            <a:pPr marL="285750" indent="-285750">
              <a:buFont typeface="Wingdings" pitchFamily="2" charset="2"/>
              <a:buChar char="§"/>
            </a:pPr>
            <a:endParaRPr lang="ru-RU" sz="240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ru-RU" sz="2400" dirty="0" err="1" smtClean="0"/>
              <a:t>Сформированность</a:t>
            </a:r>
            <a:r>
              <a:rPr lang="ru-RU" sz="2400" dirty="0" smtClean="0"/>
              <a:t> их творческого воображения, как направления личностного и интеллектуального развития.</a:t>
            </a:r>
          </a:p>
          <a:p>
            <a:pPr marL="285750" indent="-285750">
              <a:buFont typeface="Wingdings" pitchFamily="2" charset="2"/>
              <a:buChar char="§"/>
            </a:pPr>
            <a:endParaRPr lang="ru-RU" sz="240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ru-RU" sz="2400" dirty="0" smtClean="0"/>
              <a:t>Развитие коммуникативных умений, т.е. умения общаться со взрослыми сверстниками.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1242255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548680"/>
            <a:ext cx="8136904" cy="4154984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Между тем, надо помнить, что преемственность между дошкольной и школьной ступенями образования не должна пониматься только как подготовка детей к обучению. Важно обеспечить сохранение </a:t>
            </a:r>
            <a:r>
              <a:rPr lang="ru-RU" sz="2400" dirty="0" err="1" smtClean="0"/>
              <a:t>самоценности</a:t>
            </a:r>
            <a:r>
              <a:rPr lang="ru-RU" sz="2400" dirty="0" smtClean="0"/>
              <a:t> дошкольного возраста, когда закладываются важнейшие черты будущей личности. Следует формировать социальные умения и навыки будущего школьника, необходимые для благополучной адаптации к школе. Необходимо стремиться к организации единого развивающего мира – дошкольного и начального образования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95777" y="4640179"/>
            <a:ext cx="2971954" cy="22178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6253078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620688"/>
            <a:ext cx="8136904" cy="5078313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                   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Задачи</a:t>
            </a:r>
          </a:p>
          <a:p>
            <a:endParaRPr lang="ru-RU" sz="2800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2400" i="1" u="sng" dirty="0" smtClean="0"/>
              <a:t> На дошкольной ступени сформировать:</a:t>
            </a:r>
          </a:p>
          <a:p>
            <a:endParaRPr lang="ru-RU" sz="2400" i="1" u="sng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/>
              <a:t>Приобщение детей к ценностям здорового образа жизни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/>
              <a:t>Обеспечение эмоционального благополучия каждого ребенка, развитие его положительного самоощущения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/>
              <a:t>Развитие инициативности, любознательности, произвольности, способности к творческому самовыражению.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/>
              <a:t>Формирование различных знаний об окружающем мире, стимулирование коммуникативной, познавательной, игровой и других форм активности детей в различных видах деятельности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/>
              <a:t>Развитие компетентности в сфере отношения к миру, к людям, к себе; включение детей в различные формы сотрудничества( со взрослыми и детьми разного возраста).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12738545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5" y="980728"/>
            <a:ext cx="8136904" cy="492442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Задачи</a:t>
            </a:r>
          </a:p>
          <a:p>
            <a:endParaRPr lang="ru-RU" dirty="0" smtClean="0"/>
          </a:p>
          <a:p>
            <a:r>
              <a:rPr lang="ru-RU" sz="2400" i="1" u="sng" dirty="0" smtClean="0"/>
              <a:t>На ступени начальной школы формировать:</a:t>
            </a:r>
          </a:p>
          <a:p>
            <a:endParaRPr lang="ru-RU" sz="2400" i="1" u="sng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/>
              <a:t>Осознанное принятие здорового образа жизни и регуляция своего поведения в соответствии с ними;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/>
              <a:t>Готовность в активному взаимодействию с окружающим миром (эмоциональная, интеллектуальная, коммуникативная, деловая и др.)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/>
              <a:t>Желание и умение учиться, готовность к образованию в основном звене школы и самообразованию;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/>
              <a:t>Инициативность, самостоятельность, навыки сотрудничества в разных видах деятельности;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/>
              <a:t>Совершенствование достижений дошкольного развития ( на протяжении всего начального образования</a:t>
            </a:r>
            <a:r>
              <a:rPr lang="ru-RU" dirty="0" smtClean="0"/>
              <a:t>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23706342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1748</TotalTime>
  <Words>707</Words>
  <Application>Microsoft Office PowerPoint</Application>
  <PresentationFormat>Экран (4:3)</PresentationFormat>
  <Paragraphs>107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Слайд 1</vt:lpstr>
      <vt:lpstr>«От того, как будет чувствовать себя ребенок, поднимаясь на первую ступеньку лестницы знания, что он будет переживать, зависит весь дальнейший путь к знаниям»                                                                                   В. Сухомлинский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Заключение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«От того, как будет чувствовать себя ребенок ,поднимаясь на первую ступеньку лестницы знания, что он будет переживать, зависит весь дальнейший путь к знаниям»                                                                                   В. Сухомлинский</dc:title>
  <dc:creator>Петр</dc:creator>
  <cp:lastModifiedBy>USER</cp:lastModifiedBy>
  <cp:revision>43</cp:revision>
  <dcterms:created xsi:type="dcterms:W3CDTF">2017-01-22T18:37:38Z</dcterms:created>
  <dcterms:modified xsi:type="dcterms:W3CDTF">2019-11-30T20:07:08Z</dcterms:modified>
</cp:coreProperties>
</file>