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6"/>
  </p:notesMasterIdLst>
  <p:sldIdLst>
    <p:sldId id="274" r:id="rId3"/>
    <p:sldId id="266" r:id="rId4"/>
    <p:sldId id="267" r:id="rId5"/>
    <p:sldId id="256" r:id="rId6"/>
    <p:sldId id="268" r:id="rId7"/>
    <p:sldId id="270" r:id="rId8"/>
    <p:sldId id="257" r:id="rId9"/>
    <p:sldId id="259" r:id="rId10"/>
    <p:sldId id="258" r:id="rId11"/>
    <p:sldId id="260" r:id="rId12"/>
    <p:sldId id="262" r:id="rId13"/>
    <p:sldId id="271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F82FE-93D2-4C78-A168-3613EB4B6494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EA125-B69E-4F18-AA3F-9E9E18294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445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E3ED09-8DD7-4124-A84D-46EDDE4715B8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36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A125-B69E-4F18-AA3F-9E9E182941B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8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87834" y="908720"/>
            <a:ext cx="6456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dirty="0"/>
              <a:t>МБОУ гимназии № 19 </a:t>
            </a:r>
          </a:p>
          <a:p>
            <a:pPr algn="ctr"/>
            <a:r>
              <a:rPr lang="ru-RU" altLang="ru-RU" sz="3200" dirty="0" err="1"/>
              <a:t>им.Н.З.Поповичевой</a:t>
            </a:r>
            <a:r>
              <a:rPr lang="ru-RU" altLang="ru-RU" sz="3200" dirty="0"/>
              <a:t> </a:t>
            </a:r>
            <a:r>
              <a:rPr lang="ru-RU" altLang="ru-RU" sz="3200" dirty="0" err="1"/>
              <a:t>г.Липецка</a:t>
            </a:r>
            <a:endParaRPr lang="ru-RU" altLang="ru-RU" sz="3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16016" y="4869160"/>
            <a:ext cx="35671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dirty="0"/>
              <a:t>Учитель математики</a:t>
            </a:r>
          </a:p>
          <a:p>
            <a:r>
              <a:rPr lang="ru-RU" altLang="ru-RU" dirty="0"/>
              <a:t>Маликова Ольга Георгиевна</a:t>
            </a:r>
          </a:p>
        </p:txBody>
      </p:sp>
    </p:spTree>
    <p:extLst>
      <p:ext uri="{BB962C8B-B14F-4D97-AF65-F5344CB8AC3E}">
        <p14:creationId xmlns:p14="http://schemas.microsoft.com/office/powerpoint/2010/main" val="220521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ФОРМУЛЫ ПЛОЩАДИ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2068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Площадь прямоугольника:  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a·b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340768"/>
            <a:ext cx="2448272" cy="14401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46194" y="1799238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b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127581" y="2689755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a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3148807"/>
            <a:ext cx="77768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Квадрат – это прямоугольник с равными сторонами. Площадь квадрата:   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76056" y="1340768"/>
            <a:ext cx="1440000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536023" y="1788210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40" name="Прямоугольный треугольник 39"/>
          <p:cNvSpPr/>
          <p:nvPr/>
        </p:nvSpPr>
        <p:spPr>
          <a:xfrm>
            <a:off x="6516216" y="4437112"/>
            <a:ext cx="1872208" cy="1296144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ый треугольник 40"/>
          <p:cNvSpPr/>
          <p:nvPr/>
        </p:nvSpPr>
        <p:spPr>
          <a:xfrm rot="10800000">
            <a:off x="6516216" y="4437112"/>
            <a:ext cx="1872208" cy="1296144"/>
          </a:xfrm>
          <a:prstGeom prst="rtTriangle">
            <a:avLst/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683568" y="4365104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Площадь треугольника равна половине площади прямоугольника: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a·b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12160" y="5445224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012160" y="4149080"/>
            <a:ext cx="44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</a:t>
            </a:r>
            <a:endParaRPr lang="ru-RU" sz="36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7956376" y="5013176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236866" y="5659507"/>
            <a:ext cx="362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a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69254" y="4918521"/>
            <a:ext cx="377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b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9552" y="0"/>
            <a:ext cx="8229600" cy="9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Найдите неизвестные</a:t>
            </a:r>
            <a:r>
              <a:rPr kumimoji="0" lang="ru-RU" sz="2800" b="0" i="0" u="none" strike="noStrike" kern="1200" cap="none" spc="0" normalizeH="0" noProof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элементы таблицы</a:t>
            </a:r>
            <a:endParaRPr kumimoji="0" lang="en-US" sz="4400" b="0" i="0" u="none" strike="noStrike" kern="1200" cap="none" spc="0" normalizeH="0" baseline="0" noProof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628800"/>
          <a:ext cx="7704858" cy="3240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694"/>
                <a:gridCol w="1100694"/>
                <a:gridCol w="1100694"/>
                <a:gridCol w="1100694"/>
                <a:gridCol w="1100694"/>
                <a:gridCol w="1100694"/>
                <a:gridCol w="1100694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</a:t>
                      </a:r>
                      <a:endParaRPr lang="ru-RU" sz="32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 см²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18 дм²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60 см²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a</a:t>
                      </a:r>
                      <a:endParaRPr lang="ru-RU" sz="32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 </a:t>
                      </a:r>
                      <a:r>
                        <a:rPr lang="en-US" sz="2800" dirty="0" smtClean="0"/>
                        <a:t>c</a:t>
                      </a:r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 см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 дм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X</a:t>
                      </a:r>
                      <a:r>
                        <a:rPr lang="en-GB" sz="2800" baseline="0" dirty="0" smtClean="0"/>
                        <a:t> </a:t>
                      </a:r>
                      <a:r>
                        <a:rPr lang="ru-RU" sz="2800" baseline="0" dirty="0" smtClean="0"/>
                        <a:t>мм</a:t>
                      </a:r>
                      <a:endParaRPr lang="ru-RU" sz="2800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b</a:t>
                      </a:r>
                      <a:endParaRPr lang="ru-RU" sz="32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4 </a:t>
                      </a:r>
                      <a:r>
                        <a:rPr lang="ru-RU" sz="2800" dirty="0" smtClean="0"/>
                        <a:t>см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 дм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 см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 дм 2 см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25 мм</a:t>
                      </a:r>
                      <a:endParaRPr lang="ru-RU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15616" y="5085184"/>
            <a:ext cx="18101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0837" y="5085184"/>
            <a:ext cx="18133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5085184"/>
            <a:ext cx="18133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4126" y="1645394"/>
            <a:ext cx="7104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" dirty="0"/>
              <a:t>30</a:t>
            </a:r>
            <a:r>
              <a:rPr lang="ru-RU" dirty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24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см²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5727" y="4077072"/>
            <a:ext cx="1039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10 см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0201" y="2987370"/>
            <a:ext cx="91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9 </a:t>
            </a:r>
            <a:r>
              <a:rPr lang="ru-RU" sz="2800" b="1" dirty="0" err="1" smtClean="0">
                <a:solidFill>
                  <a:srgbClr val="C00000"/>
                </a:solidFill>
              </a:rPr>
              <a:t>дм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5292" y="1647725"/>
            <a:ext cx="7136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80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см²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8167" y="2987370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5 см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9674" y="1660847"/>
            <a:ext cx="8194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25х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</a:rPr>
              <a:t>м²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5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Решить:  № 718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268760"/>
            <a:ext cx="4363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 smtClean="0">
                <a:solidFill>
                  <a:srgbClr val="C00000"/>
                </a:solidFill>
              </a:rPr>
              <a:t>Домашнее задание: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   п. 18, № 737 - 739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7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7416824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Закончи предложение:</a:t>
            </a:r>
          </a:p>
          <a:p>
            <a:pPr>
              <a:buNone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pPr>
              <a:buNone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>
              <a:buNone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 понравилось…</a:t>
            </a:r>
          </a:p>
          <a:p>
            <a:pPr>
              <a:buNone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затруднялся…</a:t>
            </a:r>
          </a:p>
          <a:p>
            <a:pPr>
              <a:buNone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Мое настроение…</a:t>
            </a:r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spc="50" normalizeH="0" baseline="0" noProof="0" dirty="0" smtClean="0">
                <a:ln w="11430"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РЕФЛЕКСИЯ</a:t>
            </a:r>
            <a:endParaRPr kumimoji="0" lang="en-US" sz="4400" b="1" i="0" u="none" strike="noStrike" kern="1200" spc="50" normalizeH="0" baseline="0" noProof="0" dirty="0">
              <a:ln w="11430">
                <a:solidFill>
                  <a:srgbClr val="FF0000"/>
                </a:solidFill>
              </a:ln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21088"/>
            <a:ext cx="1851892" cy="186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77072"/>
            <a:ext cx="2313635" cy="195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77072"/>
            <a:ext cx="1872208" cy="189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878951"/>
              </p:ext>
            </p:extLst>
          </p:nvPr>
        </p:nvGraphicFramePr>
        <p:xfrm>
          <a:off x="1313436" y="686222"/>
          <a:ext cx="6978190" cy="346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819"/>
                <a:gridCol w="697819"/>
                <a:gridCol w="697819"/>
                <a:gridCol w="697819"/>
                <a:gridCol w="697819"/>
                <a:gridCol w="697819"/>
                <a:gridCol w="697819"/>
                <a:gridCol w="697819"/>
                <a:gridCol w="697819"/>
                <a:gridCol w="697819"/>
              </a:tblGrid>
              <a:tr h="510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 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 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 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</a:t>
                      </a:r>
                      <a:endParaRPr lang="ru-RU" sz="20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 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 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Кроссворд:</a:t>
            </a:r>
            <a:endParaRPr lang="ru-RU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Free Template from www.brainybetty.com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242D3-43C2-4617-BE55-B43ED119A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1835696" y="2564903"/>
            <a:ext cx="162250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84095" y="4228913"/>
            <a:ext cx="72075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b="1" dirty="0"/>
              <a:t>Сумма длин сторон  геометрической фигуры.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/>
              <a:t>Инструмент для измерения длины  отрезка.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/>
              <a:t>Правило, записанное с помощью букв.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/>
              <a:t>Пройденный путь.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/>
              <a:t>Арифметическое действие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5736" y="654008"/>
            <a:ext cx="5546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     Е       Р       И      М    Е      Т        Р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81211" y="1197478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     И      Н       Е       Й     К     А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1671006"/>
            <a:ext cx="4775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Ф     О      Р      М      У      Л      А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82240" y="2690455"/>
            <a:ext cx="6651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      А      С       </a:t>
            </a:r>
            <a:r>
              <a:rPr lang="ru-RU" sz="2800" b="1" dirty="0" err="1"/>
              <a:t>С</a:t>
            </a:r>
            <a:r>
              <a:rPr lang="ru-RU" sz="2800" b="1" dirty="0" smtClean="0"/>
              <a:t>      Т      О      Я      Н      И     Е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81211" y="3146768"/>
            <a:ext cx="4661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     Е       Л      Е      Н      И      Е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64841" y="2174905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Щ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81211" y="3639707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Ь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026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4"/>
            <a:ext cx="8103844" cy="620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Разгадайте ребус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84" y="1700808"/>
            <a:ext cx="7416824" cy="14691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3717032"/>
            <a:ext cx="46350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ПРЯМОУГОЛЬНИК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9206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388843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Площадь.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Формула площади прямоугольника.</a:t>
            </a:r>
            <a:endParaRPr 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788024" y="1772816"/>
            <a:ext cx="1944688" cy="1728787"/>
          </a:xfrm>
          <a:prstGeom prst="rect">
            <a:avLst/>
          </a:prstGeom>
          <a:solidFill>
            <a:srgbClr val="FFFF99"/>
          </a:solidFill>
          <a:ln w="635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 eaLnBrk="0" hangingPunct="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endParaRPr lang="ru-RU" altLang="ru-RU" sz="3600" b="1" baseline="30000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40221" y="3518172"/>
            <a:ext cx="84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ru-RU" altLang="ru-RU" sz="2400" b="1" dirty="0">
                <a:latin typeface="Arial" panose="020B0604020202020204" pitchFamily="34" charset="0"/>
              </a:rPr>
              <a:t>1 </a:t>
            </a:r>
            <a:r>
              <a:rPr lang="ru-RU" altLang="ru-RU" sz="2400" b="1" dirty="0" smtClean="0">
                <a:latin typeface="Arial" panose="020B0604020202020204" pitchFamily="34" charset="0"/>
              </a:rPr>
              <a:t>см</a:t>
            </a:r>
            <a:endParaRPr lang="ru-RU" altLang="ru-RU" sz="2400" b="1" baseline="30000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712" y="2406376"/>
            <a:ext cx="84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ru-RU" altLang="ru-RU" sz="2400" b="1" dirty="0">
                <a:latin typeface="Arial" panose="020B0604020202020204" pitchFamily="34" charset="0"/>
              </a:rPr>
              <a:t>1 см</a:t>
            </a:r>
            <a:endParaRPr lang="ru-RU" altLang="ru-RU" sz="2400" b="1" baseline="30000" dirty="0"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877644"/>
            <a:ext cx="6255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Чему равна площадь такого квадрата?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38140" y="2283266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ru-RU" altLang="ru-RU" sz="3200" b="1" dirty="0">
                <a:latin typeface="Arial" panose="020B0604020202020204" pitchFamily="34" charset="0"/>
              </a:rPr>
              <a:t>1 см</a:t>
            </a:r>
            <a:r>
              <a:rPr lang="ru-RU" altLang="ru-RU" sz="3200" b="1" baseline="300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4499380"/>
            <a:ext cx="82498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/>
              <a:t>Площадь квадрата со стороной 1 см называется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квадратным сантиметром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0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836712"/>
            <a:ext cx="822960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dirty="0" smtClean="0"/>
              <a:t>Найдите площади фигур, если </a:t>
            </a:r>
            <a:br>
              <a:rPr lang="ru-RU" altLang="ru-RU" sz="3600" dirty="0" smtClean="0"/>
            </a:br>
            <a:r>
              <a:rPr lang="ru-RU" altLang="ru-RU" sz="3600" dirty="0" smtClean="0"/>
              <a:t>длина стороны квадрата 1 см.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1547664" y="2132856"/>
            <a:ext cx="1439863" cy="2592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6869" name="Line 6"/>
          <p:cNvSpPr>
            <a:spLocks noChangeShapeType="1"/>
          </p:cNvSpPr>
          <p:nvPr/>
        </p:nvSpPr>
        <p:spPr bwMode="auto">
          <a:xfrm>
            <a:off x="2266802" y="2132856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0" name="Line 7"/>
          <p:cNvSpPr>
            <a:spLocks noChangeShapeType="1"/>
          </p:cNvSpPr>
          <p:nvPr/>
        </p:nvSpPr>
        <p:spPr bwMode="auto">
          <a:xfrm>
            <a:off x="1547664" y="2780556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1" name="Line 8"/>
          <p:cNvSpPr>
            <a:spLocks noChangeShapeType="1"/>
          </p:cNvSpPr>
          <p:nvPr/>
        </p:nvSpPr>
        <p:spPr bwMode="auto">
          <a:xfrm>
            <a:off x="1547664" y="3428256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2" name="Line 9"/>
          <p:cNvSpPr>
            <a:spLocks noChangeShapeType="1"/>
          </p:cNvSpPr>
          <p:nvPr/>
        </p:nvSpPr>
        <p:spPr bwMode="auto">
          <a:xfrm>
            <a:off x="1547664" y="4075956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3" name="Rectangle 10"/>
          <p:cNvSpPr>
            <a:spLocks noChangeArrowheads="1"/>
          </p:cNvSpPr>
          <p:nvPr/>
        </p:nvSpPr>
        <p:spPr bwMode="auto">
          <a:xfrm rot="-5400000">
            <a:off x="2987527" y="2780556"/>
            <a:ext cx="12954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6874" name="Line 11"/>
          <p:cNvSpPr>
            <a:spLocks noChangeShapeType="1"/>
          </p:cNvSpPr>
          <p:nvPr/>
        </p:nvSpPr>
        <p:spPr bwMode="auto">
          <a:xfrm>
            <a:off x="2987527" y="3428256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5" name="Line 12"/>
          <p:cNvSpPr>
            <a:spLocks noChangeShapeType="1"/>
          </p:cNvSpPr>
          <p:nvPr/>
        </p:nvSpPr>
        <p:spPr bwMode="auto">
          <a:xfrm>
            <a:off x="3635227" y="2780556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147419" y="3140124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5868144" y="3140124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588869" y="3860849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5868144" y="2420987"/>
            <a:ext cx="720725" cy="7191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5147419" y="2420987"/>
            <a:ext cx="720725" cy="7191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7308006" y="3860849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7308006" y="3140124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588869" y="3140124"/>
            <a:ext cx="720725" cy="7191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3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4032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Задание 1. </a:t>
            </a:r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Какие фигуры равны?</a:t>
            </a:r>
            <a:endParaRPr lang="en-US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42088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200619">
            <a:off x="3779675" y="2276603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200619">
            <a:off x="4355739" y="2708650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200619">
            <a:off x="3347626" y="2852666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908720"/>
            <a:ext cx="720080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3923928" y="1268760"/>
            <a:ext cx="720080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869160"/>
            <a:ext cx="1872208" cy="11521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9245218">
            <a:off x="6165456" y="1803060"/>
            <a:ext cx="1872208" cy="11521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68144" y="1196752"/>
            <a:ext cx="720080" cy="72008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3923928" y="4005064"/>
            <a:ext cx="720080" cy="7200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15616" y="443711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835696" y="443711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75656" y="515719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475656" y="3573016"/>
            <a:ext cx="720080" cy="7200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 rot="18668071">
            <a:off x="6432218" y="3931287"/>
            <a:ext cx="720080" cy="20162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164288" y="4149080"/>
            <a:ext cx="72008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4032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Задание 1. </a:t>
            </a:r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Какие фигуры равны?</a:t>
            </a:r>
            <a:endParaRPr lang="en-US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42088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200619">
            <a:off x="3779675" y="2276603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200619">
            <a:off x="4355739" y="2708650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200619">
            <a:off x="3347626" y="2852666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908720"/>
            <a:ext cx="720080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3923928" y="1268760"/>
            <a:ext cx="720080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869160"/>
            <a:ext cx="1872208" cy="11521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9245218">
            <a:off x="6165456" y="1803060"/>
            <a:ext cx="1872208" cy="11521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68144" y="1196752"/>
            <a:ext cx="720080" cy="72008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3923928" y="4005064"/>
            <a:ext cx="720080" cy="7200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0.00023 L 0.30729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1.48148E-6 L 0.30729 -1.48148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540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ОПРЕДЕЛЕНИЕ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857232"/>
            <a:ext cx="4536504" cy="52689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sz="3200" dirty="0" smtClean="0"/>
              <a:t>Две фигуры называются </a:t>
            </a:r>
            <a:r>
              <a:rPr lang="ru-RU" sz="3200" b="1" dirty="0" smtClean="0">
                <a:solidFill>
                  <a:srgbClr val="FF0000"/>
                </a:solidFill>
              </a:rPr>
              <a:t>РАВНЫМИ</a:t>
            </a:r>
            <a:r>
              <a:rPr lang="ru-RU" sz="3200" dirty="0" smtClean="0"/>
              <a:t>, если одну из них можно так наложить на другую, что эти фигуры совпадут. </a:t>
            </a:r>
          </a:p>
          <a:p>
            <a:pPr>
              <a:buNone/>
            </a:pPr>
            <a:r>
              <a:rPr lang="ru-RU" sz="3200" dirty="0" smtClean="0"/>
              <a:t>	</a:t>
            </a:r>
            <a:r>
              <a:rPr lang="ru-RU" sz="3200" dirty="0" smtClean="0">
                <a:solidFill>
                  <a:srgbClr val="FF0000"/>
                </a:solidFill>
              </a:rPr>
              <a:t>Площади</a:t>
            </a:r>
            <a:r>
              <a:rPr lang="ru-RU" sz="3200" dirty="0" smtClean="0"/>
              <a:t> равных фигур равны. Их </a:t>
            </a:r>
            <a:r>
              <a:rPr lang="ru-RU" sz="3200" dirty="0" smtClean="0">
                <a:solidFill>
                  <a:srgbClr val="FF0000"/>
                </a:solidFill>
              </a:rPr>
              <a:t>периметры</a:t>
            </a:r>
            <a:r>
              <a:rPr lang="ru-RU" sz="3200" dirty="0" smtClean="0"/>
              <a:t> тоже равны.</a:t>
            </a:r>
            <a:endParaRPr lang="en-US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206084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5232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452320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12360" y="206084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81236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429309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429309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465313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95637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23629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95637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23629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59633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9633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 28"/>
          <p:cNvSpPr/>
          <p:nvPr/>
        </p:nvSpPr>
        <p:spPr>
          <a:xfrm>
            <a:off x="5940152" y="1340768"/>
            <a:ext cx="1080120" cy="864096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Не равно 29"/>
          <p:cNvSpPr/>
          <p:nvPr/>
        </p:nvSpPr>
        <p:spPr>
          <a:xfrm>
            <a:off x="5940152" y="3933056"/>
            <a:ext cx="1152128" cy="936104"/>
          </a:xfrm>
          <a:prstGeom prst="mathNot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MSC_MS_RU_RU_Ed_8_Math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MSC_MS_RU_RU_Ed_8_Math_2007v_Russia</Template>
  <TotalTime>393</TotalTime>
  <Words>297</Words>
  <Application>Microsoft Office PowerPoint</Application>
  <PresentationFormat>Экран (4:3)</PresentationFormat>
  <Paragraphs>106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MSC_MS_RU_RU_Ed_8_Math_2007v_Russia</vt:lpstr>
      <vt:lpstr>Презентация PowerPoint</vt:lpstr>
      <vt:lpstr>Кроссворд:</vt:lpstr>
      <vt:lpstr>Разгадайте ребус</vt:lpstr>
      <vt:lpstr>Площадь.  Формула площади прямоугольника.</vt:lpstr>
      <vt:lpstr>Презентация PowerPoint</vt:lpstr>
      <vt:lpstr>Найдите площади фигур, если  длина стороны квадрата 1 см.</vt:lpstr>
      <vt:lpstr>Задание 1. Какие фигуры равны?</vt:lpstr>
      <vt:lpstr>Задание 1. Какие фигуры равны?</vt:lpstr>
      <vt:lpstr>ОПРЕДЕЛЕНИЕ</vt:lpstr>
      <vt:lpstr>ФОРМУЛЫ ПЛОЩАДИ</vt:lpstr>
      <vt:lpstr>Презентация PowerPoint</vt:lpstr>
      <vt:lpstr>Решить:  № 718</vt:lpstr>
      <vt:lpstr>РЕФЛЕКСИЯ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Площадь.  Формула площади прямоугольника.</dc:title>
  <dc:subject>Шаблон оформления</dc:subject>
  <dc:creator>пк</dc:creator>
  <dc:description>Шаблон оформления
Корпорация Майкрософт</dc:description>
  <cp:lastModifiedBy>Ольга Маликова</cp:lastModifiedBy>
  <cp:revision>38</cp:revision>
  <dcterms:created xsi:type="dcterms:W3CDTF">2015-11-08T14:25:09Z</dcterms:created>
  <dcterms:modified xsi:type="dcterms:W3CDTF">2019-10-28T16:25:16Z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