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64" r:id="rId3"/>
    <p:sldId id="257" r:id="rId4"/>
    <p:sldId id="266" r:id="rId5"/>
    <p:sldId id="267" r:id="rId6"/>
    <p:sldId id="258" r:id="rId7"/>
    <p:sldId id="259" r:id="rId8"/>
    <p:sldId id="260" r:id="rId9"/>
    <p:sldId id="261" r:id="rId10"/>
    <p:sldId id="262" r:id="rId11"/>
    <p:sldId id="263" r:id="rId12"/>
    <p:sldId id="265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uFillTx/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uFillTx/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uFillTx/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uFillTx/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uFillTx/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uFillTx/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uFillTx/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uFillTx/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uFillTx/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7" d="100"/>
          <a:sy n="147" d="100"/>
        </p:scale>
        <p:origin x="-594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>
                <a:uFillTx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>
                <a:uFillTx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>
                <a:uFillTx/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>
                <a:uFillTx/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>
                <a:uFillTx/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>
                <a:uFillTx/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>
                <a:uFillTx/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>
                <a:uFillTx/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>
                <a:uFillTx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6331215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uFillTx/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uFillTx/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uFillTx/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uFillTx/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uFillTx/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uFillTx/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uFillTx/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uFillTx/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uFillTx/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742e3e7cd_1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742e3e7cd_1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d9c40d9f9_0_2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d9c40d9f9_0_2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cb9a3abeb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cb9a3abeb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cb9a3abeb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cb9a3abeb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742e3e7cd_1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742e3e7cd_1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cbab3a369_1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cbab3a369_1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cbab3a369_1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cbab3a369_1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cbab3a369_1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cbab3a369_1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742e3e7cd_1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742e3e7cd_1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d4400e736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d4400e736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d9c40d9f9_0_2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d9c40d9f9_0_2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d4400e736_2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d4400e736_2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bg>
      <p:bgPr>
        <a:solidFill>
          <a:schemeClr val="dk1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Google Shape;55;p14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6" name="Google Shape;56;p14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  <a:uFillTx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  <a:uFillTx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  <a:uFillTx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  <a:uFillTx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  <a:uFillTx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  <a:uFillTx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  <a:uFillTx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  <a:uFillTx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  <a:uFillTx/>
              </a:defRPr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ubTitle" idx="1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uFillTx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uFillTx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uFillTx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uFillTx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uFillTx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uFillTx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uFillTx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uFillTx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uFillTx/>
              </a:defRPr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  <a:uFillTx/>
              </a:defRPr>
            </a:lvl1pPr>
            <a:lvl2pPr lvl="1" rtl="0">
              <a:buNone/>
              <a:defRPr>
                <a:solidFill>
                  <a:schemeClr val="lt1"/>
                </a:solidFill>
                <a:uFillTx/>
              </a:defRPr>
            </a:lvl2pPr>
            <a:lvl3pPr lvl="2" rtl="0">
              <a:buNone/>
              <a:defRPr>
                <a:solidFill>
                  <a:schemeClr val="lt1"/>
                </a:solidFill>
                <a:uFillTx/>
              </a:defRPr>
            </a:lvl3pPr>
            <a:lvl4pPr lvl="3" rtl="0">
              <a:buNone/>
              <a:defRPr>
                <a:solidFill>
                  <a:schemeClr val="lt1"/>
                </a:solidFill>
                <a:uFillTx/>
              </a:defRPr>
            </a:lvl4pPr>
            <a:lvl5pPr lvl="4" rtl="0">
              <a:buNone/>
              <a:defRPr>
                <a:solidFill>
                  <a:schemeClr val="lt1"/>
                </a:solidFill>
                <a:uFillTx/>
              </a:defRPr>
            </a:lvl5pPr>
            <a:lvl6pPr lvl="5" rtl="0">
              <a:buNone/>
              <a:defRPr>
                <a:solidFill>
                  <a:schemeClr val="lt1"/>
                </a:solidFill>
                <a:uFillTx/>
              </a:defRPr>
            </a:lvl6pPr>
            <a:lvl7pPr lvl="6" rtl="0">
              <a:buNone/>
              <a:defRPr>
                <a:solidFill>
                  <a:schemeClr val="lt1"/>
                </a:solidFill>
                <a:uFillTx/>
              </a:defRPr>
            </a:lvl7pPr>
            <a:lvl8pPr lvl="7" rtl="0">
              <a:buNone/>
              <a:defRPr>
                <a:solidFill>
                  <a:schemeClr val="lt1"/>
                </a:solidFill>
                <a:uFillTx/>
              </a:defRPr>
            </a:lvl8pPr>
            <a:lvl9pPr lvl="8" rtl="0">
              <a:buNone/>
              <a:defRPr>
                <a:solidFill>
                  <a:schemeClr val="lt1"/>
                </a:solidFill>
                <a:uFillTx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>
                <a:uFillTx/>
              </a:rPr>
              <a:t>‹#›</a:t>
            </a:fld>
            <a:endParaRPr>
              <a:uFillTx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uFillTx/>
              </a:defRPr>
            </a:lvl1pPr>
            <a:lvl2pPr lvl="1" rtl="0">
              <a:buNone/>
              <a:defRPr>
                <a:uFillTx/>
              </a:defRPr>
            </a:lvl2pPr>
            <a:lvl3pPr lvl="2" rtl="0">
              <a:buNone/>
              <a:defRPr>
                <a:uFillTx/>
              </a:defRPr>
            </a:lvl3pPr>
            <a:lvl4pPr lvl="3" rtl="0">
              <a:buNone/>
              <a:defRPr>
                <a:uFillTx/>
              </a:defRPr>
            </a:lvl4pPr>
            <a:lvl5pPr lvl="4" rtl="0">
              <a:buNone/>
              <a:defRPr>
                <a:uFillTx/>
              </a:defRPr>
            </a:lvl5pPr>
            <a:lvl6pPr lvl="5" rtl="0">
              <a:buNone/>
              <a:defRPr>
                <a:uFillTx/>
              </a:defRPr>
            </a:lvl6pPr>
            <a:lvl7pPr lvl="6" rtl="0">
              <a:buNone/>
              <a:defRPr>
                <a:uFillTx/>
              </a:defRPr>
            </a:lvl7pPr>
            <a:lvl8pPr lvl="7" rtl="0">
              <a:buNone/>
              <a:defRPr>
                <a:uFillTx/>
              </a:defRPr>
            </a:lvl8pPr>
            <a:lvl9pPr lvl="8" rtl="0">
              <a:buNone/>
              <a:defRPr>
                <a:uFillTx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>
                <a:uFillTx/>
              </a:rPr>
              <a:t>‹#›</a:t>
            </a:fld>
            <a:endParaRPr>
              <a:uFillTx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BOD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>
            <a:spLocks/>
          </p:cNvSpPr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  <p:sp>
        <p:nvSpPr>
          <p:cNvPr id="65" name="Google Shape;65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uFillTx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uFillTx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uFillTx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uFillTx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uFillTx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uFillTx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uFillTx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uFillTx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>
                <a:uFillTx/>
              </a:defRPr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uFillTx/>
              </a:defRPr>
            </a:lvl1pPr>
            <a:lvl2pPr lvl="1" rtl="0">
              <a:buNone/>
              <a:defRPr>
                <a:uFillTx/>
              </a:defRPr>
            </a:lvl2pPr>
            <a:lvl3pPr lvl="2" rtl="0">
              <a:buNone/>
              <a:defRPr>
                <a:uFillTx/>
              </a:defRPr>
            </a:lvl3pPr>
            <a:lvl4pPr lvl="3" rtl="0">
              <a:buNone/>
              <a:defRPr>
                <a:uFillTx/>
              </a:defRPr>
            </a:lvl4pPr>
            <a:lvl5pPr lvl="4" rtl="0">
              <a:buNone/>
              <a:defRPr>
                <a:uFillTx/>
              </a:defRPr>
            </a:lvl5pPr>
            <a:lvl6pPr lvl="5" rtl="0">
              <a:buNone/>
              <a:defRPr>
                <a:uFillTx/>
              </a:defRPr>
            </a:lvl6pPr>
            <a:lvl7pPr lvl="6" rtl="0">
              <a:buNone/>
              <a:defRPr>
                <a:uFillTx/>
              </a:defRPr>
            </a:lvl7pPr>
            <a:lvl8pPr lvl="7" rtl="0">
              <a:buNone/>
              <a:defRPr>
                <a:uFillTx/>
              </a:defRPr>
            </a:lvl8pPr>
            <a:lvl9pPr lvl="8" rtl="0">
              <a:buNone/>
              <a:defRPr>
                <a:uFillTx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>
                <a:uFillTx/>
              </a:rPr>
              <a:t>‹#›</a:t>
            </a:fld>
            <a:endParaRPr>
              <a:uFillTx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_AND_TWO_COLUMNS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uFillTx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>
                <a:uFillTx/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>
                <a:uFillTx/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>
                <a:uFillTx/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>
                <a:uFillTx/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>
                <a:uFillTx/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>
                <a:uFillTx/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>
                <a:uFillTx/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>
                <a:uFillTx/>
              </a:defRPr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uFillTx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>
                <a:uFillTx/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>
                <a:uFillTx/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>
                <a:uFillTx/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>
                <a:uFillTx/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>
                <a:uFillTx/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>
                <a:uFillTx/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>
                <a:uFillTx/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>
                <a:uFillTx/>
              </a:defRPr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uFillTx/>
              </a:defRPr>
            </a:lvl1pPr>
            <a:lvl2pPr lvl="1" rtl="0">
              <a:buNone/>
              <a:defRPr>
                <a:uFillTx/>
              </a:defRPr>
            </a:lvl2pPr>
            <a:lvl3pPr lvl="2" rtl="0">
              <a:buNone/>
              <a:defRPr>
                <a:uFillTx/>
              </a:defRPr>
            </a:lvl3pPr>
            <a:lvl4pPr lvl="3" rtl="0">
              <a:buNone/>
              <a:defRPr>
                <a:uFillTx/>
              </a:defRPr>
            </a:lvl4pPr>
            <a:lvl5pPr lvl="4" rtl="0">
              <a:buNone/>
              <a:defRPr>
                <a:uFillTx/>
              </a:defRPr>
            </a:lvl5pPr>
            <a:lvl6pPr lvl="5" rtl="0">
              <a:buNone/>
              <a:defRPr>
                <a:uFillTx/>
              </a:defRPr>
            </a:lvl6pPr>
            <a:lvl7pPr lvl="6" rtl="0">
              <a:buNone/>
              <a:defRPr>
                <a:uFillTx/>
              </a:defRPr>
            </a:lvl7pPr>
            <a:lvl8pPr lvl="7" rtl="0">
              <a:buNone/>
              <a:defRPr>
                <a:uFillTx/>
              </a:defRPr>
            </a:lvl8pPr>
            <a:lvl9pPr lvl="8" rtl="0">
              <a:buNone/>
              <a:defRPr>
                <a:uFillTx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>
                <a:uFillTx/>
              </a:rPr>
              <a:t>‹#›</a:t>
            </a:fld>
            <a:endParaRPr>
              <a:uFillTx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_ONL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uFillTx/>
              </a:defRPr>
            </a:lvl9pPr>
          </a:lstStyle>
          <a:p>
            <a:endParaRPr/>
          </a:p>
        </p:txBody>
      </p:sp>
      <p:sp>
        <p:nvSpPr>
          <p:cNvPr id="75" name="Google Shape;75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uFillTx/>
              </a:defRPr>
            </a:lvl1pPr>
            <a:lvl2pPr lvl="1" rtl="0">
              <a:buNone/>
              <a:defRPr>
                <a:uFillTx/>
              </a:defRPr>
            </a:lvl2pPr>
            <a:lvl3pPr lvl="2" rtl="0">
              <a:buNone/>
              <a:defRPr>
                <a:uFillTx/>
              </a:defRPr>
            </a:lvl3pPr>
            <a:lvl4pPr lvl="3" rtl="0">
              <a:buNone/>
              <a:defRPr>
                <a:uFillTx/>
              </a:defRPr>
            </a:lvl4pPr>
            <a:lvl5pPr lvl="4" rtl="0">
              <a:buNone/>
              <a:defRPr>
                <a:uFillTx/>
              </a:defRPr>
            </a:lvl5pPr>
            <a:lvl6pPr lvl="5" rtl="0">
              <a:buNone/>
              <a:defRPr>
                <a:uFillTx/>
              </a:defRPr>
            </a:lvl6pPr>
            <a:lvl7pPr lvl="6" rtl="0">
              <a:buNone/>
              <a:defRPr>
                <a:uFillTx/>
              </a:defRPr>
            </a:lvl7pPr>
            <a:lvl8pPr lvl="7" rtl="0">
              <a:buNone/>
              <a:defRPr>
                <a:uFillTx/>
              </a:defRPr>
            </a:lvl8pPr>
            <a:lvl9pPr lvl="8" rtl="0">
              <a:buNone/>
              <a:defRPr>
                <a:uFillTx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>
                <a:uFillTx/>
              </a:rPr>
              <a:t>‹#›</a:t>
            </a:fld>
            <a:endParaRPr>
              <a:uFillTx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_COLUMN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uFillTx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uFillTx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uFillTx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uFillTx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uFillTx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uFillTx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uFillTx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uFillTx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uFillTx/>
              </a:defRPr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>
                <a:uFillTx/>
              </a:defRPr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>
                <a:uFillTx/>
              </a:defRPr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>
                <a:uFillTx/>
              </a:defRPr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>
                <a:uFillTx/>
              </a:defRPr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>
                <a:uFillTx/>
              </a:defRPr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>
                <a:uFillTx/>
              </a:defRPr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>
                <a:uFillTx/>
              </a:defRPr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>
                <a:uFillTx/>
              </a:defRPr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>
                <a:uFillTx/>
              </a:defRPr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uFillTx/>
              </a:defRPr>
            </a:lvl1pPr>
            <a:lvl2pPr lvl="1" rtl="0">
              <a:buNone/>
              <a:defRPr>
                <a:uFillTx/>
              </a:defRPr>
            </a:lvl2pPr>
            <a:lvl3pPr lvl="2" rtl="0">
              <a:buNone/>
              <a:defRPr>
                <a:uFillTx/>
              </a:defRPr>
            </a:lvl3pPr>
            <a:lvl4pPr lvl="3" rtl="0">
              <a:buNone/>
              <a:defRPr>
                <a:uFillTx/>
              </a:defRPr>
            </a:lvl4pPr>
            <a:lvl5pPr lvl="4" rtl="0">
              <a:buNone/>
              <a:defRPr>
                <a:uFillTx/>
              </a:defRPr>
            </a:lvl5pPr>
            <a:lvl6pPr lvl="5" rtl="0">
              <a:buNone/>
              <a:defRPr>
                <a:uFillTx/>
              </a:defRPr>
            </a:lvl6pPr>
            <a:lvl7pPr lvl="6" rtl="0">
              <a:buNone/>
              <a:defRPr>
                <a:uFillTx/>
              </a:defRPr>
            </a:lvl7pPr>
            <a:lvl8pPr lvl="7" rtl="0">
              <a:buNone/>
              <a:defRPr>
                <a:uFillTx/>
              </a:defRPr>
            </a:lvl8pPr>
            <a:lvl9pPr lvl="8" rtl="0">
              <a:buNone/>
              <a:defRPr>
                <a:uFillTx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>
                <a:uFillTx/>
              </a:rPr>
              <a:t>‹#›</a:t>
            </a:fld>
            <a:endParaRPr>
              <a:uFillTx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_POINT">
    <p:bg>
      <p:bgPr>
        <a:solidFill>
          <a:schemeClr val="lt2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0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uFillTx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uFillTx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uFillTx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uFillTx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uFillTx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uFillTx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uFillTx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uFillTx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uFillTx/>
              </a:defRPr>
            </a:lvl9pPr>
          </a:lstStyle>
          <a:p>
            <a:endParaRPr/>
          </a:p>
        </p:txBody>
      </p:sp>
      <p:sp>
        <p:nvSpPr>
          <p:cNvPr id="82" name="Google Shape;82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uFillTx/>
              </a:defRPr>
            </a:lvl1pPr>
            <a:lvl2pPr lvl="1" rtl="0">
              <a:buNone/>
              <a:defRPr>
                <a:uFillTx/>
              </a:defRPr>
            </a:lvl2pPr>
            <a:lvl3pPr lvl="2" rtl="0">
              <a:buNone/>
              <a:defRPr>
                <a:uFillTx/>
              </a:defRPr>
            </a:lvl3pPr>
            <a:lvl4pPr lvl="3" rtl="0">
              <a:buNone/>
              <a:defRPr>
                <a:uFillTx/>
              </a:defRPr>
            </a:lvl4pPr>
            <a:lvl5pPr lvl="4" rtl="0">
              <a:buNone/>
              <a:defRPr>
                <a:uFillTx/>
              </a:defRPr>
            </a:lvl5pPr>
            <a:lvl6pPr lvl="5" rtl="0">
              <a:buNone/>
              <a:defRPr>
                <a:uFillTx/>
              </a:defRPr>
            </a:lvl6pPr>
            <a:lvl7pPr lvl="6" rtl="0">
              <a:buNone/>
              <a:defRPr>
                <a:uFillTx/>
              </a:defRPr>
            </a:lvl7pPr>
            <a:lvl8pPr lvl="7" rtl="0">
              <a:buNone/>
              <a:defRPr>
                <a:uFillTx/>
              </a:defRPr>
            </a:lvl8pPr>
            <a:lvl9pPr lvl="8" rtl="0">
              <a:buNone/>
              <a:defRPr>
                <a:uFillTx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>
                <a:uFillTx/>
              </a:rPr>
              <a:t>‹#›</a:t>
            </a:fld>
            <a:endParaRPr>
              <a:uFillTx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_TITLE_AND_DESCRIPTION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1"/>
          <p:cNvSpPr>
            <a:spLocks/>
          </p:cNvSpPr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  <p:cxnSp>
        <p:nvCxnSpPr>
          <p:cNvPr id="85" name="Google Shape;85;p2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6" name="Google Shape;86;p21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>
                <a:uFillTx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>
                <a:uFillTx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>
                <a:uFillTx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>
                <a:uFillTx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>
                <a:uFillTx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>
                <a:uFillTx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>
                <a:uFillTx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>
                <a:uFillTx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>
                <a:uFillTx/>
              </a:defRPr>
            </a:lvl9pPr>
          </a:lstStyle>
          <a:p>
            <a:endParaRPr/>
          </a:p>
        </p:txBody>
      </p:sp>
      <p:sp>
        <p:nvSpPr>
          <p:cNvPr id="87" name="Google Shape;87;p21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uFillTx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uFillTx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uFillTx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uFillTx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uFillTx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uFillTx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uFillTx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uFillTx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uFillTx/>
              </a:defRPr>
            </a:lvl9pPr>
          </a:lstStyle>
          <a:p>
            <a:endParaRPr/>
          </a:p>
        </p:txBody>
      </p:sp>
      <p:sp>
        <p:nvSpPr>
          <p:cNvPr id="88" name="Google Shape;88;p2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  <a:uFillTx/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  <a:uFillTx/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  <a:uFillTx/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  <a:uFillTx/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  <a:uFillTx/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  <a:uFillTx/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  <a:uFillTx/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  <a:uFillTx/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  <a:uFillTx/>
              </a:defRPr>
            </a:lvl9pPr>
          </a:lstStyle>
          <a:p>
            <a:endParaRPr/>
          </a:p>
        </p:txBody>
      </p:sp>
      <p:sp>
        <p:nvSpPr>
          <p:cNvPr id="89" name="Google Shape;89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  <a:uFillTx/>
              </a:defRPr>
            </a:lvl1pPr>
            <a:lvl2pPr lvl="1" rtl="0">
              <a:buNone/>
              <a:defRPr>
                <a:solidFill>
                  <a:schemeClr val="lt1"/>
                </a:solidFill>
                <a:uFillTx/>
              </a:defRPr>
            </a:lvl2pPr>
            <a:lvl3pPr lvl="2" rtl="0">
              <a:buNone/>
              <a:defRPr>
                <a:solidFill>
                  <a:schemeClr val="lt1"/>
                </a:solidFill>
                <a:uFillTx/>
              </a:defRPr>
            </a:lvl3pPr>
            <a:lvl4pPr lvl="3" rtl="0">
              <a:buNone/>
              <a:defRPr>
                <a:solidFill>
                  <a:schemeClr val="lt1"/>
                </a:solidFill>
                <a:uFillTx/>
              </a:defRPr>
            </a:lvl4pPr>
            <a:lvl5pPr lvl="4" rtl="0">
              <a:buNone/>
              <a:defRPr>
                <a:solidFill>
                  <a:schemeClr val="lt1"/>
                </a:solidFill>
                <a:uFillTx/>
              </a:defRPr>
            </a:lvl5pPr>
            <a:lvl6pPr lvl="5" rtl="0">
              <a:buNone/>
              <a:defRPr>
                <a:solidFill>
                  <a:schemeClr val="lt1"/>
                </a:solidFill>
                <a:uFillTx/>
              </a:defRPr>
            </a:lvl6pPr>
            <a:lvl7pPr lvl="6" rtl="0">
              <a:buNone/>
              <a:defRPr>
                <a:solidFill>
                  <a:schemeClr val="lt1"/>
                </a:solidFill>
                <a:uFillTx/>
              </a:defRPr>
            </a:lvl7pPr>
            <a:lvl8pPr lvl="7" rtl="0">
              <a:buNone/>
              <a:defRPr>
                <a:solidFill>
                  <a:schemeClr val="lt1"/>
                </a:solidFill>
                <a:uFillTx/>
              </a:defRPr>
            </a:lvl8pPr>
            <a:lvl9pPr lvl="8" rtl="0">
              <a:buNone/>
              <a:defRPr>
                <a:solidFill>
                  <a:schemeClr val="lt1"/>
                </a:solidFill>
                <a:uFillTx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>
                <a:uFillTx/>
              </a:rPr>
              <a:t>‹#›</a:t>
            </a:fld>
            <a:endParaRPr>
              <a:uFillTx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_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2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uFillTx/>
              </a:defRPr>
            </a:lvl1pPr>
          </a:lstStyle>
          <a:p>
            <a:endParaRPr/>
          </a:p>
        </p:txBody>
      </p:sp>
      <p:sp>
        <p:nvSpPr>
          <p:cNvPr id="92" name="Google Shape;92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uFillTx/>
              </a:defRPr>
            </a:lvl1pPr>
            <a:lvl2pPr lvl="1" rtl="0">
              <a:buNone/>
              <a:defRPr>
                <a:uFillTx/>
              </a:defRPr>
            </a:lvl2pPr>
            <a:lvl3pPr lvl="2" rtl="0">
              <a:buNone/>
              <a:defRPr>
                <a:uFillTx/>
              </a:defRPr>
            </a:lvl3pPr>
            <a:lvl4pPr lvl="3" rtl="0">
              <a:buNone/>
              <a:defRPr>
                <a:uFillTx/>
              </a:defRPr>
            </a:lvl4pPr>
            <a:lvl5pPr lvl="4" rtl="0">
              <a:buNone/>
              <a:defRPr>
                <a:uFillTx/>
              </a:defRPr>
            </a:lvl5pPr>
            <a:lvl6pPr lvl="5" rtl="0">
              <a:buNone/>
              <a:defRPr>
                <a:uFillTx/>
              </a:defRPr>
            </a:lvl6pPr>
            <a:lvl7pPr lvl="6" rtl="0">
              <a:buNone/>
              <a:defRPr>
                <a:uFillTx/>
              </a:defRPr>
            </a:lvl7pPr>
            <a:lvl8pPr lvl="7" rtl="0">
              <a:buNone/>
              <a:defRPr>
                <a:uFillTx/>
              </a:defRPr>
            </a:lvl8pPr>
            <a:lvl9pPr lvl="8" rtl="0">
              <a:buNone/>
              <a:defRPr>
                <a:uFillTx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>
                <a:uFillTx/>
              </a:rPr>
              <a:t>‹#›</a:t>
            </a:fld>
            <a:endParaRPr>
              <a:uFillTx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_NUMBER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3"/>
          <p:cNvSpPr>
            <a:spLocks/>
          </p:cNvSpPr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  <p:sp>
        <p:nvSpPr>
          <p:cNvPr id="95" name="Google Shape;95;p23"/>
          <p:cNvSpPr txBox="1">
            <a:spLocks noGrp="1"/>
          </p:cNvSpPr>
          <p:nvPr>
            <p:ph type="title" hasCustomPrompt="1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>
                <a:uFillTx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>
                <a:uFillTx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>
                <a:uFillTx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>
                <a:uFillTx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>
                <a:uFillTx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>
                <a:uFillTx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>
                <a:uFillTx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>
                <a:uFillTx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>
                <a:uFillTx/>
              </a:defRPr>
            </a:lvl9pPr>
          </a:lstStyle>
          <a:p>
            <a:r>
              <a:rPr>
                <a:uFillTx/>
              </a:rPr>
              <a:t>xx%</a:t>
            </a:r>
          </a:p>
        </p:txBody>
      </p:sp>
      <p:sp>
        <p:nvSpPr>
          <p:cNvPr id="96" name="Google Shape;96;p23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uFillTx/>
              </a:defRPr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uFillTx/>
              </a:defRPr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uFillTx/>
              </a:defRPr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uFillTx/>
              </a:defRPr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uFillTx/>
              </a:defRPr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uFillTx/>
              </a:defRPr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uFillTx/>
              </a:defRPr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uFillTx/>
              </a:defRPr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>
                <a:uFillTx/>
              </a:defRPr>
            </a:lvl9pPr>
          </a:lstStyle>
          <a:p>
            <a:endParaRPr/>
          </a:p>
        </p:txBody>
      </p:sp>
      <p:sp>
        <p:nvSpPr>
          <p:cNvPr id="97" name="Google Shape;97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uFillTx/>
              </a:defRPr>
            </a:lvl1pPr>
            <a:lvl2pPr lvl="1" rtl="0">
              <a:buNone/>
              <a:defRPr>
                <a:uFillTx/>
              </a:defRPr>
            </a:lvl2pPr>
            <a:lvl3pPr lvl="2" rtl="0">
              <a:buNone/>
              <a:defRPr>
                <a:uFillTx/>
              </a:defRPr>
            </a:lvl3pPr>
            <a:lvl4pPr lvl="3" rtl="0">
              <a:buNone/>
              <a:defRPr>
                <a:uFillTx/>
              </a:defRPr>
            </a:lvl4pPr>
            <a:lvl5pPr lvl="4" rtl="0">
              <a:buNone/>
              <a:defRPr>
                <a:uFillTx/>
              </a:defRPr>
            </a:lvl5pPr>
            <a:lvl6pPr lvl="5" rtl="0">
              <a:buNone/>
              <a:defRPr>
                <a:uFillTx/>
              </a:defRPr>
            </a:lvl6pPr>
            <a:lvl7pPr lvl="6" rtl="0">
              <a:buNone/>
              <a:defRPr>
                <a:uFillTx/>
              </a:defRPr>
            </a:lvl7pPr>
            <a:lvl8pPr lvl="7" rtl="0">
              <a:buNone/>
              <a:defRPr>
                <a:uFillTx/>
              </a:defRPr>
            </a:lvl8pPr>
            <a:lvl9pPr lvl="8" rtl="0">
              <a:buNone/>
              <a:defRPr>
                <a:uFillTx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>
                <a:uFillTx/>
              </a:rPr>
              <a:t>‹#›</a:t>
            </a:fld>
            <a:endParaRPr>
              <a:uFillTx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pearmint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 rtl="0">
              <a:buNone/>
              <a:defRPr sz="10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 rtl="0">
              <a:buNone/>
              <a:defRPr sz="10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 rtl="0">
              <a:buNone/>
              <a:defRPr sz="10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 rtl="0">
              <a:buNone/>
              <a:defRPr sz="10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 rtl="0">
              <a:buNone/>
              <a:defRPr sz="10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 rtl="0">
              <a:buNone/>
              <a:defRPr sz="10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 rtl="0">
              <a:buNone/>
              <a:defRPr sz="10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 rtl="0">
              <a:buNone/>
              <a:defRPr sz="10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>
                <a:uFillTx/>
              </a:rPr>
              <a:t>‹#›</a:t>
            </a:fld>
            <a:endParaRPr>
              <a:uFillTx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.jp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tra.ru/characters/get/chid/00229901190826997726/" TargetMode="External"/><Relationship Id="rId3" Type="http://schemas.openxmlformats.org/officeDocument/2006/relationships/image" Target="../media/image1.jpg"/><Relationship Id="rId7" Type="http://schemas.openxmlformats.org/officeDocument/2006/relationships/hyperlink" Target="http://baza.vgdru.com/18/79279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kino-teatr.ru/kino/acter/m/ros/4802/foto/m2912/146006/" TargetMode="External"/><Relationship Id="rId5" Type="http://schemas.openxmlformats.org/officeDocument/2006/relationships/hyperlink" Target="http://www.litra.ru/characters/get/ccid/00307971226513959474/" TargetMode="External"/><Relationship Id="rId4" Type="http://schemas.openxmlformats.org/officeDocument/2006/relationships/hyperlink" Target="http://lib.ru/CULTURE/LITSTUDY/SARNOW/zanimatelnoe.txt" TargetMode="External"/><Relationship Id="rId9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2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9144000" cy="51435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5" name="Google Shape;105;p25"/>
          <p:cNvSpPr txBox="1">
            <a:spLocks/>
          </p:cNvSpPr>
          <p:nvPr/>
        </p:nvSpPr>
        <p:spPr>
          <a:xfrm rot="-570">
            <a:off x="953251" y="601"/>
            <a:ext cx="7237500" cy="138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ClrTx/>
            </a:pPr>
            <a:r>
              <a:rPr lang="ru-RU" sz="1600" i="1" dirty="0">
                <a:latin typeface="Times New Roman" pitchFamily="18" charset="0"/>
                <a:ea typeface="+mn-ea"/>
              </a:rPr>
              <a:t>Государственное Бюджетное общеобразовательное учреждение</a:t>
            </a:r>
          </a:p>
          <a:p>
            <a:pPr lvl="0" algn="ctr" fontAlgn="base">
              <a:spcBef>
                <a:spcPct val="20000"/>
              </a:spcBef>
              <a:spcAft>
                <a:spcPct val="0"/>
              </a:spcAft>
              <a:buClrTx/>
            </a:pPr>
            <a:r>
              <a:rPr lang="ru-RU" sz="1600" i="1" dirty="0">
                <a:latin typeface="Times New Roman" pitchFamily="18" charset="0"/>
                <a:ea typeface="+mn-ea"/>
              </a:rPr>
              <a:t>средняя общеобразовательная школа </a:t>
            </a:r>
            <a:r>
              <a:rPr lang="ru-RU" sz="1600" i="1" dirty="0" smtClean="0">
                <a:latin typeface="Times New Roman" pitchFamily="18" charset="0"/>
                <a:ea typeface="+mn-ea"/>
              </a:rPr>
              <a:t>№</a:t>
            </a:r>
            <a:r>
              <a:rPr lang="en-US" sz="1600" i="1" dirty="0" smtClean="0">
                <a:latin typeface="Times New Roman" pitchFamily="18" charset="0"/>
                <a:ea typeface="+mn-ea"/>
              </a:rPr>
              <a:t>464</a:t>
            </a:r>
            <a:r>
              <a:rPr lang="ru-RU" sz="1600" i="1" dirty="0" smtClean="0">
                <a:latin typeface="Times New Roman" pitchFamily="18" charset="0"/>
                <a:ea typeface="+mn-ea"/>
              </a:rPr>
              <a:t> </a:t>
            </a:r>
            <a:endParaRPr lang="ru-RU" sz="1600" i="1" dirty="0">
              <a:latin typeface="Times New Roman" pitchFamily="18" charset="0"/>
              <a:ea typeface="+mn-ea"/>
            </a:endParaRPr>
          </a:p>
          <a:p>
            <a:pPr lvl="0" algn="ctr" fontAlgn="base">
              <a:spcBef>
                <a:spcPct val="20000"/>
              </a:spcBef>
              <a:spcAft>
                <a:spcPct val="0"/>
              </a:spcAft>
              <a:buClrTx/>
            </a:pPr>
            <a:r>
              <a:rPr lang="ru-RU" sz="1600" i="1" dirty="0" smtClean="0">
                <a:latin typeface="Times New Roman" pitchFamily="18" charset="0"/>
                <a:ea typeface="+mn-ea"/>
              </a:rPr>
              <a:t>Пушкинского </a:t>
            </a:r>
            <a:r>
              <a:rPr lang="ru-RU" sz="1600" i="1" dirty="0">
                <a:latin typeface="Times New Roman" pitchFamily="18" charset="0"/>
                <a:ea typeface="+mn-ea"/>
              </a:rPr>
              <a:t>р-на Санкт-Петербурга</a:t>
            </a:r>
            <a:endParaRPr lang="en-US" sz="1600" i="1" dirty="0">
              <a:latin typeface="Times New Roman" pitchFamily="18" charset="0"/>
              <a:ea typeface="+mn-e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100" i="1" u="sng" dirty="0" smtClean="0">
              <a:uFillTx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100" i="1" u="sng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i="1" dirty="0" smtClean="0">
                <a:uFillTx/>
              </a:rPr>
              <a:t>«</a:t>
            </a:r>
            <a:r>
              <a:rPr lang="ru" sz="1600" i="1" dirty="0">
                <a:uFillTx/>
              </a:rPr>
              <a:t>Герои повести А.С.Пушкина ,,Капитанская дочка’’ и их прототипы»</a:t>
            </a:r>
            <a:endParaRPr sz="1600" i="1" dirty="0">
              <a:uFillTx/>
            </a:endParaRPr>
          </a:p>
        </p:txBody>
      </p:sp>
      <p:pic>
        <p:nvPicPr>
          <p:cNvPr id="106" name="Google Shape;106;p25"/>
          <p:cNvPicPr preferRelativeResize="0"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4" y="2202657"/>
            <a:ext cx="2102653" cy="272256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4572000" y="3429969"/>
            <a:ext cx="4572000" cy="8248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fontAlgn="base">
              <a:spcBef>
                <a:spcPct val="20000"/>
              </a:spcBef>
              <a:spcAft>
                <a:spcPct val="0"/>
              </a:spcAft>
              <a:buClrTx/>
            </a:pPr>
            <a:r>
              <a:rPr lang="ru-RU" dirty="0">
                <a:latin typeface="Times New Roman" pitchFamily="18" charset="0"/>
                <a:ea typeface="+mn-ea"/>
              </a:rPr>
              <a:t>Выполнила </a:t>
            </a:r>
            <a:r>
              <a:rPr lang="ru-RU" dirty="0" smtClean="0">
                <a:latin typeface="Times New Roman" pitchFamily="18" charset="0"/>
                <a:ea typeface="+mn-ea"/>
              </a:rPr>
              <a:t>Максимова Карина</a:t>
            </a:r>
            <a:endParaRPr lang="ru-RU" dirty="0">
              <a:latin typeface="Times New Roman" pitchFamily="18" charset="0"/>
              <a:ea typeface="+mn-ea"/>
            </a:endParaRPr>
          </a:p>
          <a:p>
            <a:pPr lvl="0" algn="r" fontAlgn="base">
              <a:spcBef>
                <a:spcPct val="20000"/>
              </a:spcBef>
              <a:spcAft>
                <a:spcPct val="0"/>
              </a:spcAft>
              <a:buClrTx/>
            </a:pPr>
            <a:r>
              <a:rPr lang="ru-RU" dirty="0">
                <a:latin typeface="Times New Roman" pitchFamily="18" charset="0"/>
                <a:ea typeface="+mn-ea"/>
              </a:rPr>
              <a:t>ученица 8б класса</a:t>
            </a:r>
          </a:p>
          <a:p>
            <a:pPr lvl="0" algn="r" fontAlgn="base">
              <a:spcBef>
                <a:spcPct val="20000"/>
              </a:spcBef>
              <a:spcAft>
                <a:spcPct val="0"/>
              </a:spcAft>
              <a:buClrTx/>
            </a:pPr>
            <a:r>
              <a:rPr lang="ru-RU" dirty="0">
                <a:latin typeface="Times New Roman" pitchFamily="18" charset="0"/>
                <a:ea typeface="+mn-ea"/>
              </a:rPr>
              <a:t>Проверила </a:t>
            </a:r>
            <a:r>
              <a:rPr lang="ru-RU" dirty="0" err="1" smtClean="0">
                <a:latin typeface="Times New Roman" pitchFamily="18" charset="0"/>
                <a:ea typeface="+mn-ea"/>
              </a:rPr>
              <a:t>Стрункина</a:t>
            </a:r>
            <a:r>
              <a:rPr lang="ru-RU" dirty="0" smtClean="0">
                <a:latin typeface="Times New Roman" pitchFamily="18" charset="0"/>
                <a:ea typeface="+mn-ea"/>
              </a:rPr>
              <a:t> Е.Н.</a:t>
            </a:r>
            <a:endParaRPr lang="ru-RU" dirty="0">
              <a:latin typeface="Times New Roman" pitchFamily="18" charset="0"/>
              <a:ea typeface="+mn-ea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87038" y="4520373"/>
            <a:ext cx="4572000" cy="49859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</a:rPr>
              <a:t>Санкт-Петербург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</a:rPr>
              <a:t>2019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1"/>
          <p:cNvSpPr txBox="1">
            <a:spLocks noGrp="1"/>
          </p:cNvSpPr>
          <p:nvPr>
            <p:ph type="title" idx="4294967295"/>
          </p:nvPr>
        </p:nvSpPr>
        <p:spPr>
          <a:xfrm>
            <a:off x="311700" y="445025"/>
            <a:ext cx="4084500" cy="100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uFillTx/>
              </a:rPr>
              <a:t>Так вот оно что!</a:t>
            </a:r>
            <a:r>
              <a:rPr lang="ru" sz="2400">
                <a:uFillTx/>
              </a:rPr>
              <a:t/>
            </a:r>
            <a:br>
              <a:rPr lang="ru" sz="2400">
                <a:uFillTx/>
              </a:rPr>
            </a:br>
            <a:r>
              <a:rPr lang="ru" sz="3600">
                <a:uFillTx/>
              </a:rPr>
              <a:t>Что удалось выяснить</a:t>
            </a:r>
            <a:endParaRPr sz="3600">
              <a:uFillTx/>
            </a:endParaRPr>
          </a:p>
        </p:txBody>
      </p:sp>
      <p:sp>
        <p:nvSpPr>
          <p:cNvPr id="191" name="Google Shape;191;p31"/>
          <p:cNvSpPr txBox="1">
            <a:spLocks noGrp="1"/>
          </p:cNvSpPr>
          <p:nvPr>
            <p:ph type="body" idx="4294967295"/>
          </p:nvPr>
        </p:nvSpPr>
        <p:spPr>
          <a:xfrm>
            <a:off x="311700" y="2185250"/>
            <a:ext cx="4084500" cy="315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uFillTx/>
              </a:rPr>
              <a:t>Что показал эксперимент?</a:t>
            </a:r>
            <a:endParaRPr>
              <a:uFillTx/>
            </a:endParaRPr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ru">
                <a:uFillTx/>
              </a:rPr>
              <a:t>Введите свой текст здесь Введите свой текст здесь </a:t>
            </a:r>
            <a:endParaRPr>
              <a:uFillTx/>
            </a:endParaRPr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ru">
                <a:uFillTx/>
              </a:rPr>
              <a:t>Введите свой текст здесь </a:t>
            </a:r>
            <a:endParaRPr>
              <a:uFillTx/>
            </a:endParaRPr>
          </a:p>
          <a:p>
            <a:pPr marL="457200" lvl="0" indent="-342900" algn="l" rtl="0">
              <a:spcBef>
                <a:spcPts val="1600"/>
              </a:spcBef>
              <a:spcAft>
                <a:spcPts val="1600"/>
              </a:spcAft>
              <a:buSzPts val="1800"/>
              <a:buAutoNum type="arabicPeriod"/>
            </a:pPr>
            <a:r>
              <a:rPr lang="ru">
                <a:uFillTx/>
              </a:rPr>
              <a:t>Введите свой текст здесь Введите свой текст здесь </a:t>
            </a:r>
            <a:endParaRPr>
              <a:uFillTx/>
            </a:endParaRPr>
          </a:p>
        </p:txBody>
      </p:sp>
      <p:pic>
        <p:nvPicPr>
          <p:cNvPr id="192" name="Google Shape;192;p31" descr="Screen Shot 2015-10-15 at 9.01.57 PM.png"/>
          <p:cNvPicPr preferRelativeResize="0"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5150" y="361926"/>
            <a:ext cx="2035799" cy="195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31" descr="Screen Shot 2015-10-16 at 4.59.24 PM.png"/>
          <p:cNvPicPr preferRelativeResize="0"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6425" y="361926"/>
            <a:ext cx="2035800" cy="195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31" descr="Screen Shot 2015-10-15 at 9.01.12 PM.png"/>
          <p:cNvPicPr preferRelativeResize="0"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5200" y="2366436"/>
            <a:ext cx="4127100" cy="2420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31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31"/>
          <p:cNvSpPr txBox="1">
            <a:spLocks/>
          </p:cNvSpPr>
          <p:nvPr/>
        </p:nvSpPr>
        <p:spPr>
          <a:xfrm>
            <a:off x="1191587" y="361936"/>
            <a:ext cx="73152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 b="1">
                <a:uFillTx/>
                <a:latin typeface="Lora"/>
                <a:ea typeface="Lora"/>
                <a:cs typeface="Lora"/>
                <a:sym typeface="Lora"/>
              </a:rPr>
              <a:t>Немало и сказано было о прототипе Маши Мироновой из «Капитанской дочки». В «Русском архиве» даже утверждалось, что ее прототипом был один молодой грузин (П. А. Клопитонов), который попал в сад Царского Села и разговаривал о статуях с императрицей; утверждалось также, что этого самого грузина прозвали «капитанской дочкой». Но оказалось, что образ Маши Мироновой А. С. Пушкин писал с дворянской дочери Марьи Васильевны Борисовой, с которой познакомился и общался на рождественском балу 1829 года в городе Старица Тверской губернии.</a:t>
            </a:r>
            <a:endParaRPr sz="1900" b="1">
              <a:uFillTx/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uFillTx/>
              <a:latin typeface="Lora"/>
              <a:ea typeface="Lora"/>
              <a:cs typeface="Lora"/>
              <a:sym typeface="Lor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uFillTx/>
              </a:rPr>
              <a:t>Вставьте здесь самую важную мысль, которую все должны запомнить.</a:t>
            </a:r>
            <a:endParaRPr sz="4800">
              <a:uFillTx/>
            </a:endParaRPr>
          </a:p>
        </p:txBody>
      </p:sp>
      <p:sp>
        <p:nvSpPr>
          <p:cNvPr id="202" name="Google Shape;202;p32"/>
          <p:cNvSpPr txBox="1">
            <a:spLocks/>
          </p:cNvSpPr>
          <p:nvPr/>
        </p:nvSpPr>
        <p:spPr>
          <a:xfrm>
            <a:off x="914400" y="2148999"/>
            <a:ext cx="73152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  <p:pic>
        <p:nvPicPr>
          <p:cNvPr id="203" name="Google Shape;203;p3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32"/>
          <p:cNvSpPr txBox="1">
            <a:spLocks/>
          </p:cNvSpPr>
          <p:nvPr/>
        </p:nvSpPr>
        <p:spPr>
          <a:xfrm>
            <a:off x="684213" y="1074511"/>
            <a:ext cx="73152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uFillTx/>
                <a:latin typeface="Lora"/>
                <a:ea typeface="Lora"/>
                <a:cs typeface="Lora"/>
                <a:sym typeface="Lora"/>
              </a:rPr>
              <a:t>Пётр Гринёв и Швабрин — это герои-антиподы в романе А.С. Пушкина "Капитанская дочка", поэтому между ними мало общего. Тем не менее, можно отметить три общих черты:</a:t>
            </a:r>
            <a:endParaRPr sz="1900">
              <a:uFillTx/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uFillTx/>
                <a:latin typeface="Lora"/>
                <a:ea typeface="Lora"/>
                <a:cs typeface="Lora"/>
                <a:sym typeface="Lora"/>
              </a:rPr>
              <a:t>1. оба были офицерами;</a:t>
            </a:r>
            <a:endParaRPr sz="1900">
              <a:uFillTx/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uFillTx/>
                <a:latin typeface="Lora"/>
                <a:ea typeface="Lora"/>
                <a:cs typeface="Lora"/>
                <a:sym typeface="Lora"/>
              </a:rPr>
              <a:t>2. оба находились в Белогорской крепости не по своему желанию: Пётра туда отправил отец "понюхать пороха", и Швабрин был сослан за убийство на дуэли;</a:t>
            </a:r>
            <a:endParaRPr sz="1900">
              <a:uFillTx/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uFillTx/>
                <a:latin typeface="Lora"/>
                <a:ea typeface="Lora"/>
                <a:cs typeface="Lora"/>
                <a:sym typeface="Lora"/>
              </a:rPr>
              <a:t>3. оба испытывали чувства к дочери коменданта крепости, Маше Мироновой: Гринёв искренне любил девушку, а чувства Швабрина трудно назвать любовью, скорее всего это была страсть, так как он поступал по отношению к Маше жестоко и эгоистично.</a:t>
            </a:r>
            <a:endParaRPr sz="1900">
              <a:uFillTx/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05" name="Google Shape;205;p32"/>
          <p:cNvSpPr txBox="1">
            <a:spLocks/>
          </p:cNvSpPr>
          <p:nvPr/>
        </p:nvSpPr>
        <p:spPr>
          <a:xfrm>
            <a:off x="684225" y="11"/>
            <a:ext cx="73152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700" b="1">
                <a:uFillTx/>
                <a:latin typeface="Comic Sans MS"/>
                <a:ea typeface="Comic Sans MS"/>
                <a:cs typeface="Comic Sans MS"/>
                <a:sym typeface="Comic Sans MS"/>
              </a:rPr>
              <a:t>•Что общего было между Гринёвым и Шабриным ?</a:t>
            </a:r>
            <a:endParaRPr sz="2700" b="1">
              <a:uFillTx/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uFillTx/>
              </a:rPr>
              <a:t>Вставьте здесь самую важную мысль, которую все должны запомнить.</a:t>
            </a:r>
            <a:endParaRPr sz="4800">
              <a:uFillTx/>
            </a:endParaRPr>
          </a:p>
        </p:txBody>
      </p:sp>
      <p:sp>
        <p:nvSpPr>
          <p:cNvPr id="202" name="Google Shape;202;p32"/>
          <p:cNvSpPr txBox="1">
            <a:spLocks/>
          </p:cNvSpPr>
          <p:nvPr/>
        </p:nvSpPr>
        <p:spPr>
          <a:xfrm>
            <a:off x="914400" y="2148999"/>
            <a:ext cx="73152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  <p:pic>
        <p:nvPicPr>
          <p:cNvPr id="203" name="Google Shape;203;p3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32"/>
          <p:cNvSpPr txBox="1">
            <a:spLocks/>
          </p:cNvSpPr>
          <p:nvPr/>
        </p:nvSpPr>
        <p:spPr>
          <a:xfrm>
            <a:off x="625847" y="140655"/>
            <a:ext cx="73152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dirty="0">
              <a:uFillTx/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05" name="Google Shape;205;p32"/>
          <p:cNvSpPr txBox="1">
            <a:spLocks/>
          </p:cNvSpPr>
          <p:nvPr/>
        </p:nvSpPr>
        <p:spPr>
          <a:xfrm>
            <a:off x="684225" y="533723"/>
            <a:ext cx="73152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FontTx/>
              <a:buChar char="•"/>
            </a:pPr>
            <a:r>
              <a:rPr lang="ru-RU" i="1" dirty="0">
                <a:ea typeface="+mn-ea"/>
                <a:hlinkClick r:id="rId4"/>
              </a:rPr>
              <a:t>http://lib.ru/CULTURE/LITSTUDY/SARNOW/zanimatelnoe.txt</a:t>
            </a:r>
            <a:endParaRPr lang="ru-RU" i="1" dirty="0">
              <a:ea typeface="+mn-ea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FontTx/>
              <a:buChar char="•"/>
            </a:pPr>
            <a:r>
              <a:rPr lang="ru-RU" i="1" dirty="0">
                <a:ea typeface="+mn-ea"/>
                <a:hlinkClick r:id="rId5"/>
              </a:rPr>
              <a:t>http://www.litra.ru/characters/get/ccid/00307971226513959474/</a:t>
            </a:r>
            <a:r>
              <a:rPr lang="ru-RU" dirty="0">
                <a:ea typeface="+mn-ea"/>
              </a:rPr>
              <a:t>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FontTx/>
              <a:buChar char="•"/>
            </a:pPr>
            <a:r>
              <a:rPr lang="ru-RU" i="1" dirty="0">
                <a:ea typeface="+mn-ea"/>
                <a:hlinkClick r:id="rId6"/>
              </a:rPr>
              <a:t>http://www.kino-teatr.ru/kino/acter/m/ros/4802/foto/m2912/146006/</a:t>
            </a:r>
            <a:r>
              <a:rPr lang="ru-RU" dirty="0">
                <a:ea typeface="+mn-ea"/>
              </a:rPr>
              <a:t>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FontTx/>
              <a:buChar char="•"/>
            </a:pPr>
            <a:r>
              <a:rPr lang="ru-RU" i="1" dirty="0">
                <a:ea typeface="+mn-ea"/>
              </a:rPr>
              <a:t> </a:t>
            </a:r>
            <a:r>
              <a:rPr lang="ru-RU" i="1" dirty="0">
                <a:ea typeface="+mn-ea"/>
                <a:hlinkClick r:id="rId7"/>
              </a:rPr>
              <a:t>http://baza.vgdru.com/18/79279/</a:t>
            </a:r>
            <a:r>
              <a:rPr lang="ru-RU" dirty="0">
                <a:ea typeface="+mn-ea"/>
              </a:rPr>
              <a:t>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FontTx/>
              <a:buChar char="•"/>
            </a:pPr>
            <a:r>
              <a:rPr lang="ru-RU" i="1" dirty="0">
                <a:ea typeface="+mn-ea"/>
                <a:hlinkClick r:id="rId8"/>
              </a:rPr>
              <a:t>http://www.litra.ru/characters/get/chid/00229901190826997726/</a:t>
            </a:r>
            <a:r>
              <a:rPr lang="ru-RU" i="1" dirty="0">
                <a:ea typeface="+mn-ea"/>
              </a:rPr>
              <a:t>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FontTx/>
              <a:buChar char="•"/>
            </a:pPr>
            <a:r>
              <a:rPr lang="ru-RU" i="1" dirty="0">
                <a:ea typeface="+mn-ea"/>
              </a:rPr>
              <a:t>Кадры из фильма «Капитанская дочка»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5938" y="1760368"/>
            <a:ext cx="2212975" cy="327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9076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2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5" name="Google Shape;105;p25"/>
          <p:cNvSpPr txBox="1">
            <a:spLocks/>
          </p:cNvSpPr>
          <p:nvPr/>
        </p:nvSpPr>
        <p:spPr>
          <a:xfrm rot="-570">
            <a:off x="953250" y="547453"/>
            <a:ext cx="7237500" cy="138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 i="1" u="sng">
                <a:uFillTx/>
              </a:rPr>
              <a:t> «Герои повести А.С.Пушкина ,,Капитанская дочка’’ и их прототипы»</a:t>
            </a:r>
            <a:endParaRPr sz="2100" i="1" u="sng">
              <a:uFillTx/>
            </a:endParaRPr>
          </a:p>
        </p:txBody>
      </p:sp>
      <p:pic>
        <p:nvPicPr>
          <p:cNvPr id="106" name="Google Shape;106;p25"/>
          <p:cNvPicPr preferRelativeResize="0"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4" y="2202657"/>
            <a:ext cx="2102653" cy="2722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25"/>
          <p:cNvPicPr preferRelativeResize="0"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1925" y="1936750"/>
            <a:ext cx="1901843" cy="2682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5"/>
          <p:cNvPicPr preferRelativeResize="0"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1900" y="2074850"/>
            <a:ext cx="2195125" cy="31813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7437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6"/>
          <p:cNvSpPr txBox="1">
            <a:spLocks/>
          </p:cNvSpPr>
          <p:nvPr/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Почему вам интересна эта </a:t>
            </a:r>
            <a:br>
              <a:rPr lang="ru" sz="36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ru" sz="36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область науки</a:t>
            </a:r>
            <a:endParaRPr sz="3600">
              <a:solidFill>
                <a:schemeClr val="dk1"/>
              </a:solidFill>
              <a:uFillTx/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rgbClr val="202729"/>
              </a:solidFill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4" name="Google Shape;114;p26"/>
          <p:cNvSpPr txBox="1">
            <a:spLocks/>
          </p:cNvSpPr>
          <p:nvPr/>
        </p:nvSpPr>
        <p:spPr>
          <a:xfrm>
            <a:off x="311700" y="1950275"/>
            <a:ext cx="8520600" cy="261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400"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Расскажите, почему вы решили исследовать именно </a:t>
            </a:r>
            <a:br>
              <a:rPr lang="ru" sz="2400"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ru" sz="2400"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этот аспект</a:t>
            </a:r>
            <a:r>
              <a:rPr lang="ru" sz="2400">
                <a:solidFill>
                  <a:srgbClr val="616161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ru" sz="2400" b="1"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науки, компьютерных технологий или </a:t>
            </a:r>
            <a:br>
              <a:rPr lang="ru" sz="2400" b="1"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ru" sz="2400" b="1"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иной сферы</a:t>
            </a:r>
            <a:r>
              <a:rPr lang="ru" sz="2400">
                <a:solidFill>
                  <a:srgbClr val="616161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.</a:t>
            </a:r>
            <a:endParaRPr sz="2400">
              <a:solidFill>
                <a:srgbClr val="616161"/>
              </a:solidFill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15" name="Google Shape;115;p2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6"/>
          <p:cNvSpPr txBox="1">
            <a:spLocks/>
          </p:cNvSpPr>
          <p:nvPr/>
        </p:nvSpPr>
        <p:spPr>
          <a:xfrm>
            <a:off x="914400" y="445025"/>
            <a:ext cx="7315200" cy="20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 b="1" i="1" u="sng">
                <a:uFillTx/>
              </a:rPr>
              <a:t>Выяснить:</a:t>
            </a:r>
            <a:endParaRPr sz="2500" b="1" i="1" u="sng">
              <a:uFillTx/>
            </a:endParaRPr>
          </a:p>
        </p:txBody>
      </p:sp>
      <p:sp>
        <p:nvSpPr>
          <p:cNvPr id="117" name="Google Shape;117;p26"/>
          <p:cNvSpPr txBox="1">
            <a:spLocks/>
          </p:cNvSpPr>
          <p:nvPr/>
        </p:nvSpPr>
        <p:spPr>
          <a:xfrm>
            <a:off x="914400" y="1058453"/>
            <a:ext cx="7315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i="1">
                <a:uFillTx/>
                <a:latin typeface="Lora"/>
                <a:ea typeface="Lora"/>
                <a:cs typeface="Lora"/>
                <a:sym typeface="Lora"/>
              </a:rPr>
              <a:t>•Что общего было у Петра Гринёва и Алексея Швабрина </a:t>
            </a:r>
            <a:endParaRPr sz="2000" i="1">
              <a:uFillTx/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18" name="Google Shape;118;p26"/>
          <p:cNvSpPr txBox="1">
            <a:spLocks/>
          </p:cNvSpPr>
          <p:nvPr/>
        </p:nvSpPr>
        <p:spPr>
          <a:xfrm>
            <a:off x="914400" y="2220436"/>
            <a:ext cx="73152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  <p:sp>
        <p:nvSpPr>
          <p:cNvPr id="119" name="Google Shape;119;p26"/>
          <p:cNvSpPr txBox="1">
            <a:spLocks/>
          </p:cNvSpPr>
          <p:nvPr/>
        </p:nvSpPr>
        <p:spPr>
          <a:xfrm rot="10800000">
            <a:off x="5952975" y="1055475"/>
            <a:ext cx="3246600" cy="25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uFillTx/>
            </a:endParaRPr>
          </a:p>
        </p:txBody>
      </p:sp>
      <p:sp>
        <p:nvSpPr>
          <p:cNvPr id="120" name="Google Shape;120;p26"/>
          <p:cNvSpPr txBox="1">
            <a:spLocks/>
          </p:cNvSpPr>
          <p:nvPr/>
        </p:nvSpPr>
        <p:spPr>
          <a:xfrm>
            <a:off x="914400" y="1631151"/>
            <a:ext cx="7315200" cy="137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 i="1">
                <a:uFillTx/>
                <a:latin typeface="Lora"/>
                <a:ea typeface="Lora"/>
                <a:cs typeface="Lora"/>
                <a:sym typeface="Lora"/>
              </a:rPr>
              <a:t>•Писатель выдумал своих героев или они существовали на самом деле?</a:t>
            </a:r>
            <a:endParaRPr sz="1900" i="1">
              <a:uFillTx/>
              <a:latin typeface="Lora"/>
              <a:ea typeface="Lora"/>
              <a:cs typeface="Lora"/>
              <a:sym typeface="Lor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6"/>
          <p:cNvSpPr txBox="1">
            <a:spLocks/>
          </p:cNvSpPr>
          <p:nvPr/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Почему вам интересна эта </a:t>
            </a:r>
            <a:br>
              <a:rPr lang="ru" sz="36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ru" sz="36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область науки</a:t>
            </a:r>
            <a:endParaRPr sz="3600">
              <a:solidFill>
                <a:schemeClr val="dk1"/>
              </a:solidFill>
              <a:uFillTx/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rgbClr val="202729"/>
              </a:solidFill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4" name="Google Shape;114;p26"/>
          <p:cNvSpPr txBox="1">
            <a:spLocks/>
          </p:cNvSpPr>
          <p:nvPr/>
        </p:nvSpPr>
        <p:spPr>
          <a:xfrm>
            <a:off x="311700" y="1950275"/>
            <a:ext cx="8520600" cy="261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400"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Расскажите, почему вы решили исследовать именно </a:t>
            </a:r>
            <a:br>
              <a:rPr lang="ru" sz="2400"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ru" sz="2400"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этот аспект</a:t>
            </a:r>
            <a:r>
              <a:rPr lang="ru" sz="2400">
                <a:solidFill>
                  <a:srgbClr val="616161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ru" sz="2400" b="1"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науки, компьютерных технологий или </a:t>
            </a:r>
            <a:br>
              <a:rPr lang="ru" sz="2400" b="1"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ru" sz="2400" b="1"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иной сферы</a:t>
            </a:r>
            <a:r>
              <a:rPr lang="ru" sz="2400">
                <a:solidFill>
                  <a:srgbClr val="616161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.</a:t>
            </a:r>
            <a:endParaRPr sz="2400">
              <a:solidFill>
                <a:srgbClr val="616161"/>
              </a:solidFill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15" name="Google Shape;115;p2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6"/>
          <p:cNvSpPr txBox="1">
            <a:spLocks/>
          </p:cNvSpPr>
          <p:nvPr/>
        </p:nvSpPr>
        <p:spPr>
          <a:xfrm>
            <a:off x="914400" y="445025"/>
            <a:ext cx="7315200" cy="20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00" b="1" i="1" u="sng" dirty="0">
              <a:uFillTx/>
            </a:endParaRPr>
          </a:p>
        </p:txBody>
      </p:sp>
      <p:sp>
        <p:nvSpPr>
          <p:cNvPr id="117" name="Google Shape;117;p26"/>
          <p:cNvSpPr txBox="1">
            <a:spLocks/>
          </p:cNvSpPr>
          <p:nvPr/>
        </p:nvSpPr>
        <p:spPr>
          <a:xfrm>
            <a:off x="914400" y="1058453"/>
            <a:ext cx="7315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i="1" dirty="0">
              <a:uFillTx/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18" name="Google Shape;118;p26"/>
          <p:cNvSpPr txBox="1">
            <a:spLocks/>
          </p:cNvSpPr>
          <p:nvPr/>
        </p:nvSpPr>
        <p:spPr>
          <a:xfrm>
            <a:off x="914400" y="2220436"/>
            <a:ext cx="73152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  <p:sp>
        <p:nvSpPr>
          <p:cNvPr id="119" name="Google Shape;119;p26"/>
          <p:cNvSpPr txBox="1">
            <a:spLocks/>
          </p:cNvSpPr>
          <p:nvPr/>
        </p:nvSpPr>
        <p:spPr>
          <a:xfrm rot="10800000">
            <a:off x="5952975" y="1055475"/>
            <a:ext cx="3246600" cy="25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uFillTx/>
            </a:endParaRPr>
          </a:p>
        </p:txBody>
      </p:sp>
      <p:sp>
        <p:nvSpPr>
          <p:cNvPr id="120" name="Google Shape;120;p26"/>
          <p:cNvSpPr txBox="1">
            <a:spLocks/>
          </p:cNvSpPr>
          <p:nvPr/>
        </p:nvSpPr>
        <p:spPr>
          <a:xfrm>
            <a:off x="907917" y="259851"/>
            <a:ext cx="7315200" cy="137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FontTx/>
              <a:buChar char="•"/>
            </a:pPr>
            <a:r>
              <a:rPr lang="ru-RU" sz="16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</a:rPr>
              <a:t>Я хочу исследовать тему «Капитанской дочки», т.к. мне понравилось это произведение А.С. Пушкина. В своей работе я хочу рассказать о главных героях и их прототипах.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FontTx/>
              <a:buChar char="•"/>
            </a:pPr>
            <a:r>
              <a:rPr lang="ru-RU" sz="16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</a:rPr>
              <a:t>Мне хотелось бы ответить на следующие вопросы: кто это? существовали ли их прототипы? кто они?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383" y="2112185"/>
            <a:ext cx="2005013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9672" y="2027880"/>
            <a:ext cx="1981200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4816" y="2027880"/>
            <a:ext cx="3425825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7660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6"/>
          <p:cNvSpPr txBox="1">
            <a:spLocks/>
          </p:cNvSpPr>
          <p:nvPr/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Почему вам интересна эта </a:t>
            </a:r>
            <a:br>
              <a:rPr lang="ru" sz="36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ru" sz="3600">
                <a:solidFill>
                  <a:schemeClr val="dk1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область науки</a:t>
            </a:r>
            <a:endParaRPr sz="3600">
              <a:solidFill>
                <a:schemeClr val="dk1"/>
              </a:solidFill>
              <a:uFillTx/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rgbClr val="202729"/>
              </a:solidFill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4" name="Google Shape;114;p26"/>
          <p:cNvSpPr txBox="1">
            <a:spLocks/>
          </p:cNvSpPr>
          <p:nvPr/>
        </p:nvSpPr>
        <p:spPr>
          <a:xfrm>
            <a:off x="311700" y="1950275"/>
            <a:ext cx="8520600" cy="261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400"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Расскажите, почему вы решили исследовать именно </a:t>
            </a:r>
            <a:br>
              <a:rPr lang="ru" sz="2400"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ru" sz="2400"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этот аспект</a:t>
            </a:r>
            <a:r>
              <a:rPr lang="ru" sz="2400">
                <a:solidFill>
                  <a:srgbClr val="616161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ru" sz="2400" b="1"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науки, компьютерных технологий или </a:t>
            </a:r>
            <a:br>
              <a:rPr lang="ru" sz="2400" b="1"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ru" sz="2400" b="1">
                <a:solidFill>
                  <a:schemeClr val="accent3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иной сферы</a:t>
            </a:r>
            <a:r>
              <a:rPr lang="ru" sz="2400">
                <a:solidFill>
                  <a:srgbClr val="616161"/>
                </a:solidFill>
                <a:uFillTx/>
                <a:latin typeface="Proxima Nova"/>
                <a:ea typeface="Proxima Nova"/>
                <a:cs typeface="Proxima Nova"/>
                <a:sym typeface="Proxima Nova"/>
              </a:rPr>
              <a:t>.</a:t>
            </a:r>
            <a:endParaRPr sz="2400">
              <a:solidFill>
                <a:srgbClr val="616161"/>
              </a:solidFill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15" name="Google Shape;115;p2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6"/>
          <p:cNvSpPr txBox="1">
            <a:spLocks/>
          </p:cNvSpPr>
          <p:nvPr/>
        </p:nvSpPr>
        <p:spPr>
          <a:xfrm>
            <a:off x="914400" y="445025"/>
            <a:ext cx="7315200" cy="20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00" b="1" i="1" u="sng" dirty="0">
              <a:uFillTx/>
            </a:endParaRPr>
          </a:p>
        </p:txBody>
      </p:sp>
      <p:sp>
        <p:nvSpPr>
          <p:cNvPr id="117" name="Google Shape;117;p26"/>
          <p:cNvSpPr txBox="1">
            <a:spLocks/>
          </p:cNvSpPr>
          <p:nvPr/>
        </p:nvSpPr>
        <p:spPr>
          <a:xfrm>
            <a:off x="914402" y="814662"/>
            <a:ext cx="7315200" cy="1827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</a:pPr>
            <a:r>
              <a:rPr lang="ru-RU" sz="1800" i="1" dirty="0">
                <a:latin typeface="Times New Roman" pitchFamily="18" charset="0"/>
                <a:ea typeface="+mn-ea"/>
              </a:rPr>
              <a:t>Такой вопрос задают всякий раз, когда заходит речь о том, что такое художественная литература. В самом деле: жили на свете люди, которых Пушкин изобразил в своей "Капитанской дочке" под именами Гринев и Швабрин? Или и сами герои, и все события, которые с ними приключились, выдумка Пушкина, плод его художественной фантазии?</a:t>
            </a:r>
          </a:p>
        </p:txBody>
      </p:sp>
      <p:sp>
        <p:nvSpPr>
          <p:cNvPr id="118" name="Google Shape;118;p26"/>
          <p:cNvSpPr txBox="1">
            <a:spLocks/>
          </p:cNvSpPr>
          <p:nvPr/>
        </p:nvSpPr>
        <p:spPr>
          <a:xfrm>
            <a:off x="914400" y="2220436"/>
            <a:ext cx="73152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  <p:sp>
        <p:nvSpPr>
          <p:cNvPr id="119" name="Google Shape;119;p26"/>
          <p:cNvSpPr txBox="1">
            <a:spLocks/>
          </p:cNvSpPr>
          <p:nvPr/>
        </p:nvSpPr>
        <p:spPr>
          <a:xfrm rot="10800000">
            <a:off x="5952975" y="1055475"/>
            <a:ext cx="3246600" cy="25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uFillTx/>
            </a:endParaRPr>
          </a:p>
        </p:txBody>
      </p:sp>
      <p:sp>
        <p:nvSpPr>
          <p:cNvPr id="120" name="Google Shape;120;p26"/>
          <p:cNvSpPr txBox="1">
            <a:spLocks/>
          </p:cNvSpPr>
          <p:nvPr/>
        </p:nvSpPr>
        <p:spPr>
          <a:xfrm>
            <a:off x="907917" y="259851"/>
            <a:ext cx="7315200" cy="589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Tx/>
              <a:buFontTx/>
              <a:buChar char="•"/>
            </a:pPr>
            <a:r>
              <a:rPr lang="ru-RU" sz="1800" i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j-ea"/>
              </a:rPr>
              <a:t>Писатель выдумывает своих героев или они существовали на самом деле?</a:t>
            </a:r>
            <a:endParaRPr lang="ru-RU" sz="1800" i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ea typeface="+mn-e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8790" y="2571750"/>
            <a:ext cx="6669087" cy="25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1297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7"/>
          <p:cNvSpPr txBox="1">
            <a:spLocks noGrp="1"/>
          </p:cNvSpPr>
          <p:nvPr>
            <p:ph type="title"/>
          </p:nvPr>
        </p:nvSpPr>
        <p:spPr>
          <a:xfrm>
            <a:off x="265500" y="1816950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uFillTx/>
              </a:rPr>
              <a:t>Проблема </a:t>
            </a:r>
            <a:br>
              <a:rPr lang="ru">
                <a:uFillTx/>
              </a:rPr>
            </a:br>
            <a:r>
              <a:rPr lang="ru">
                <a:uFillTx/>
              </a:rPr>
              <a:t>или задача</a:t>
            </a:r>
            <a:endParaRPr>
              <a:uFillTx/>
            </a:endParaRPr>
          </a:p>
        </p:txBody>
      </p:sp>
      <p:sp>
        <p:nvSpPr>
          <p:cNvPr id="126" name="Google Shape;126;p2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400">
                <a:uFillTx/>
              </a:rPr>
              <a:t>Какой вопрос или проблему вы исследуете</a:t>
            </a:r>
            <a:endParaRPr sz="2400">
              <a:uFillTx/>
            </a:endParaRPr>
          </a:p>
        </p:txBody>
      </p:sp>
      <p:pic>
        <p:nvPicPr>
          <p:cNvPr id="127" name="Google Shape;127;p2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-2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7"/>
          <p:cNvSpPr txBox="1">
            <a:spLocks/>
          </p:cNvSpPr>
          <p:nvPr/>
        </p:nvSpPr>
        <p:spPr>
          <a:xfrm>
            <a:off x="3200399" y="-1"/>
            <a:ext cx="73152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600" b="1">
                <a:uFillTx/>
                <a:latin typeface="Comic Sans MS"/>
                <a:ea typeface="Comic Sans MS"/>
                <a:cs typeface="Comic Sans MS"/>
                <a:sym typeface="Comic Sans MS"/>
              </a:rPr>
              <a:t>Пётр Гринёв</a:t>
            </a:r>
            <a:endParaRPr sz="2600" b="1">
              <a:uFillTx/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29" name="Google Shape;129;p27"/>
          <p:cNvSpPr txBox="1">
            <a:spLocks/>
          </p:cNvSpPr>
          <p:nvPr/>
        </p:nvSpPr>
        <p:spPr>
          <a:xfrm>
            <a:off x="555625" y="724200"/>
            <a:ext cx="7315200" cy="25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uFillTx/>
                <a:latin typeface="Lora"/>
                <a:ea typeface="Lora"/>
                <a:cs typeface="Lora"/>
                <a:sym typeface="Lora"/>
              </a:rPr>
              <a:t>Молодой человек дворянского происхождения. Он отправлен на службу в Белогородскую крепость. По пути к месту службы Гринев сбивается с пути и встречается с Е. Пугачевым – эта встреча впоследствии становится решающей для Гринева. Гринев не отличается яркими качествами характера, по мнению большинства критиков, он «бесцветный».	</a:t>
            </a:r>
            <a:endParaRPr sz="1900">
              <a:uFillTx/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130" name="Google Shape;130;p27"/>
          <p:cNvPicPr preferRelativeResize="0"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2637" y="2571747"/>
            <a:ext cx="2483867" cy="252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400" b="1">
                <a:uFillTx/>
              </a:rPr>
              <a:t>Гипотеза</a:t>
            </a:r>
            <a:r>
              <a:rPr lang="ru" sz="2000" b="1">
                <a:uFillTx/>
              </a:rPr>
              <a:t> (или прогноз)</a:t>
            </a:r>
            <a:endParaRPr sz="2000" b="1">
              <a:uFillTx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400">
                <a:uFillTx/>
              </a:rPr>
              <a:t>Что, по-вашему, должно произойти?</a:t>
            </a:r>
            <a:endParaRPr sz="4400">
              <a:uFillTx/>
            </a:endParaRPr>
          </a:p>
        </p:txBody>
      </p:sp>
      <p:pic>
        <p:nvPicPr>
          <p:cNvPr id="136" name="Google Shape;136;p2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8"/>
          <p:cNvSpPr txBox="1">
            <a:spLocks/>
          </p:cNvSpPr>
          <p:nvPr/>
        </p:nvSpPr>
        <p:spPr>
          <a:xfrm>
            <a:off x="3105150" y="-1"/>
            <a:ext cx="73152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700" b="1" i="1">
                <a:uFillTx/>
                <a:latin typeface="Comic Sans MS"/>
                <a:ea typeface="Comic Sans MS"/>
                <a:cs typeface="Comic Sans MS"/>
                <a:sym typeface="Comic Sans MS"/>
              </a:rPr>
              <a:t>Алексей Швабрин</a:t>
            </a:r>
            <a:endParaRPr sz="2700" b="1" i="1">
              <a:uFillTx/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38" name="Google Shape;138;p28"/>
          <p:cNvSpPr txBox="1">
            <a:spLocks/>
          </p:cNvSpPr>
          <p:nvPr/>
        </p:nvSpPr>
        <p:spPr>
          <a:xfrm>
            <a:off x="914400" y="853483"/>
            <a:ext cx="7315200" cy="21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uFillTx/>
                <a:latin typeface="Lora"/>
                <a:ea typeface="Lora"/>
                <a:cs typeface="Lora"/>
                <a:sym typeface="Lora"/>
              </a:rPr>
              <a:t>Дворянин по происхождению. Служит с Петром Гриневым в одной крепости. Отличается скверным и сложным характером. Умеет играть на два фронта. Во время народного бунта переходит на сторону Пугачева. После захвата Пугачевым Белогородской крепости становится ее начальником.</a:t>
            </a:r>
            <a:endParaRPr sz="1900">
              <a:uFillTx/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1857" y="2481537"/>
            <a:ext cx="4053732" cy="2523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uFillTx/>
              </a:rPr>
              <a:t>Исследование</a:t>
            </a:r>
            <a:endParaRPr sz="3600">
              <a:uFillTx/>
            </a:endParaRPr>
          </a:p>
        </p:txBody>
      </p:sp>
      <p:sp>
        <p:nvSpPr>
          <p:cNvPr id="144" name="Google Shape;144;p29"/>
          <p:cNvSpPr txBox="1">
            <a:spLocks noGrp="1"/>
          </p:cNvSpPr>
          <p:nvPr>
            <p:ph type="body" idx="1"/>
          </p:nvPr>
        </p:nvSpPr>
        <p:spPr>
          <a:xfrm>
            <a:off x="311700" y="1396375"/>
            <a:ext cx="8520600" cy="317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uFillTx/>
              </a:rPr>
              <a:t>Расскажите, какую научную работу вы проделали для решения проблемы.</a:t>
            </a:r>
            <a:endParaRPr sz="2400">
              <a:uFillTx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2400">
                <a:uFillTx/>
              </a:rPr>
              <a:t>Какова была цель вашего исследования? Как был достигнут результат и кто вам помогал?</a:t>
            </a:r>
            <a:endParaRPr sz="2400">
              <a:uFillTx/>
            </a:endParaRPr>
          </a:p>
        </p:txBody>
      </p:sp>
      <p:pic>
        <p:nvPicPr>
          <p:cNvPr id="145" name="Google Shape;145;p2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9"/>
          <p:cNvSpPr txBox="1">
            <a:spLocks/>
          </p:cNvSpPr>
          <p:nvPr/>
        </p:nvSpPr>
        <p:spPr>
          <a:xfrm>
            <a:off x="2747963" y="-1"/>
            <a:ext cx="73152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700" b="1">
                <a:uFillTx/>
                <a:latin typeface="Comic Sans MS"/>
                <a:ea typeface="Comic Sans MS"/>
                <a:cs typeface="Comic Sans MS"/>
                <a:sym typeface="Comic Sans MS"/>
              </a:rPr>
              <a:t>Марья Миронова</a:t>
            </a:r>
            <a:endParaRPr sz="2700" b="1">
              <a:uFillTx/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47" name="Google Shape;147;p29"/>
          <p:cNvSpPr txBox="1">
            <a:spLocks/>
          </p:cNvSpPr>
          <p:nvPr/>
        </p:nvSpPr>
        <p:spPr>
          <a:xfrm>
            <a:off x="0" y="445036"/>
            <a:ext cx="7315200" cy="19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uFillTx/>
                <a:latin typeface="Lora"/>
                <a:ea typeface="Lora"/>
                <a:cs typeface="Lora"/>
                <a:sym typeface="Lora"/>
              </a:rPr>
              <a:t>Дочка капитана крепости. Умная и добропорядочная девушка, дворянка по происхождению. На момент действия повести, ее семья переживает затруднительную финансовую ситуацию. Возлюбленная Петра Гринева. Отличается типичными чертами характера. Готова бороться за свое счастье и идти для этого на крайние меры.</a:t>
            </a:r>
            <a:endParaRPr sz="1900">
              <a:uFillTx/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148" name="Google Shape;148;p29"/>
          <p:cNvPicPr preferRelativeResize="0"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7074" y="1971000"/>
            <a:ext cx="2385226" cy="317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0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uFillTx/>
              </a:rPr>
              <a:t>Данные эксперимента</a:t>
            </a:r>
            <a:endParaRPr>
              <a:uFillTx/>
            </a:endParaRPr>
          </a:p>
        </p:txBody>
      </p:sp>
      <p:sp>
        <p:nvSpPr>
          <p:cNvPr id="154" name="Google Shape;154;p30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uFillTx/>
              </a:rPr>
              <a:t>Запишите результаты эксперимента</a:t>
            </a:r>
            <a:endParaRPr>
              <a:uFillTx/>
            </a:endParaRPr>
          </a:p>
        </p:txBody>
      </p:sp>
      <p:sp>
        <p:nvSpPr>
          <p:cNvPr id="155" name="Google Shape;155;p30"/>
          <p:cNvSpPr txBox="1">
            <a:spLocks/>
          </p:cNvSpPr>
          <p:nvPr/>
        </p:nvSpPr>
        <p:spPr>
          <a:xfrm>
            <a:off x="265500" y="4495425"/>
            <a:ext cx="4045200" cy="45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i="1">
                <a:solidFill>
                  <a:schemeClr val="accent3"/>
                </a:solidFill>
                <a:uFillTx/>
              </a:rPr>
              <a:t>Вставьте таблицу или график </a:t>
            </a:r>
            <a:br>
              <a:rPr lang="ru" i="1">
                <a:solidFill>
                  <a:schemeClr val="accent3"/>
                </a:solidFill>
                <a:uFillTx/>
              </a:rPr>
            </a:br>
            <a:r>
              <a:rPr lang="ru" i="1">
                <a:solidFill>
                  <a:schemeClr val="accent3"/>
                </a:solidFill>
                <a:uFillTx/>
              </a:rPr>
              <a:t>с результатами</a:t>
            </a:r>
            <a:endParaRPr i="1">
              <a:solidFill>
                <a:schemeClr val="accent3"/>
              </a:solidFill>
              <a:uFillTx/>
            </a:endParaRPr>
          </a:p>
        </p:txBody>
      </p:sp>
      <p:sp>
        <p:nvSpPr>
          <p:cNvPr id="156" name="Google Shape;156;p30"/>
          <p:cNvSpPr txBox="1">
            <a:spLocks noGrp="1"/>
          </p:cNvSpPr>
          <p:nvPr>
            <p:ph type="body" idx="2"/>
          </p:nvPr>
        </p:nvSpPr>
        <p:spPr>
          <a:xfrm>
            <a:off x="5142925" y="4023450"/>
            <a:ext cx="985200" cy="3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 b="1">
                <a:uFillTx/>
              </a:rPr>
              <a:t>10 мин.</a:t>
            </a:r>
            <a:endParaRPr sz="1300">
              <a:uFillTx/>
            </a:endParaRPr>
          </a:p>
        </p:txBody>
      </p:sp>
      <p:sp>
        <p:nvSpPr>
          <p:cNvPr id="157" name="Google Shape;157;p30"/>
          <p:cNvSpPr txBox="1">
            <a:spLocks noGrp="1"/>
          </p:cNvSpPr>
          <p:nvPr>
            <p:ph type="body" idx="2"/>
          </p:nvPr>
        </p:nvSpPr>
        <p:spPr>
          <a:xfrm>
            <a:off x="5282125" y="2224600"/>
            <a:ext cx="689400" cy="3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1">
                <a:solidFill>
                  <a:schemeClr val="accent5"/>
                </a:solidFill>
                <a:uFillTx/>
              </a:rPr>
              <a:t>20</a:t>
            </a:r>
            <a:endParaRPr sz="1400">
              <a:solidFill>
                <a:schemeClr val="accent5"/>
              </a:solidFill>
              <a:uFillTx/>
            </a:endParaRPr>
          </a:p>
        </p:txBody>
      </p:sp>
      <p:sp>
        <p:nvSpPr>
          <p:cNvPr id="158" name="Google Shape;158;p30"/>
          <p:cNvSpPr>
            <a:spLocks/>
          </p:cNvSpPr>
          <p:nvPr/>
        </p:nvSpPr>
        <p:spPr>
          <a:xfrm>
            <a:off x="5281838" y="2539006"/>
            <a:ext cx="689700" cy="3711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  <p:sp>
        <p:nvSpPr>
          <p:cNvPr id="159" name="Google Shape;159;p30"/>
          <p:cNvSpPr txBox="1">
            <a:spLocks noGrp="1"/>
          </p:cNvSpPr>
          <p:nvPr>
            <p:ph type="body" idx="2"/>
          </p:nvPr>
        </p:nvSpPr>
        <p:spPr>
          <a:xfrm>
            <a:off x="5282150" y="2562125"/>
            <a:ext cx="689400" cy="314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1">
                <a:solidFill>
                  <a:schemeClr val="dk1"/>
                </a:solidFill>
                <a:uFillTx/>
              </a:rPr>
              <a:t>5</a:t>
            </a:r>
            <a:endParaRPr sz="1400">
              <a:solidFill>
                <a:schemeClr val="dk1"/>
              </a:solidFill>
              <a:uFillTx/>
            </a:endParaRPr>
          </a:p>
        </p:txBody>
      </p:sp>
      <p:sp>
        <p:nvSpPr>
          <p:cNvPr id="160" name="Google Shape;160;p30"/>
          <p:cNvSpPr>
            <a:spLocks/>
          </p:cNvSpPr>
          <p:nvPr/>
        </p:nvSpPr>
        <p:spPr>
          <a:xfrm>
            <a:off x="5281850" y="2910750"/>
            <a:ext cx="689700" cy="1112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  <p:sp>
        <p:nvSpPr>
          <p:cNvPr id="161" name="Google Shape;161;p30"/>
          <p:cNvSpPr txBox="1">
            <a:spLocks noGrp="1"/>
          </p:cNvSpPr>
          <p:nvPr>
            <p:ph type="body" idx="2"/>
          </p:nvPr>
        </p:nvSpPr>
        <p:spPr>
          <a:xfrm>
            <a:off x="5282125" y="3292788"/>
            <a:ext cx="689400" cy="3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1">
                <a:solidFill>
                  <a:schemeClr val="dk1"/>
                </a:solidFill>
                <a:uFillTx/>
              </a:rPr>
              <a:t>15</a:t>
            </a:r>
            <a:endParaRPr sz="1400">
              <a:solidFill>
                <a:schemeClr val="dk1"/>
              </a:solidFill>
              <a:uFillTx/>
            </a:endParaRPr>
          </a:p>
        </p:txBody>
      </p:sp>
      <p:sp>
        <p:nvSpPr>
          <p:cNvPr id="162" name="Google Shape;162;p30"/>
          <p:cNvSpPr txBox="1">
            <a:spLocks noGrp="1"/>
          </p:cNvSpPr>
          <p:nvPr>
            <p:ph type="body" idx="2"/>
          </p:nvPr>
        </p:nvSpPr>
        <p:spPr>
          <a:xfrm>
            <a:off x="5971549" y="4023450"/>
            <a:ext cx="1002300" cy="3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 b="1">
                <a:uFillTx/>
              </a:rPr>
              <a:t>20 мин.</a:t>
            </a:r>
            <a:endParaRPr sz="1300">
              <a:uFillTx/>
            </a:endParaRPr>
          </a:p>
        </p:txBody>
      </p:sp>
      <p:sp>
        <p:nvSpPr>
          <p:cNvPr id="163" name="Google Shape;163;p30"/>
          <p:cNvSpPr txBox="1">
            <a:spLocks noGrp="1"/>
          </p:cNvSpPr>
          <p:nvPr>
            <p:ph type="body" idx="2"/>
          </p:nvPr>
        </p:nvSpPr>
        <p:spPr>
          <a:xfrm>
            <a:off x="6127900" y="1547850"/>
            <a:ext cx="689400" cy="3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1">
                <a:solidFill>
                  <a:schemeClr val="accent5"/>
                </a:solidFill>
                <a:uFillTx/>
              </a:rPr>
              <a:t>29</a:t>
            </a:r>
            <a:endParaRPr sz="1400">
              <a:solidFill>
                <a:schemeClr val="accent5"/>
              </a:solidFill>
              <a:uFillTx/>
            </a:endParaRPr>
          </a:p>
        </p:txBody>
      </p:sp>
      <p:sp>
        <p:nvSpPr>
          <p:cNvPr id="164" name="Google Shape;164;p30"/>
          <p:cNvSpPr>
            <a:spLocks/>
          </p:cNvSpPr>
          <p:nvPr/>
        </p:nvSpPr>
        <p:spPr>
          <a:xfrm>
            <a:off x="6127950" y="1862257"/>
            <a:ext cx="689400" cy="3063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  <p:sp>
        <p:nvSpPr>
          <p:cNvPr id="165" name="Google Shape;165;p30"/>
          <p:cNvSpPr txBox="1">
            <a:spLocks noGrp="1"/>
          </p:cNvSpPr>
          <p:nvPr>
            <p:ph type="body" idx="2"/>
          </p:nvPr>
        </p:nvSpPr>
        <p:spPr>
          <a:xfrm>
            <a:off x="6127950" y="1859263"/>
            <a:ext cx="689400" cy="314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1">
                <a:solidFill>
                  <a:schemeClr val="dk1"/>
                </a:solidFill>
                <a:uFillTx/>
              </a:rPr>
              <a:t>4</a:t>
            </a:r>
            <a:endParaRPr sz="1400">
              <a:solidFill>
                <a:schemeClr val="dk1"/>
              </a:solidFill>
              <a:uFillTx/>
            </a:endParaRPr>
          </a:p>
        </p:txBody>
      </p:sp>
      <p:sp>
        <p:nvSpPr>
          <p:cNvPr id="166" name="Google Shape;166;p30"/>
          <p:cNvSpPr>
            <a:spLocks/>
          </p:cNvSpPr>
          <p:nvPr/>
        </p:nvSpPr>
        <p:spPr>
          <a:xfrm>
            <a:off x="6127950" y="2168550"/>
            <a:ext cx="689400" cy="1855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  <p:sp>
        <p:nvSpPr>
          <p:cNvPr id="167" name="Google Shape;167;p30"/>
          <p:cNvSpPr txBox="1">
            <a:spLocks noGrp="1"/>
          </p:cNvSpPr>
          <p:nvPr>
            <p:ph type="body" idx="2"/>
          </p:nvPr>
        </p:nvSpPr>
        <p:spPr>
          <a:xfrm>
            <a:off x="6127925" y="2862100"/>
            <a:ext cx="689400" cy="3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1">
                <a:solidFill>
                  <a:schemeClr val="dk1"/>
                </a:solidFill>
                <a:uFillTx/>
              </a:rPr>
              <a:t>25</a:t>
            </a:r>
            <a:endParaRPr sz="1400">
              <a:solidFill>
                <a:schemeClr val="dk1"/>
              </a:solidFill>
              <a:uFillTx/>
            </a:endParaRPr>
          </a:p>
        </p:txBody>
      </p:sp>
      <p:sp>
        <p:nvSpPr>
          <p:cNvPr id="168" name="Google Shape;168;p30"/>
          <p:cNvSpPr txBox="1">
            <a:spLocks noGrp="1"/>
          </p:cNvSpPr>
          <p:nvPr>
            <p:ph type="body" idx="2"/>
          </p:nvPr>
        </p:nvSpPr>
        <p:spPr>
          <a:xfrm>
            <a:off x="6817350" y="4023450"/>
            <a:ext cx="985200" cy="3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 b="1">
                <a:uFillTx/>
              </a:rPr>
              <a:t>30 мин.</a:t>
            </a:r>
            <a:endParaRPr sz="1300">
              <a:uFillTx/>
            </a:endParaRPr>
          </a:p>
        </p:txBody>
      </p:sp>
      <p:sp>
        <p:nvSpPr>
          <p:cNvPr id="169" name="Google Shape;169;p30"/>
          <p:cNvSpPr txBox="1">
            <a:spLocks noGrp="1"/>
          </p:cNvSpPr>
          <p:nvPr>
            <p:ph type="body" idx="2"/>
          </p:nvPr>
        </p:nvSpPr>
        <p:spPr>
          <a:xfrm>
            <a:off x="6973875" y="805650"/>
            <a:ext cx="689400" cy="3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1">
                <a:solidFill>
                  <a:schemeClr val="accent5"/>
                </a:solidFill>
                <a:uFillTx/>
              </a:rPr>
              <a:t>39</a:t>
            </a:r>
            <a:endParaRPr sz="1400">
              <a:solidFill>
                <a:schemeClr val="accent5"/>
              </a:solidFill>
              <a:uFillTx/>
            </a:endParaRPr>
          </a:p>
        </p:txBody>
      </p:sp>
      <p:sp>
        <p:nvSpPr>
          <p:cNvPr id="170" name="Google Shape;170;p30"/>
          <p:cNvSpPr>
            <a:spLocks/>
          </p:cNvSpPr>
          <p:nvPr/>
        </p:nvSpPr>
        <p:spPr>
          <a:xfrm>
            <a:off x="6973775" y="1120057"/>
            <a:ext cx="689400" cy="3063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  <p:sp>
        <p:nvSpPr>
          <p:cNvPr id="171" name="Google Shape;171;p30"/>
          <p:cNvSpPr txBox="1">
            <a:spLocks noGrp="1"/>
          </p:cNvSpPr>
          <p:nvPr>
            <p:ph type="body" idx="2"/>
          </p:nvPr>
        </p:nvSpPr>
        <p:spPr>
          <a:xfrm>
            <a:off x="6968013" y="1120038"/>
            <a:ext cx="689400" cy="314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1">
                <a:solidFill>
                  <a:schemeClr val="dk1"/>
                </a:solidFill>
                <a:uFillTx/>
              </a:rPr>
              <a:t>4</a:t>
            </a:r>
            <a:endParaRPr sz="1400">
              <a:solidFill>
                <a:schemeClr val="dk1"/>
              </a:solidFill>
              <a:uFillTx/>
            </a:endParaRPr>
          </a:p>
        </p:txBody>
      </p:sp>
      <p:sp>
        <p:nvSpPr>
          <p:cNvPr id="172" name="Google Shape;172;p30"/>
          <p:cNvSpPr>
            <a:spLocks/>
          </p:cNvSpPr>
          <p:nvPr/>
        </p:nvSpPr>
        <p:spPr>
          <a:xfrm>
            <a:off x="6973775" y="1426351"/>
            <a:ext cx="689400" cy="2597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  <p:sp>
        <p:nvSpPr>
          <p:cNvPr id="173" name="Google Shape;173;p30"/>
          <p:cNvSpPr txBox="1">
            <a:spLocks noGrp="1"/>
          </p:cNvSpPr>
          <p:nvPr>
            <p:ph type="body" idx="2"/>
          </p:nvPr>
        </p:nvSpPr>
        <p:spPr>
          <a:xfrm>
            <a:off x="6967988" y="2414550"/>
            <a:ext cx="689400" cy="3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1">
                <a:solidFill>
                  <a:schemeClr val="dk1"/>
                </a:solidFill>
                <a:uFillTx/>
              </a:rPr>
              <a:t>35</a:t>
            </a:r>
            <a:endParaRPr sz="1400">
              <a:solidFill>
                <a:schemeClr val="dk1"/>
              </a:solidFill>
              <a:uFillTx/>
            </a:endParaRPr>
          </a:p>
        </p:txBody>
      </p:sp>
      <p:sp>
        <p:nvSpPr>
          <p:cNvPr id="174" name="Google Shape;174;p30"/>
          <p:cNvSpPr txBox="1">
            <a:spLocks noGrp="1"/>
          </p:cNvSpPr>
          <p:nvPr>
            <p:ph type="body" idx="2"/>
          </p:nvPr>
        </p:nvSpPr>
        <p:spPr>
          <a:xfrm>
            <a:off x="7663775" y="4023450"/>
            <a:ext cx="970200" cy="3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 b="1">
                <a:uFillTx/>
              </a:rPr>
              <a:t>40 мин.</a:t>
            </a:r>
            <a:endParaRPr sz="1300">
              <a:uFillTx/>
            </a:endParaRPr>
          </a:p>
        </p:txBody>
      </p:sp>
      <p:sp>
        <p:nvSpPr>
          <p:cNvPr id="175" name="Google Shape;175;p30"/>
          <p:cNvSpPr txBox="1">
            <a:spLocks noGrp="1"/>
          </p:cNvSpPr>
          <p:nvPr>
            <p:ph type="body" idx="2"/>
          </p:nvPr>
        </p:nvSpPr>
        <p:spPr>
          <a:xfrm>
            <a:off x="7808250" y="1700050"/>
            <a:ext cx="689400" cy="3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1">
                <a:solidFill>
                  <a:schemeClr val="accent5"/>
                </a:solidFill>
                <a:uFillTx/>
              </a:rPr>
              <a:t>27</a:t>
            </a:r>
            <a:endParaRPr sz="1400">
              <a:solidFill>
                <a:schemeClr val="accent5"/>
              </a:solidFill>
              <a:uFillTx/>
            </a:endParaRPr>
          </a:p>
        </p:txBody>
      </p:sp>
      <p:sp>
        <p:nvSpPr>
          <p:cNvPr id="176" name="Google Shape;176;p30"/>
          <p:cNvSpPr>
            <a:spLocks/>
          </p:cNvSpPr>
          <p:nvPr/>
        </p:nvSpPr>
        <p:spPr>
          <a:xfrm>
            <a:off x="7808088" y="2014456"/>
            <a:ext cx="689700" cy="3711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  <p:sp>
        <p:nvSpPr>
          <p:cNvPr id="177" name="Google Shape;177;p30"/>
          <p:cNvSpPr txBox="1">
            <a:spLocks noGrp="1"/>
          </p:cNvSpPr>
          <p:nvPr>
            <p:ph type="body" idx="2"/>
          </p:nvPr>
        </p:nvSpPr>
        <p:spPr>
          <a:xfrm>
            <a:off x="7819600" y="2042788"/>
            <a:ext cx="689400" cy="314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1">
                <a:solidFill>
                  <a:schemeClr val="dk1"/>
                </a:solidFill>
                <a:uFillTx/>
              </a:rPr>
              <a:t>5</a:t>
            </a:r>
            <a:endParaRPr sz="1400">
              <a:solidFill>
                <a:schemeClr val="dk1"/>
              </a:solidFill>
              <a:uFillTx/>
            </a:endParaRPr>
          </a:p>
        </p:txBody>
      </p:sp>
      <p:sp>
        <p:nvSpPr>
          <p:cNvPr id="178" name="Google Shape;178;p30"/>
          <p:cNvSpPr>
            <a:spLocks/>
          </p:cNvSpPr>
          <p:nvPr/>
        </p:nvSpPr>
        <p:spPr>
          <a:xfrm>
            <a:off x="7808250" y="2385550"/>
            <a:ext cx="689400" cy="1638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  <p:sp>
        <p:nvSpPr>
          <p:cNvPr id="179" name="Google Shape;179;p30"/>
          <p:cNvSpPr txBox="1">
            <a:spLocks noGrp="1"/>
          </p:cNvSpPr>
          <p:nvPr>
            <p:ph type="body" idx="2"/>
          </p:nvPr>
        </p:nvSpPr>
        <p:spPr>
          <a:xfrm>
            <a:off x="7819600" y="2861750"/>
            <a:ext cx="689400" cy="31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1">
                <a:solidFill>
                  <a:schemeClr val="dk1"/>
                </a:solidFill>
                <a:uFillTx/>
              </a:rPr>
              <a:t>22</a:t>
            </a:r>
            <a:endParaRPr sz="1400">
              <a:solidFill>
                <a:schemeClr val="dk1"/>
              </a:solidFill>
              <a:uFillTx/>
            </a:endParaRPr>
          </a:p>
        </p:txBody>
      </p:sp>
      <p:sp>
        <p:nvSpPr>
          <p:cNvPr id="180" name="Google Shape;180;p30"/>
          <p:cNvSpPr txBox="1">
            <a:spLocks noGrp="1"/>
          </p:cNvSpPr>
          <p:nvPr>
            <p:ph type="body" idx="2"/>
          </p:nvPr>
        </p:nvSpPr>
        <p:spPr>
          <a:xfrm>
            <a:off x="7663431" y="254200"/>
            <a:ext cx="1140900" cy="21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1">
                <a:uFillTx/>
              </a:rPr>
              <a:t>Объект 1</a:t>
            </a:r>
            <a:endParaRPr sz="1400">
              <a:uFillTx/>
            </a:endParaRPr>
          </a:p>
        </p:txBody>
      </p:sp>
      <p:sp>
        <p:nvSpPr>
          <p:cNvPr id="181" name="Google Shape;181;p30"/>
          <p:cNvSpPr>
            <a:spLocks/>
          </p:cNvSpPr>
          <p:nvPr/>
        </p:nvSpPr>
        <p:spPr>
          <a:xfrm>
            <a:off x="8685573" y="254209"/>
            <a:ext cx="219000" cy="219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  <p:sp>
        <p:nvSpPr>
          <p:cNvPr id="182" name="Google Shape;182;p30"/>
          <p:cNvSpPr txBox="1">
            <a:spLocks noGrp="1"/>
          </p:cNvSpPr>
          <p:nvPr>
            <p:ph type="body" idx="2"/>
          </p:nvPr>
        </p:nvSpPr>
        <p:spPr>
          <a:xfrm>
            <a:off x="7663778" y="602125"/>
            <a:ext cx="970200" cy="21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1">
                <a:uFillTx/>
              </a:rPr>
              <a:t>Объект 2</a:t>
            </a:r>
            <a:endParaRPr sz="1400">
              <a:uFillTx/>
            </a:endParaRPr>
          </a:p>
        </p:txBody>
      </p:sp>
      <p:sp>
        <p:nvSpPr>
          <p:cNvPr id="183" name="Google Shape;183;p30"/>
          <p:cNvSpPr>
            <a:spLocks/>
          </p:cNvSpPr>
          <p:nvPr/>
        </p:nvSpPr>
        <p:spPr>
          <a:xfrm>
            <a:off x="8685573" y="602134"/>
            <a:ext cx="219000" cy="219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uFillTx/>
            </a:endParaRPr>
          </a:p>
        </p:txBody>
      </p:sp>
      <p:pic>
        <p:nvPicPr>
          <p:cNvPr id="184" name="Google Shape;184;p3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30"/>
          <p:cNvSpPr txBox="1">
            <a:spLocks/>
          </p:cNvSpPr>
          <p:nvPr/>
        </p:nvSpPr>
        <p:spPr>
          <a:xfrm>
            <a:off x="1318775" y="-751"/>
            <a:ext cx="73152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 b="1">
                <a:uFillTx/>
                <a:latin typeface="Lora"/>
                <a:ea typeface="Lora"/>
                <a:cs typeface="Lora"/>
                <a:sym typeface="Lora"/>
              </a:rPr>
              <a:t>Прототипом Гринева и Швабрина является один и тот же человек — Шванвич. Между тем Гринев совсем не похож на Швабрина.По первоначальному замыслу героем романа должен был стать дворянин, добровольно перешедший на сторону Пугачёва. Прототипом его был подпоручик 2-го гренадерского полка Михаил Шванович (в планах романа Шванвич), который «предпочел гнусную жизнь – честной смерти». Имя его упоминалось в документе «О наказании смертною казнию изменника, бунтовщика и самозванца Пугачёва и его сообщников». </a:t>
            </a:r>
            <a:endParaRPr sz="1900" b="1">
              <a:uFillTx/>
              <a:latin typeface="Lora"/>
              <a:ea typeface="Lora"/>
              <a:cs typeface="Lora"/>
              <a:sym typeface="Lor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834</Words>
  <Application>Microsoft Office PowerPoint</Application>
  <PresentationFormat>Экран (16:9)</PresentationFormat>
  <Paragraphs>79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Spearmint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Проблема  или задача</vt:lpstr>
      <vt:lpstr>Гипотеза (или прогноз) Что, по-вашему, должно произойти?</vt:lpstr>
      <vt:lpstr>Исследование</vt:lpstr>
      <vt:lpstr>Данные эксперимента</vt:lpstr>
      <vt:lpstr>Так вот оно что! Что удалось выяснить</vt:lpstr>
      <vt:lpstr>Вставьте здесь самую важную мысль, которую все должны запомнить.</vt:lpstr>
      <vt:lpstr>Вставьте здесь самую важную мысль, которую все должны запомнить.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Стрункина</dc:creator>
  <cp:lastModifiedBy>Windows User</cp:lastModifiedBy>
  <cp:revision>4</cp:revision>
  <dcterms:modified xsi:type="dcterms:W3CDTF">2019-12-01T09:52:36Z</dcterms:modified>
</cp:coreProperties>
</file>