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4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80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4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5305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98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9229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01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195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05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39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83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31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0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03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11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77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238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7189AA-C43D-E741-AF91-71CFD76A36AD}"/>
              </a:ext>
            </a:extLst>
          </p:cNvPr>
          <p:cNvSpPr txBox="1"/>
          <p:nvPr/>
        </p:nvSpPr>
        <p:spPr>
          <a:xfrm>
            <a:off x="591015" y="2419816"/>
            <a:ext cx="8597590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рмирование навыка чтения у младших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418176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D3F1B0-29F2-FA4D-B2BE-7F94247493AB}"/>
              </a:ext>
            </a:extLst>
          </p:cNvPr>
          <p:cNvSpPr/>
          <p:nvPr/>
        </p:nvSpPr>
        <p:spPr>
          <a:xfrm>
            <a:off x="817756" y="587444"/>
            <a:ext cx="646398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2060"/>
              </a:solidFill>
              <a:latin typeface="Open Sans"/>
            </a:endParaRPr>
          </a:p>
          <a:p>
            <a:endParaRPr lang="ru-RU" sz="2800" dirty="0">
              <a:solidFill>
                <a:srgbClr val="002060"/>
              </a:solidFill>
              <a:latin typeface="Open Sans"/>
            </a:endParaRPr>
          </a:p>
          <a:p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«Чтение - неисчерпаемый источник обогащения знаниями, универсальный способ развития познавательных и речевых способностей ребенка, его творческих сил, мощное средство воспитания нравственных качеств.»</a:t>
            </a:r>
          </a:p>
          <a:p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В. Г. Горецкий</a:t>
            </a:r>
          </a:p>
        </p:txBody>
      </p:sp>
    </p:spTree>
    <p:extLst>
      <p:ext uri="{BB962C8B-B14F-4D97-AF65-F5344CB8AC3E}">
        <p14:creationId xmlns:p14="http://schemas.microsoft.com/office/powerpoint/2010/main" val="20511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B88C74-683D-1B4B-89E6-CB2F3100E758}"/>
              </a:ext>
            </a:extLst>
          </p:cNvPr>
          <p:cNvSpPr txBox="1"/>
          <p:nvPr/>
        </p:nvSpPr>
        <p:spPr>
          <a:xfrm>
            <a:off x="2631688" y="1315843"/>
            <a:ext cx="62669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Четыре составляющие навыка чтения:</a:t>
            </a:r>
          </a:p>
          <a:p>
            <a:pPr algn="ctr"/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>
              <a:buFontTx/>
              <a:buChar char="-"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осознанность</a:t>
            </a:r>
          </a:p>
          <a:p>
            <a:pPr marL="285750" indent="-285750" algn="ctr">
              <a:buFontTx/>
              <a:buChar char="-"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правильность</a:t>
            </a:r>
          </a:p>
          <a:p>
            <a:pPr marL="285750" indent="-285750" algn="ctr">
              <a:buFontTx/>
              <a:buChar char="-"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беглость</a:t>
            </a:r>
          </a:p>
          <a:p>
            <a:pPr marL="285750" indent="-285750" algn="ctr">
              <a:buFontTx/>
              <a:buChar char="-"/>
            </a:pP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выразительность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75752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FA98D9-8CA9-4744-854A-B2BCA6BB7543}"/>
              </a:ext>
            </a:extLst>
          </p:cNvPr>
          <p:cNvSpPr txBox="1"/>
          <p:nvPr/>
        </p:nvSpPr>
        <p:spPr>
          <a:xfrm>
            <a:off x="1260088" y="1438508"/>
            <a:ext cx="82865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становления навыка чтения:</a:t>
            </a:r>
          </a:p>
          <a:p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Аналитический</a:t>
            </a:r>
          </a:p>
          <a:p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Синтетический</a:t>
            </a:r>
          </a:p>
          <a:p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Этап автоматизации</a:t>
            </a:r>
          </a:p>
        </p:txBody>
      </p:sp>
    </p:spTree>
    <p:extLst>
      <p:ext uri="{BB962C8B-B14F-4D97-AF65-F5344CB8AC3E}">
        <p14:creationId xmlns:p14="http://schemas.microsoft.com/office/powerpoint/2010/main" val="98937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408066E-E127-8541-9608-238F2511E85E}"/>
              </a:ext>
            </a:extLst>
          </p:cNvPr>
          <p:cNvSpPr/>
          <p:nvPr/>
        </p:nvSpPr>
        <p:spPr>
          <a:xfrm>
            <a:off x="579863" y="735980"/>
            <a:ext cx="84191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Условия для успешного формирования навыка чтения</a:t>
            </a:r>
          </a:p>
          <a:p>
            <a:pPr algn="ctr">
              <a:spcAft>
                <a:spcPts val="0"/>
              </a:spcAft>
            </a:pP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Упражнения в чтении должны быть каждодневными.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Отбор текстов для чтения должен быть не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случайным, а производиться с учетом психологических особенностей детей и литературных особенностей текстов.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Необходима работа по предупреждению ошибочного чтения.</a:t>
            </a:r>
          </a:p>
          <a:p>
            <a:pPr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 Специально должно быть организовано обучение чтению про себя, предполагающее несколько ступеней: чтение шепотом, беззвучное проговаривание читаемого, «тихое чтение» и чтение про себя. </a:t>
            </a:r>
            <a:endParaRPr lang="ru-RU" sz="20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22036D-05BC-4A49-B4C6-7BBB417531E3}"/>
              </a:ext>
            </a:extLst>
          </p:cNvPr>
          <p:cNvSpPr txBox="1"/>
          <p:nvPr/>
        </p:nvSpPr>
        <p:spPr>
          <a:xfrm>
            <a:off x="6501161" y="22079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328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2F6826D-0D58-A145-9ABB-96C2ADBC20EE}"/>
              </a:ext>
            </a:extLst>
          </p:cNvPr>
          <p:cNvSpPr/>
          <p:nvPr/>
        </p:nvSpPr>
        <p:spPr>
          <a:xfrm>
            <a:off x="1225641" y="606602"/>
            <a:ext cx="7415562" cy="280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25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Упражнения и приемы совершенствования навыка чтения</a:t>
            </a:r>
            <a:endParaRPr lang="ru-RU" sz="1600" dirty="0">
              <a:solidFill>
                <a:srgbClr val="00206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538A6C-3901-9643-9837-515C6F2DDF08}"/>
              </a:ext>
            </a:extLst>
          </p:cNvPr>
          <p:cNvSpPr txBox="1"/>
          <p:nvPr/>
        </p:nvSpPr>
        <p:spPr>
          <a:xfrm>
            <a:off x="1092242" y="1376728"/>
            <a:ext cx="6107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строчек наоборот по буквам.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EBC3E-EA51-FA40-8219-D5BCCC7EDD08}"/>
              </a:ext>
            </a:extLst>
          </p:cNvPr>
          <p:cNvSpPr txBox="1"/>
          <p:nvPr/>
        </p:nvSpPr>
        <p:spPr>
          <a:xfrm>
            <a:off x="1225640" y="2088172"/>
            <a:ext cx="70446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строчек с прикрытой верхней половиной.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E9662C-A4B9-1741-B23C-D12E1ED12FB6}"/>
              </a:ext>
            </a:extLst>
          </p:cNvPr>
          <p:cNvSpPr txBox="1"/>
          <p:nvPr/>
        </p:nvSpPr>
        <p:spPr>
          <a:xfrm>
            <a:off x="1195166" y="2740960"/>
            <a:ext cx="5901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 в тексте заданных слов.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D7F738-5462-1347-8B9D-845A0ABA393B}"/>
              </a:ext>
            </a:extLst>
          </p:cNvPr>
          <p:cNvSpPr txBox="1"/>
          <p:nvPr/>
        </p:nvSpPr>
        <p:spPr>
          <a:xfrm>
            <a:off x="1226634" y="3404227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Жужжащее чтение.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C07BBD-6564-BA48-AADD-9BF773AC5556}"/>
              </a:ext>
            </a:extLst>
          </p:cNvPr>
          <p:cNvSpPr txBox="1"/>
          <p:nvPr/>
        </p:nvSpPr>
        <p:spPr>
          <a:xfrm>
            <a:off x="1226634" y="4102293"/>
            <a:ext cx="2495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Слоговые таблицы.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3B5E1F-9F26-AD4A-92A6-F9B7AD1BA611}"/>
              </a:ext>
            </a:extLst>
          </p:cNvPr>
          <p:cNvSpPr txBox="1"/>
          <p:nvPr/>
        </p:nvSpPr>
        <p:spPr>
          <a:xfrm>
            <a:off x="1195166" y="4581383"/>
            <a:ext cx="252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 </a:t>
            </a:r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Шульте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7F37F5-CB74-3248-AB44-08A0B868AE12}"/>
              </a:ext>
            </a:extLst>
          </p:cNvPr>
          <p:cNvSpPr txBox="1"/>
          <p:nvPr/>
        </p:nvSpPr>
        <p:spPr>
          <a:xfrm>
            <a:off x="1225641" y="5152317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Филворды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6545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C16DD31-3073-7048-9D59-7286F2F4A4DF}"/>
              </a:ext>
            </a:extLst>
          </p:cNvPr>
          <p:cNvSpPr/>
          <p:nvPr/>
        </p:nvSpPr>
        <p:spPr>
          <a:xfrm>
            <a:off x="925551" y="1672683"/>
            <a:ext cx="80957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Важно помнить, что необходима целенаправленная систематическая работа по развитию и совершенствованию навыка чтения!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Такая работа должна быть направлена на одновременное овладение всеми компонентами навыка чтения (правильностью, выразительностью, осознанностью, беглостью) и продолжаться на протяжении всего обучения. 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945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8A5C9CD-D7BA-5E4F-A802-6CAA1F9B25D8}"/>
              </a:ext>
            </a:extLst>
          </p:cNvPr>
          <p:cNvSpPr/>
          <p:nvPr/>
        </p:nvSpPr>
        <p:spPr>
          <a:xfrm>
            <a:off x="2066692" y="2130995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Полноценный навык чтения – это основа дальнейшего успешного обучения всем другим школьным предметам!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592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{548FD007-8200-6146-98C2-CCCBC52A375E}tf10001060</Template>
  <TotalTime>94</TotalTime>
  <Words>220</Words>
  <Application>Microsoft Macintosh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Open Sans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10</cp:revision>
  <dcterms:created xsi:type="dcterms:W3CDTF">2019-11-15T18:08:25Z</dcterms:created>
  <dcterms:modified xsi:type="dcterms:W3CDTF">2019-11-15T19:42:46Z</dcterms:modified>
</cp:coreProperties>
</file>