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91" r:id="rId4"/>
    <p:sldId id="270" r:id="rId5"/>
    <p:sldId id="271" r:id="rId6"/>
    <p:sldId id="280" r:id="rId7"/>
    <p:sldId id="269" r:id="rId8"/>
    <p:sldId id="259" r:id="rId9"/>
    <p:sldId id="286" r:id="rId10"/>
    <p:sldId id="287" r:id="rId11"/>
    <p:sldId id="281" r:id="rId12"/>
    <p:sldId id="282" r:id="rId13"/>
    <p:sldId id="283" r:id="rId14"/>
    <p:sldId id="284" r:id="rId15"/>
    <p:sldId id="285" r:id="rId16"/>
    <p:sldId id="288" r:id="rId17"/>
    <p:sldId id="289" r:id="rId18"/>
    <p:sldId id="290" r:id="rId19"/>
    <p:sldId id="260" r:id="rId20"/>
    <p:sldId id="278" r:id="rId21"/>
    <p:sldId id="279" r:id="rId22"/>
    <p:sldId id="272" r:id="rId23"/>
    <p:sldId id="273" r:id="rId24"/>
    <p:sldId id="276" r:id="rId25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3C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73F7AA83-DE31-4E93-AB07-EF7FB05F667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935E2820-AFE1-45FA-949E-17BDB534E1D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Заполнитель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935E2820-AFE1-45FA-949E-17BDB534E1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91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образ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7542409-6A04-4DC6-AC3A-D3758287A8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935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935E2820-AFE1-45FA-949E-17BDB534E1D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149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709136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5213" y="3108804"/>
            <a:ext cx="709136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65014" y="304801"/>
            <a:ext cx="1715800" cy="54102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09800" y="304801"/>
            <a:ext cx="7502814" cy="54102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9497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0013" y="1600200"/>
            <a:ext cx="64008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5180011" y="4105029"/>
            <a:ext cx="64008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08213" y="1600200"/>
            <a:ext cx="4572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08813" y="1600200"/>
            <a:ext cx="4572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208213" y="2505075"/>
            <a:ext cx="4572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0088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008813" y="2505075"/>
            <a:ext cx="4572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813" y="533400"/>
            <a:ext cx="68580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93812" y="533400"/>
            <a:ext cx="68580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408112" y="647700"/>
            <a:ext cx="662940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253576" y="6505078"/>
            <a:ext cx="964036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r>
              <a:rPr lang="en-US" smtClean="0"/>
              <a:t>01.09.2016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pPr rtl="0"/>
            <a:fld id="{8FDBFFB2-86D9-4B8F-A59A-553A60B94B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69701" y="958889"/>
            <a:ext cx="66326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000" b="1" dirty="0">
                <a:solidFill>
                  <a:srgbClr val="0070C0"/>
                </a:solidFill>
                <a:latin typeface="Times" panose="02020603050405020304" pitchFamily="18" charset="0"/>
                <a:ea typeface="Times New Roman" panose="02020603050405020304" pitchFamily="18" charset="0"/>
              </a:rPr>
              <a:t>Родительское собрание </a:t>
            </a:r>
          </a:p>
          <a:p>
            <a:pPr algn="ctr">
              <a:spcAft>
                <a:spcPts val="0"/>
              </a:spcAft>
            </a:pPr>
            <a:r>
              <a:rPr lang="ru-RU" sz="4000" b="1" dirty="0">
                <a:solidFill>
                  <a:srgbClr val="0070C0"/>
                </a:solidFill>
                <a:latin typeface="Times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4000" b="1" dirty="0" smtClean="0">
                <a:solidFill>
                  <a:srgbClr val="0070C0"/>
                </a:solidFill>
                <a:latin typeface="Times" panose="02020603050405020304" pitchFamily="18" charset="0"/>
                <a:ea typeface="Times New Roman" panose="02020603050405020304" pitchFamily="18" charset="0"/>
              </a:rPr>
              <a:t>а тему: </a:t>
            </a:r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«Основные направления работы на учебный год. Возрастные особенности детей 3-5 лет»</a:t>
            </a:r>
            <a:endParaRPr lang="ru-RU" sz="4000" b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3356" y="176012"/>
            <a:ext cx="9372600" cy="55808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«Осень – щедрая пора»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5155" y="553793"/>
            <a:ext cx="11475076" cy="6053070"/>
          </a:xfrm>
        </p:spPr>
        <p:txBody>
          <a:bodyPr>
            <a:normAutofit fontScale="55000" lnSpcReduction="20000"/>
          </a:bodyPr>
          <a:lstStyle/>
          <a:p>
            <a:endParaRPr lang="ru-RU" b="1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sz="33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 </a:t>
            </a:r>
            <a: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групповой, среднесрочный, творческо-исследовательский.</a:t>
            </a:r>
            <a:b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3300" b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проекта: </a:t>
            </a:r>
            <a: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организация педагогического процесса, способствующего активизации познавательно-исследовательской деятельности по изучению природы в осенний период времени.</a:t>
            </a:r>
            <a:b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b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br>
              <a:rPr lang="ru-RU" sz="3300" b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расширить представления об изменениях в природе осенью;</a:t>
            </a:r>
            <a:b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развивать умения наблюдать за живыми объектами и явлениями неживой</a:t>
            </a:r>
            <a:b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природы;</a:t>
            </a:r>
            <a:b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закрепить понятия: «Овощи», «Фрукты», «Грибы», «Ягоды», «Перелетные птицы», «Дикие животные нашего леса»; расширить активный словарь по данным темам; </a:t>
            </a:r>
            <a:b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привлечь внимание к окружающей природе и её объектам;</a:t>
            </a:r>
            <a:b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развивать умение видеть красоту окружающего природного мира, разнообразия его красок и форм;</a:t>
            </a:r>
            <a:b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способствовать творческому выражению своих впечатлений в создании декоративных композиций и рисунков;</a:t>
            </a:r>
            <a:b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воспитывать нравственные и духовные качества ребенка во время его общения с природой.</a:t>
            </a:r>
            <a:b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привлекать родителей к жизни группы, содействовать сближению родителей и детей над решением общей задачи</a:t>
            </a:r>
            <a:r>
              <a:rPr lang="ru-RU" sz="3300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3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</a:t>
            </a:r>
            <a: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группы </a:t>
            </a:r>
            <a:r>
              <a:rPr lang="ru-RU" sz="33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(3-5 </a:t>
            </a:r>
            <a: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лет), воспитатели, родители воспитанников.</a:t>
            </a:r>
            <a:b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проведения: </a:t>
            </a:r>
            <a:r>
              <a:rPr lang="ru-RU" sz="33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сентябрь </a:t>
            </a:r>
            <a: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ноябрь </a:t>
            </a:r>
            <a:r>
              <a:rPr lang="ru-RU" sz="33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</a:t>
            </a:r>
            <a: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  <a:b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результаты:</a:t>
            </a:r>
            <a:br>
              <a:rPr lang="ru-RU" sz="33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знания об осени, как о времени года,</a:t>
            </a:r>
            <a:b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познавательного интереса к изучению природы,</a:t>
            </a:r>
            <a:b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интереса и желания к экспериментальной деятельности,</a:t>
            </a:r>
            <a:b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связной речи, обогащение словаря,</a:t>
            </a:r>
            <a:b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закрепление понятия: «Овощи», «Фрукты», «Грибы», «Ягоды», «Перелетные птицы», «Дикие животные нашего леса»,</a:t>
            </a:r>
            <a:b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воспитание бережного отношения к природе и животному миру.</a:t>
            </a:r>
            <a:br>
              <a:rPr lang="ru-RU" sz="3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37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75126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Возрастные особенности детей 3-4 лет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0766" y="1313645"/>
            <a:ext cx="10280047" cy="4401355"/>
          </a:xfrm>
        </p:spPr>
        <p:txBody>
          <a:bodyPr>
            <a:normAutofit fontScale="55000" lnSpcReduction="20000"/>
          </a:bodyPr>
          <a:lstStyle/>
          <a:p>
            <a:pPr indent="257175">
              <a:lnSpc>
                <a:spcPts val="2160"/>
              </a:lnSpc>
              <a:spcAft>
                <a:spcPts val="0"/>
              </a:spcAft>
            </a:pPr>
            <a:r>
              <a:rPr lang="ru-RU" sz="33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Младший дошкольный возраст характеризуется высокой интенсивностью физического и психического развития. Повышается активность ребенка, усиливается ее целенаправленность; более разнообразными и координированными становятся движения.</a:t>
            </a:r>
            <a:endParaRPr lang="ru-RU" sz="33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57175">
              <a:lnSpc>
                <a:spcPts val="2160"/>
              </a:lnSpc>
              <a:spcAft>
                <a:spcPts val="0"/>
              </a:spcAft>
            </a:pPr>
            <a:r>
              <a:rPr lang="ru-RU" sz="33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3–4 лет происходят существенные изменения в характере и содержании деятельности ребенка, в отношениях с </a:t>
            </a:r>
            <a:r>
              <a:rPr lang="ru-RU" sz="3300" b="1" u="sng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окружающими</a:t>
            </a:r>
            <a:r>
              <a:rPr lang="ru-RU" sz="33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взрослыми и сверстниками. Ведущий вид деятельности в этом возрасте – предметно-действенное сотрудничество.</a:t>
            </a:r>
            <a:endParaRPr lang="ru-RU" sz="33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57175">
              <a:lnSpc>
                <a:spcPts val="2160"/>
              </a:lnSpc>
              <a:spcAft>
                <a:spcPts val="0"/>
              </a:spcAft>
            </a:pPr>
            <a:r>
              <a:rPr lang="ru-RU" sz="33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Наиболее важное достижение этого возраста состоит в том, что действия ребенка приобретают целенаправленный характер. В разных видах деятельности – игре, рисовании, конструировании, а также в повседневном поведении дети начинают действовать в соответствии с заранее намеченной целью, хотя в силу неустойчивости внимания, </a:t>
            </a:r>
            <a:r>
              <a:rPr lang="ru-RU" sz="3300" b="1" dirty="0" err="1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несформированности</a:t>
            </a:r>
            <a:r>
              <a:rPr lang="ru-RU" sz="3300" b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произвольности поведения ребенок быстро отвлекается, оставляет одно дело ради другого.</a:t>
            </a:r>
            <a:endParaRPr lang="ru-RU" sz="33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07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83209" y="734096"/>
            <a:ext cx="9372600" cy="5087155"/>
          </a:xfrm>
        </p:spPr>
        <p:txBody>
          <a:bodyPr>
            <a:normAutofit fontScale="77500" lnSpcReduction="20000"/>
          </a:bodyPr>
          <a:lstStyle/>
          <a:p>
            <a:pPr indent="257175" algn="just">
              <a:lnSpc>
                <a:spcPts val="2160"/>
              </a:lnSpc>
              <a:spcAft>
                <a:spcPts val="0"/>
              </a:spcAft>
            </a:pPr>
            <a:r>
              <a:rPr lang="ru-RU" sz="23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малышей этого возраста ярко выражена потребность в общении со взрослыми и сверстниками. Особенно важную роль приобретает взаимодействие со взрослым, который является для ребенка гарантом психологического комфорта и защищенности. В общении с ним малыш получает интересующую его информацию, удовлетворяет свои познавательные потребности. На протяжении младшего дошкольного возраста развивается интерес к общению со сверстниками. В играх возникают первые </a:t>
            </a:r>
            <a:r>
              <a:rPr lang="ru-RU" sz="2300" b="1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«творческие»</a:t>
            </a:r>
            <a:r>
              <a:rPr lang="ru-RU" sz="23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объединения детей. В игре ребенок берет на себя определенные роли и подчиняет им свое поведение.</a:t>
            </a:r>
            <a:endParaRPr lang="ru-RU" sz="23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57175" algn="just">
              <a:lnSpc>
                <a:spcPts val="2160"/>
              </a:lnSpc>
              <a:spcAft>
                <a:spcPts val="0"/>
              </a:spcAft>
            </a:pPr>
            <a:r>
              <a:rPr lang="ru-RU" sz="23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этом проявляется интерес ребенка к миру взрослых, которые выступают для него в качестве образца поведения, обнаруживается стремление к освоению этого мира. Совместные игры детей начинают преобладать над индивидуальными играми и играми рядом. Открываются новые возможности для воспитания у детей доброжелательного отношения к окружающим, эмоциональной отзывчивости, способности к сопереживанию. В игре, продуктивных видах деятельности </a:t>
            </a:r>
            <a:r>
              <a:rPr lang="ru-RU" sz="2300" b="1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(рисовании, конструировании)</a:t>
            </a:r>
            <a:r>
              <a:rPr lang="ru-RU" sz="23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происходит знакомство ребенка со свойствами предметов, развиваются его восприятие, мышление, воображение.</a:t>
            </a:r>
            <a:endParaRPr lang="ru-RU" sz="23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900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6393" y="669701"/>
            <a:ext cx="9372600" cy="5898524"/>
          </a:xfrm>
        </p:spPr>
        <p:txBody>
          <a:bodyPr>
            <a:noAutofit/>
          </a:bodyPr>
          <a:lstStyle/>
          <a:p>
            <a:pPr indent="257175" algn="just">
              <a:lnSpc>
                <a:spcPts val="2160"/>
              </a:lnSpc>
              <a:spcAft>
                <a:spcPts val="0"/>
              </a:spcAft>
            </a:pPr>
            <a:r>
              <a:rPr lang="ru-RU" sz="18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Трехлетний ребенок способен уже не только учитывать свойства предметов, но и усваивать некоторые общепринятые представления о разновидностях этих свойств – сенсорные эталоны формы, величины, цвета и др. Они становятся образцами, мерками, с которыми сопоставляются особенности воспринимаемых предметов.</a:t>
            </a:r>
            <a:endParaRPr lang="ru-RU" sz="18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57175" algn="just">
              <a:lnSpc>
                <a:spcPts val="2160"/>
              </a:lnSpc>
              <a:spcAft>
                <a:spcPts val="0"/>
              </a:spcAft>
            </a:pPr>
            <a:r>
              <a:rPr lang="ru-RU" sz="18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Преобладающей формой мышления становится наглядно-образное. Ребенок оказывается способным не только объединять предметы по внешнему сходству (форма, цвет, величина, но и усваивать общепринятые представления о группах предметов </a:t>
            </a:r>
            <a:r>
              <a:rPr lang="ru-RU" sz="1800" b="1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(одежда, посуда, мебель)</a:t>
            </a:r>
            <a:r>
              <a:rPr lang="ru-RU" sz="18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В основе таких представлений лежит не выделение общих и существенных признаков предметов, а объединение входящих в общую ситуацию или имеющих общее назначение.</a:t>
            </a:r>
            <a:endParaRPr lang="ru-RU" sz="18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57175" algn="just">
              <a:lnSpc>
                <a:spcPts val="2160"/>
              </a:lnSpc>
              <a:spcAft>
                <a:spcPts val="0"/>
              </a:spcAft>
            </a:pPr>
            <a:r>
              <a:rPr lang="ru-RU" sz="18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Резко возрастает любознательность детей. В этом возрасте происходят существенные изменения в развитии </a:t>
            </a:r>
            <a:r>
              <a:rPr lang="ru-RU" sz="1800" b="1" u="sng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речи</a:t>
            </a:r>
            <a:r>
              <a:rPr lang="ru-RU" sz="18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значительно увеличивается запас слов, появляются элементарные виды суждений об окружающем, которые выражаются в достаточно развернутых высказываниях</a:t>
            </a:r>
            <a:r>
              <a:rPr lang="ru-RU" sz="1800" b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57175" algn="just">
              <a:lnSpc>
                <a:spcPts val="2160"/>
              </a:lnSpc>
              <a:spcAft>
                <a:spcPts val="0"/>
              </a:spcAft>
            </a:pPr>
            <a:r>
              <a:rPr lang="ru-RU" sz="18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возрасте 3 - 4 лет начинается четкое осознание ребенком кто он и какой он. Возраст трех лет характеризуется кризисом трех лет, потому как внутренний мир малыша полон противоречий.</a:t>
            </a:r>
            <a:endParaRPr lang="ru-RU" sz="1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9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596721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Возрастные особенности детей 4-5 лет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0614" y="1275008"/>
            <a:ext cx="10370199" cy="4439992"/>
          </a:xfrm>
        </p:spPr>
        <p:txBody>
          <a:bodyPr>
            <a:normAutofit lnSpcReduction="10000"/>
          </a:bodyPr>
          <a:lstStyle/>
          <a:p>
            <a:pPr indent="0" algn="just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  <a:buNone/>
            </a:pPr>
            <a:r>
              <a:rPr lang="ru-RU" sz="1800" b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Возраст </a:t>
            </a:r>
            <a:r>
              <a:rPr lang="ru-RU" sz="18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 четырех до пяти лет — период относительного затишья. Ребенок вышел из кризиса и в целом стал спокойнее, послушнее, покладистее. Все более сильной становится потребность в друзьях, резко возрастает интерес к окружающему миру.</a:t>
            </a:r>
            <a:endParaRPr lang="ru-RU" sz="18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8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этом возрасте у вашего ребенка активно проявляются:</a:t>
            </a:r>
            <a:endParaRPr lang="ru-RU" sz="18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800" b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Стремление к самостоятельности. Ребенку важно многое делать самому, он уже больше способен позаботиться о себе и меньше нуждается в опеке взрослых. Обратная сторона самостоятельности — заявление о своих правах, потребностях, попытки устанавливать свои правила в окружающем его мире.</a:t>
            </a:r>
            <a:endParaRPr lang="ru-RU" sz="18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800" b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Этические представления. Ребенок расширяет палитру осознаваемых эмоций, он начинает понимать чувства других людей, сопереживать. В этом возрасте начинают формироваться основные этические понятия, воспринимаемые ребенком не через то, что говорят ему взрослые, а исходя из того, как они поступают.</a:t>
            </a:r>
            <a:endParaRPr lang="ru-RU" sz="18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398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9702" y="386366"/>
            <a:ext cx="10795202" cy="5457423"/>
          </a:xfrm>
        </p:spPr>
        <p:txBody>
          <a:bodyPr>
            <a:normAutofit fontScale="25000" lnSpcReduction="20000"/>
          </a:bodyPr>
          <a:lstStyle/>
          <a:p>
            <a:pPr indent="228600">
              <a:lnSpc>
                <a:spcPct val="120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Творческие способности. Развитие воображения входит в очень активную фазу. Ребенок живет в мире сказок, фантазий, он способен создавать целые миры на бумаге или в своей голове. В мечтах, разнообразных фантазиях ребенок получает возможность стать главным действующим лицом, добиться недостающего ему признания.</a:t>
            </a:r>
            <a:endParaRPr lang="ru-RU" sz="72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20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7200" b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Страхи как следствие развитого воображения. Ребенок чувствует себя недостаточно защищенным перед большим миром. Он задействует свое магическое мышление для того, чтобы обрести ощущение безопасности. </a:t>
            </a:r>
            <a:endParaRPr lang="ru-RU" sz="72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20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7200" b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Отношения со сверстниками. У ребенка появляется большой интерес к ровесникам, и он от внутрисемейных отношений все больше переходит к более широким отношениям с миром. Совместная игра становится сложнее, у нее появляется разнообразное сюжетно-ролевое наполнение </a:t>
            </a:r>
            <a:r>
              <a:rPr lang="ru-RU" sz="7200" b="1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(игры в больницу, в магазин, в войну, разыгрывание любимых сказок)</a:t>
            </a:r>
            <a:r>
              <a:rPr lang="ru-RU" sz="72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Дети дружат, ссорятся, мирятся, обижаются, ревнуют, помогают друг другу. Общение со сверстниками занимает все большее место в жизни ребенка, все более выраженной становится потребность в признании и уважении со стороны </a:t>
            </a:r>
            <a:r>
              <a:rPr lang="ru-RU" sz="7200" b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ровесников.</a:t>
            </a:r>
            <a:endParaRPr lang="ru-RU" sz="72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20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7200" b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Активная </a:t>
            </a:r>
            <a:r>
              <a:rPr lang="ru-RU" sz="72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любознательность, которая заставляет детей постоянно задавать вопросы обо всем, что они видят. Они готовы все время говорить, обсуждать различные вопросы. Но у них еще недостаточно развита произвольность, то есть способность заниматься тем, что им неинтересно, и поэтому их познавательный интерес лучше всего утоляется в увлекательном разговоре или занимательной игре.</a:t>
            </a:r>
            <a:endParaRPr lang="ru-RU" sz="72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127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3881" y="935454"/>
            <a:ext cx="9372600" cy="89615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Вам как его родителям важно: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9549" y="1097924"/>
            <a:ext cx="11001264" cy="4114800"/>
          </a:xfrm>
        </p:spPr>
        <p:txBody>
          <a:bodyPr>
            <a:noAutofit/>
          </a:bodyPr>
          <a:lstStyle/>
          <a:p>
            <a:pPr marL="45720" indent="0">
              <a:buNone/>
            </a:pP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Понять</a:t>
            </a:r>
            <a:r>
              <a:rPr lang="ru-RU" sz="1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каковы в вашей семье правила и законы, которые ребенку не позволено нарушать. Помнить, что законов и запретов не должно быть слишком много, иначе их трудно выполнить.</a:t>
            </a:r>
          </a:p>
          <a:p>
            <a:r>
              <a:rPr lang="ru-RU" sz="1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вместо запретов предлагать </a:t>
            </a:r>
            <a:r>
              <a:rPr lang="ru-RU" sz="1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альтернативы,  </a:t>
            </a:r>
            <a:r>
              <a:rPr lang="ru-RU" sz="1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формулируя их так: «Тебе нельзя рисовать на стене, но можно на этом куске бумаги». Просто запреты рождают в ребенке либо чувство вины, либо злость и протест. Если вы что-то однозначно запрещаете ребенку, будьте готовы выдержать его справедливую злость или обиду по этому поводу.</a:t>
            </a:r>
          </a:p>
          <a:p>
            <a:r>
              <a:rPr lang="ru-RU" sz="1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Говорить ребенку о своих чувствах, чтобы он лучше понимал, какую реакцию в другом человеке рождают те или иные его поступки. Быть готовыми к тому, чтобы разобраться вместе с ним в сложной этической ситуации. Самим жить в согласии с теми этическими принципами, которые вы транслируете ребенку.</a:t>
            </a:r>
          </a:p>
          <a:p>
            <a:r>
              <a:rPr lang="ru-RU" sz="1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перегружать совесть ребенка. Чрезмерное неодобрение, наказания за незначительные проступки и ошибки вызывают постоянное ощущение своей вины, страх перед наказанием, мстительность. Может также развиваться пассивность, пропадать инициатива.</a:t>
            </a:r>
          </a:p>
          <a:p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81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23493" y="746975"/>
            <a:ext cx="10202774" cy="4868214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Помнить о том, что не стоит при ребенке рассказывать различные страшные истории, говорить о тяжелых болезнях и смерти, потому что для некоторых детей подобная информация может стать сверхсильным раздражителем. Важно выслушивать ребенка, разделять с ним его страхи, позволяя ему проживать их вместе с вами.</a:t>
            </a:r>
          </a:p>
          <a:p>
            <a:pPr algn="just"/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Предоставлять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возможности для проявления его творчества и самовыражения. Интересоваться любым творческим продуктом, по возможности никак его не оценивая, ни положительно, ни отрицательно, предлагая самому ребенку оценить свое творчество.</a:t>
            </a:r>
          </a:p>
          <a:p>
            <a:pPr algn="just"/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ребенку возможность совместной с другими детьми игры, осознавая, что такая игра не только развивает его воображение и образное мышление, но и совершенно необходима для здорового эмоционального развития. Предлагать ребенку для игры не только законченные по своей форме игрушки, но и неоформленные предметы, не имеющие четкой </a:t>
            </a:r>
            <a:r>
              <a:rPr lang="ru-RU" b="1" u="sng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камушки, палочки, брусочки и т. д.</a:t>
            </a:r>
          </a:p>
        </p:txBody>
      </p:sp>
    </p:spTree>
    <p:extLst>
      <p:ext uri="{BB962C8B-B14F-4D97-AF65-F5344CB8AC3E}">
        <p14:creationId xmlns:p14="http://schemas.microsoft.com/office/powerpoint/2010/main" val="316126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67300" y="878983"/>
            <a:ext cx="9372600" cy="4114800"/>
          </a:xfrm>
        </p:spPr>
        <p:txBody>
          <a:bodyPr/>
          <a:lstStyle/>
          <a:p>
            <a:r>
              <a:rPr lang="ru-RU" sz="1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Понимать, что ребенок уже способен достаточно долго и увлеченно заниматься тем, что ему нравится, и ему бывает очень трудно прервать игру, поэтому о необходимости ее заканчивать стоит предупреждать его заранее.</a:t>
            </a:r>
          </a:p>
          <a:p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открытыми к вопросам ребенка, интересоваться его мнением, превращая его жажду знания в способность самому найти ответы на интересующие его вопросы. Полезно обсуждать с ребенком любые события и явления, которые его интересуют, и на его языке формулировать результаты ваших совместных рассуждений и выводов.</a:t>
            </a:r>
          </a:p>
          <a:p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Следует обратить внимание на то, что в возрасте 4-5-ти лет недостатки воспитания ребенка начинают постепенно укореняться и переходить в устойчивые негативные черты характера.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387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624346" y="355991"/>
            <a:ext cx="87422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«Что должен 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уметь и знать </a:t>
            </a:r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ребёнок 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3–5 </a:t>
            </a:r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лет»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613489"/>
              </p:ext>
            </p:extLst>
          </p:nvPr>
        </p:nvGraphicFramePr>
        <p:xfrm>
          <a:off x="463639" y="1043189"/>
          <a:ext cx="11462198" cy="5731323"/>
        </p:xfrm>
        <a:graphic>
          <a:graphicData uri="http://schemas.openxmlformats.org/drawingml/2006/table">
            <a:tbl>
              <a:tblPr firstRow="1" firstCol="1" bandRow="1"/>
              <a:tblGrid>
                <a:gridCol w="5730485"/>
                <a:gridCol w="5731713"/>
              </a:tblGrid>
              <a:tr h="371774">
                <a:tc gridSpan="2">
                  <a:txBody>
                    <a:bodyPr/>
                    <a:lstStyle/>
                    <a:p>
                      <a:pPr indent="257175" algn="ctr">
                        <a:lnSpc>
                          <a:spcPts val="216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Речевое развитие </a:t>
                      </a:r>
                      <a:r>
                        <a:rPr lang="ru-RU" sz="2000" b="1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(ребенок </a:t>
                      </a:r>
                      <a:r>
                        <a:rPr lang="ru-RU" sz="20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может)</a:t>
                      </a:r>
                      <a:r>
                        <a:rPr lang="ru-RU" sz="20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RU" sz="20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135" marR="50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2061">
                <a:tc>
                  <a:txBody>
                    <a:bodyPr/>
                    <a:lstStyle/>
                    <a:p>
                      <a:pPr indent="25590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Ребенок 3-4 лет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135" marR="50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66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Ребенок 4-5 лет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135" marR="50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8627">
                <a:tc>
                  <a:txBody>
                    <a:bodyPr/>
                    <a:lstStyle/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Повторять за взрослым слова и строки знакомых стихов.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Способен отвечать на элементарные вопросы по содержанию иллюстраций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Способен выражать свои ощущения в словесной форме.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Понимать и правильно использовать в речи слова, обозначающие предметы, их свойства, действия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Способен согласовывать существительные с местоимениями и глаголами, строить простые предложения из 2 - 4 слов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Владеть отчетливым произношением изолированных гласных и большинства согласных </a:t>
                      </a:r>
                      <a:r>
                        <a:rPr lang="ru-RU" sz="1600" b="1" i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(кроме свистящих, шипящих и сонорных)</a:t>
                      </a: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звуков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Способен понимать небольшие рассказы без наглядного сопровождения, с помощью взрослого рассказать об игрушке </a:t>
                      </a:r>
                      <a:r>
                        <a:rPr lang="ru-RU" sz="1600" b="1" i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(картинке)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Сопровождать речью игровые и бытовые действия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Способен участвовать в драматизации отрывков знакомых сказок.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135" marR="50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Правильно произносить все звуки родного языка;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Использовать в речи существительные, обозначающие профессии;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Употреблять существительные с обобщающим </a:t>
                      </a:r>
                      <a:r>
                        <a:rPr lang="ru-RU" sz="1600" b="1" u="sng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значением</a:t>
                      </a: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 овощи, фрукты, ягоды, животные;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Согласовывать слова в роде, числе, падеже;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Употреблять предложения с однородными членами;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Пересказывать небольшие литературные тексты, составлять рассказ по сюжетной картине, игрушке, предметам;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Уметь отвечать на вопросы по содержанию прочитанного;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Читать наизусть небольшие стихотворения, </a:t>
                      </a:r>
                      <a:r>
                        <a:rPr lang="ru-RU" sz="1600" b="1" dirty="0" err="1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потешки</a:t>
                      </a: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Воспроизводить содержание художественных произведений с помощью вопросов воспитателя.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135" marR="50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456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2449" y="891862"/>
            <a:ext cx="9372600" cy="4986424"/>
          </a:xfrm>
        </p:spPr>
        <p:txBody>
          <a:bodyPr rtlCol="0">
            <a:normAutofit/>
          </a:bodyPr>
          <a:lstStyle/>
          <a:p>
            <a:pPr marL="45720" indent="0">
              <a:buNone/>
            </a:pPr>
            <a:r>
              <a:rPr lang="ru-RU" sz="3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23493" y="1043190"/>
            <a:ext cx="7920507" cy="3494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 проведения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Вступительная часть.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Презентация «Основные направления работы на новый учебный год. Особенности образовательного процесса в разновозрастной группе».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Педагогический всеобуч «Возрастные и индивидуальные особенности детей 3-5 лет».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Анкетирование родителей.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Выборы нового состава родительского комитета.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Разное.</a:t>
            </a:r>
            <a:endParaRPr lang="ru-RU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92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304631"/>
              </p:ext>
            </p:extLst>
          </p:nvPr>
        </p:nvGraphicFramePr>
        <p:xfrm>
          <a:off x="103031" y="0"/>
          <a:ext cx="11990231" cy="6619741"/>
        </p:xfrm>
        <a:graphic>
          <a:graphicData uri="http://schemas.openxmlformats.org/drawingml/2006/table">
            <a:tbl>
              <a:tblPr firstRow="1" firstCol="1" bandRow="1"/>
              <a:tblGrid>
                <a:gridCol w="5830025"/>
                <a:gridCol w="6160206"/>
              </a:tblGrid>
              <a:tr h="53492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Познавательное </a:t>
                      </a:r>
                      <a:r>
                        <a:rPr lang="ru-RU" sz="20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развитие </a:t>
                      </a:r>
                      <a:r>
                        <a:rPr lang="ru-RU" sz="2000" b="1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(ребенок </a:t>
                      </a:r>
                      <a:r>
                        <a:rPr lang="ru-RU" sz="20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может)</a:t>
                      </a:r>
                      <a:r>
                        <a:rPr lang="ru-RU" sz="20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RU" sz="20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29" marR="1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7461">
                <a:tc>
                  <a:txBody>
                    <a:bodyPr/>
                    <a:lstStyle/>
                    <a:p>
                      <a:pPr indent="25590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Ребенок 3-4 лет</a:t>
                      </a:r>
                      <a:endParaRPr lang="ru-RU" sz="16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29" marR="1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66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Ребенок 4-5 лет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29" marR="1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7360">
                <a:tc>
                  <a:txBody>
                    <a:bodyPr/>
                    <a:lstStyle/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Свободно ориентироваться в цвете предметов. Называть основные цвета.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Уметь образовывать группу из однородных предметов, различать понятия один и много, много и мало предметов.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Различать предметы контрастных размеров </a:t>
                      </a:r>
                      <a:r>
                        <a:rPr lang="ru-RU" sz="1600" b="1" i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(большие и маленькие предметы, называть их размер)</a:t>
                      </a: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Ориентироваться в предметах разной формы, узнавать шар и </a:t>
                      </a:r>
                      <a:r>
                        <a:rPr lang="ru-RU" sz="1600" b="1" dirty="0" smtClean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куб.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Ориентироваться в окружающем пространстве группы, участка детского сада, в частях собственного </a:t>
                      </a:r>
                      <a:r>
                        <a:rPr lang="ru-RU" sz="1600" b="1" dirty="0" smtClean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тела.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Иметь представления о человеке и о себе — внешних физических особенностях; эмоциональных состояниях; деятельности близких ребенку </a:t>
                      </a:r>
                      <a:r>
                        <a:rPr lang="ru-RU" sz="1600" b="1" dirty="0" smtClean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людей.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Иметь представления о предметах, действиях с ними, их </a:t>
                      </a:r>
                      <a:r>
                        <a:rPr lang="ru-RU" sz="1600" b="1" u="sng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назначении</a:t>
                      </a: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 предметы домашнего обихода, игрушки, орудия труда.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Иметь представления о живой </a:t>
                      </a:r>
                      <a:r>
                        <a:rPr lang="ru-RU" sz="1600" b="1" u="sng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природе</a:t>
                      </a: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 растительный мир, животный </a:t>
                      </a:r>
                      <a:r>
                        <a:rPr lang="ru-RU" sz="1600" b="1" u="sng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мир</a:t>
                      </a: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 домашние животные и их детеныши, животные — обитатели леса, птицы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Иметь представления о явлениях </a:t>
                      </a:r>
                      <a:r>
                        <a:rPr lang="ru-RU" sz="1600" b="1" u="sng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природы</a:t>
                      </a: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 временах года, их особенностях, сезонных изменениях в природе, погодных явлениях и отношении к ним людей</a:t>
                      </a:r>
                      <a:r>
                        <a:rPr lang="ru-RU" sz="1600" b="1" dirty="0" smtClean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29" marR="1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Считать в пределах 5 (количественный счет, отвечать на вопрос </a:t>
                      </a:r>
                      <a:r>
                        <a:rPr lang="ru-RU" sz="1600" b="1" i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«сколько всего»</a:t>
                      </a: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Сравнивать 2 группы предметов, используя счет;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Сравнивать 5 предметов разной длины, высоты, раскладывая их в возрастающем порядке по длине, высоте;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Узнавать и называть треугольник, отличать его от круга и квадрата;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Различать и называть части суток;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Определять направление движения от себя </a:t>
                      </a:r>
                      <a:r>
                        <a:rPr lang="ru-RU" sz="1600" b="1" i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(направо, налево, вперёд, назад, вверх, вниз)</a:t>
                      </a: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Знать правую и левую руку;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Знать и называть основные детали строительного материала </a:t>
                      </a:r>
                      <a:r>
                        <a:rPr lang="ru-RU" sz="1600" b="1" i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(куб, брусок, пластины)</a:t>
                      </a: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Учить анализировать образец </a:t>
                      </a:r>
                      <a:r>
                        <a:rPr lang="ru-RU" sz="1600" b="1" u="sng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постройки</a:t>
                      </a: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 выделять основные части и различать их по величине и форме;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Уметь конструировать из бумаги: сгибать прямоугольный лист бумаги пополам, совмещая стороны и углы;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Уметь вычленять признаки предметов </a:t>
                      </a:r>
                      <a:r>
                        <a:rPr lang="ru-RU" sz="1600" b="1" i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(цвет, форму, величину)</a:t>
                      </a: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Определять материал, из которого изготовлена вещь </a:t>
                      </a:r>
                      <a:r>
                        <a:rPr lang="ru-RU" sz="1600" b="1" i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(дерево, металл, бумага, </a:t>
                      </a:r>
                      <a:r>
                        <a:rPr lang="ru-RU" sz="1600" b="1" i="1" dirty="0" smtClean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ткань).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29" marR="1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970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9985881"/>
              </p:ext>
            </p:extLst>
          </p:nvPr>
        </p:nvGraphicFramePr>
        <p:xfrm>
          <a:off x="1146218" y="706315"/>
          <a:ext cx="9942491" cy="5870703"/>
        </p:xfrm>
        <a:graphic>
          <a:graphicData uri="http://schemas.openxmlformats.org/drawingml/2006/table">
            <a:tbl>
              <a:tblPr firstRow="1" firstCol="1" bandRow="1"/>
              <a:tblGrid>
                <a:gridCol w="4069794"/>
                <a:gridCol w="5872697"/>
              </a:tblGrid>
              <a:tr h="97861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Познавательное развитие </a:t>
                      </a:r>
                      <a:r>
                        <a:rPr lang="ru-RU" sz="2000" b="1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20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ребенок</a:t>
                      </a:r>
                      <a:r>
                        <a:rPr lang="ru-RU" sz="2000" b="1" i="1" baseline="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может</a:t>
                      </a:r>
                      <a:r>
                        <a:rPr lang="ru-RU" sz="20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ru-RU" sz="20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RU" sz="2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29" marR="1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690">
                <a:tc>
                  <a:txBody>
                    <a:bodyPr/>
                    <a:lstStyle/>
                    <a:p>
                      <a:pPr indent="25590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Ребенок 3-4 лет</a:t>
                      </a:r>
                      <a:endParaRPr lang="ru-RU" sz="16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29" marR="1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66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Ребенок 4-5 лет</a:t>
                      </a:r>
                      <a:endParaRPr lang="ru-RU" sz="16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29" marR="1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073">
                <a:tc>
                  <a:txBody>
                    <a:bodyPr/>
                    <a:lstStyle/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29" marR="1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Знать </a:t>
                      </a: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предметы мебели, одежды, посуды, некоторые фрукты, транспорт </a:t>
                      </a:r>
                      <a:r>
                        <a:rPr lang="ru-RU" sz="1600" b="1" i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(автомашины, поезд, самолёт, пароход)</a:t>
                      </a: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ближайшего окружения;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Различать и называть части тела животного и человека;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Узнавать и называть 3-4 дерева, один кустарник, 3-4 травянистых растений;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Различать по вкусу, цвету, величине и форме 3-5 вида овощей и фруктов;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Знать 2-3 вида лесных ягод, грибов </a:t>
                      </a:r>
                      <a:r>
                        <a:rPr lang="ru-RU" sz="1600" b="1" i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(съедобных и несъедобных)</a:t>
                      </a: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Называть насекомых;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Иметь представления о жизни в природных условиях диких животных </a:t>
                      </a:r>
                      <a:r>
                        <a:rPr lang="ru-RU" sz="1600" b="1" i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(заяц, лиса, медведь, волк белка, ёж)</a:t>
                      </a: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 как передвигаются, чем питаются, как спасаются от врагов, приспосабливаются к жизни в зимних условиях;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Иметь представления о домашних животных и их детёнышах (об особенностях поведения, передвижения, о том, что едят, какую пользу приносят людям.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29" marR="1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473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72227" y="1031850"/>
            <a:ext cx="8273143" cy="308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  <a:spcAft>
                <a:spcPts val="750"/>
              </a:spcAft>
            </a:pPr>
            <a:endParaRPr lang="ru-RU" sz="2400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0413373"/>
              </p:ext>
            </p:extLst>
          </p:nvPr>
        </p:nvGraphicFramePr>
        <p:xfrm>
          <a:off x="180304" y="491454"/>
          <a:ext cx="11848563" cy="6245479"/>
        </p:xfrm>
        <a:graphic>
          <a:graphicData uri="http://schemas.openxmlformats.org/drawingml/2006/table">
            <a:tbl>
              <a:tblPr firstRow="1" firstCol="1" bandRow="1"/>
              <a:tblGrid>
                <a:gridCol w="5923645"/>
                <a:gridCol w="5924918"/>
              </a:tblGrid>
              <a:tr h="278050">
                <a:tc>
                  <a:txBody>
                    <a:bodyPr/>
                    <a:lstStyle/>
                    <a:p>
                      <a:pPr algn="ctr">
                        <a:lnSpc>
                          <a:spcPts val="216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Ребенок 3-4 лет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43" marR="45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Ребенок 4-5 лет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43" marR="45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422">
                <a:tc gridSpan="2">
                  <a:txBody>
                    <a:bodyPr/>
                    <a:lstStyle/>
                    <a:p>
                      <a:pPr indent="257175" algn="ctr">
                        <a:lnSpc>
                          <a:spcPts val="216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Социально – коммуникативное развитие </a:t>
                      </a:r>
                      <a:r>
                        <a:rPr lang="ru-RU" sz="2000" b="1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(ребенок </a:t>
                      </a:r>
                      <a:r>
                        <a:rPr lang="ru-RU" sz="20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может)</a:t>
                      </a:r>
                      <a:endParaRPr lang="ru-RU" sz="20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43" marR="45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82783">
                <a:tc>
                  <a:txBody>
                    <a:bodyPr/>
                    <a:lstStyle/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Уметь принимать условную игровую ситуацию, адекватно действовать в ней (кормит куклу, лечит больного и т. д., объединять в смысловую цепочку знакомые игровые действия </a:t>
                      </a:r>
                      <a:r>
                        <a:rPr lang="ru-RU" sz="1700" b="1" i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(покормили, переодели кукол, погуляли с ними и т. д.)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Знать элементарные нормы и правила поведения (можно поделиться игрушкой, пожалеть другого человека, нельзя драться, говорить плохие слова)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Уметь вступать в диалог со взрослыми и сверстниками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Осознавать свою гендерную принадлежность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Называть название города, в котором живёт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Быть способен к элементарному самообслуживанию (самостоятельно одевается и раздевается, обувается и разувается, с помощью взрослого застегивает пуговицы, завязывает шнурки)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Выполнять простейшие трудовые действия с помощью педагогов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Иметь элементарные представления о работе мамы, папы, других близких.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216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7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43" marR="45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Уметь договариваться с детьми, во что играть, кто кем будет в игре;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Использовать </a:t>
                      </a:r>
                      <a:r>
                        <a:rPr lang="ru-RU" sz="1700" b="1" i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«вежливые»</a:t>
                      </a:r>
                      <a:r>
                        <a:rPr lang="ru-RU" sz="17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слова;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Иметь представление о работе своих родителей;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Знать название своей Родины;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Знать название города, деревни, где живут, улицу;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Соблюдать элементарные правила организованного поведения в детском саду;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Соблюдать правила поведения на улице и в транспорте;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Знать правила дорожного движения (улицу переходят в специальных местах, переходить только на зелёный сигнал светофора);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Соблюдать элементарные правила поведения в природе (способы  безопасного взаимодействия с растениями и животными, бережного отношения к окружающей природе);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Иметь представление о значимости труда взрослых;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Бережно относится к тому, что сделано руками человека.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216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7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7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43" marR="45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116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961123"/>
              </p:ext>
            </p:extLst>
          </p:nvPr>
        </p:nvGraphicFramePr>
        <p:xfrm>
          <a:off x="180304" y="104667"/>
          <a:ext cx="11912958" cy="6606731"/>
        </p:xfrm>
        <a:graphic>
          <a:graphicData uri="http://schemas.openxmlformats.org/drawingml/2006/table">
            <a:tbl>
              <a:tblPr firstRow="1" firstCol="1" bandRow="1"/>
              <a:tblGrid>
                <a:gridCol w="5955841"/>
                <a:gridCol w="5957117"/>
              </a:tblGrid>
              <a:tr h="287374">
                <a:tc gridSpan="2">
                  <a:txBody>
                    <a:bodyPr/>
                    <a:lstStyle/>
                    <a:p>
                      <a:pPr indent="257175" algn="ctr">
                        <a:lnSpc>
                          <a:spcPts val="216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Художественно – эстетическое развитие </a:t>
                      </a:r>
                      <a:r>
                        <a:rPr lang="ru-RU" sz="2000" b="1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20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ребенок</a:t>
                      </a:r>
                      <a:r>
                        <a:rPr lang="ru-RU" sz="2000" b="1" i="1" baseline="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может</a:t>
                      </a:r>
                      <a:r>
                        <a:rPr lang="ru-RU" sz="20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ru-RU" sz="20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RU" sz="20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481" marR="414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80">
                <a:tc>
                  <a:txBody>
                    <a:bodyPr/>
                    <a:lstStyle/>
                    <a:p>
                      <a:pPr indent="25590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Ребенок 3-4 лет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481" marR="414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66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Ребенок 4-5 лет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481" marR="414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9346">
                <a:tc>
                  <a:txBody>
                    <a:bodyPr/>
                    <a:lstStyle/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Знать, что карандашами, фломастерами, красками и кистью можно рисовать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Различать красный, синий, зеленый, желтый, белый, черный цвета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Уметь ритмично наносить мазки, штрихи, линии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Уметь отламывать от большого комка глины маленькие, уметь раскатывать комок глины прямыми и круговыми движениями кистей рук, сплющивать шар, столбик; соединять концы столбика в кольцо, плотно прижимая их друг к другу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Наклеивать готовые формы для создания аппликативного образа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Лепить несложные предметы; аккуратно пользуется глиной.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57175">
                        <a:lnSpc>
                          <a:spcPts val="216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481" marR="414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Правильно передавать в рисунке форму, строение предметов, расположение частей, отношение по величине;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Изображать в одном рисунке несколько предметов, располагая их на одной линии, на всём листе, связывать их единым содержанием;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Создавать узоры на полосе, квадрате, круге,  ритмично располагая элементы;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Лепить предметы, состоящие из нескольких частей;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Использовать приёмы оттягивания, сглаживания, вдавливания, прижимания и </a:t>
                      </a:r>
                      <a:r>
                        <a:rPr lang="ru-RU" sz="1600" b="1" dirty="0" err="1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примазывания</a:t>
                      </a: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Владеть навыком рационального деление пластилина, использовать в работе стеку;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Правильно держать ножницы и действовать ими;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Резать по диагонали квадрат и четырёхугольник, вырезать круг из квадрата, овал - из четырёхугольника, делать косые срезы;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Раскладывать и наклеивать предметы, состоящие из отдельных частей;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Составлять узоры из растительных и геометрических форм на полосе, квадрате, круге, </a:t>
                      </a:r>
                      <a:r>
                        <a:rPr lang="ru-RU" sz="1600" b="1" dirty="0" err="1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розете</a:t>
                      </a: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чередовать их по цвету, форме, величине и последовательно наклеивать.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66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481" marR="414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410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326109"/>
              </p:ext>
            </p:extLst>
          </p:nvPr>
        </p:nvGraphicFramePr>
        <p:xfrm>
          <a:off x="1287887" y="450761"/>
          <a:ext cx="10264462" cy="5757685"/>
        </p:xfrm>
        <a:graphic>
          <a:graphicData uri="http://schemas.openxmlformats.org/drawingml/2006/table">
            <a:tbl>
              <a:tblPr firstRow="1" firstCol="1" bandRow="1"/>
              <a:tblGrid>
                <a:gridCol w="5131682"/>
                <a:gridCol w="5132780"/>
              </a:tblGrid>
              <a:tr h="335013">
                <a:tc gridSpan="2">
                  <a:txBody>
                    <a:bodyPr/>
                    <a:lstStyle/>
                    <a:p>
                      <a:pPr indent="2266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Физическое развитие </a:t>
                      </a:r>
                      <a:r>
                        <a:rPr lang="ru-RU" sz="2000" b="1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20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ребенок</a:t>
                      </a:r>
                      <a:r>
                        <a:rPr lang="ru-RU" sz="2000" b="1" i="1" baseline="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может</a:t>
                      </a:r>
                      <a:r>
                        <a:rPr lang="ru-RU" sz="20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20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258" marR="59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8066">
                <a:tc>
                  <a:txBody>
                    <a:bodyPr/>
                    <a:lstStyle/>
                    <a:p>
                      <a:pPr indent="25590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Ребенок 3-4 лет</a:t>
                      </a:r>
                      <a:endParaRPr lang="ru-RU" sz="16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258" marR="59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66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Ребенок 4-5 лет</a:t>
                      </a:r>
                      <a:endParaRPr lang="ru-RU" sz="16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258" marR="59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4606">
                <a:tc>
                  <a:txBody>
                    <a:bodyPr/>
                    <a:lstStyle/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4 года ребёнок физически развитый, овладевший основными культурно-гигиеническими навыками. У ребенка сформирована соответствующая возрасту координация движений. Он проявляет положительное отношение к разнообразным физическим упражнениям, стремится к самостоятельности в двигательной деятельности, избирателен по отношению к некоторым двигательным действиям и подвижным играм. Дошкольник владеет элементарной культурой поведения во время еды за столом, навыками самообслуживания умывания, одевания. Правильно пользуется предметами личной гигиены </a:t>
                      </a:r>
                      <a:r>
                        <a:rPr lang="ru-RU" sz="1600" b="1" i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(полотенцем, носовым платком, расческой)</a:t>
                      </a: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55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258" marR="59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Ходить и бегать, </a:t>
                      </a:r>
                      <a:r>
                        <a:rPr lang="ru-RU" sz="1600" b="1" dirty="0" err="1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согласуя</a:t>
                      </a: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движения рук и ног;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86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Прыгать на 2-х ногах на месте и с продвижением вперед, прыгать в длину с места не менее 70 см;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86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Брать, держать, переносить, класть, катать, бросать мяч из-за головы, от груди;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86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Метать предметы правой и левой рукой на дальность на расстояние не менее 5 метров, отбивать мяч о землю </a:t>
                      </a:r>
                      <a:r>
                        <a:rPr lang="ru-RU" sz="1600" b="1" i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(пол)</a:t>
                      </a: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не меньше 5 раз подряд;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86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Лазать по лесенки - стремянке, гимнастической стене не пропуская реек, перелезая с одного пролёта на другой;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86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Ползать, подлезать под натянутую верёвку, перелизать через бревно, лежащее на полу;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86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Строиться в колонну по одному, парами, в круг, шеренгу;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286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Кататься на двухколёсном велосипеде;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indent="2266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258" marR="59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666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5328" y="317678"/>
            <a:ext cx="9372600" cy="120041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МБДОУ «Детский сад «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Сеспель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b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2019-2020 учебный год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5459" y="1742135"/>
            <a:ext cx="10885354" cy="4114800"/>
          </a:xfrm>
        </p:spPr>
        <p:txBody>
          <a:bodyPr>
            <a:normAutofit fontScale="85000" lnSpcReduction="20000"/>
          </a:bodyPr>
          <a:lstStyle/>
          <a:p>
            <a:r>
              <a:rPr lang="ru-RU" sz="2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работы детского сада на учебный год -  создать благоприятные условия для развития детей в соответствии с их возрастными и индивидуальными особенностями в условиях реализации ФГОС ДО.</a:t>
            </a:r>
          </a:p>
          <a:p>
            <a:r>
              <a:rPr lang="ru-RU" sz="2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№1. Создать в ДОО условия для реализации ведущего вида детской деятельности – игры, освоения детьми игровых </a:t>
            </a:r>
            <a:r>
              <a:rPr lang="ru-RU" sz="2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</a:t>
            </a:r>
          </a:p>
          <a:p>
            <a:r>
              <a:rPr lang="ru-RU" sz="2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№2.  Продолжать работу по созданию условий для развития познавательно-исследовательской деятельности у дошкольников.</a:t>
            </a:r>
          </a:p>
          <a:p>
            <a:r>
              <a:rPr lang="ru-RU" sz="2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 №3.   Продолжить работу по созданию единого образовательного пространства «Детский сад – семья» с помощью разных форм взаимодействия, информировать родителей о значимости игры в жизни ребенка, вовлекать их в организацию игровой деятельности детей.</a:t>
            </a:r>
          </a:p>
          <a:p>
            <a:r>
              <a:rPr lang="ru-RU" sz="2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 №4.   Продолжить работу по созданию условий для сохранения и укрепления здоровья воспитанников, формировать у детей представление о здоровом образе жизни и основах безопасности  жизнедеятельности, что отвечает требованиям ФГОС дошкольного образования.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084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7830" y="1704111"/>
            <a:ext cx="9080274" cy="3859480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 работает по программе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 рождения до школы»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редакцией Н.Е. </a:t>
            </a:r>
            <a:r>
              <a:rPr lang="ru-RU" sz="24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Вераксы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Т.С. Комаровой, М.А.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Васильевой</a:t>
            </a:r>
            <a:b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Основные цели программы: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- создание благоприятных условий для полноценного проживания ребенком дошкольного детства;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формирование основ базовой культуры личности;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всестороннее развитие психических и физических качеств в соответствии с возрастными и индивидуальными особенностями;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подготовка к жизни в современном обществе, к обучению в школе;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обеспечение безопасности жизнедеятельности дошкольника.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51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5611" y="957943"/>
            <a:ext cx="10795202" cy="4757057"/>
          </a:xfrm>
        </p:spPr>
        <p:txBody>
          <a:bodyPr>
            <a:normAutofit lnSpcReduction="10000"/>
          </a:bodyPr>
          <a:lstStyle/>
          <a:p>
            <a:pPr marL="45720" indent="0">
              <a:spcBef>
                <a:spcPts val="0"/>
              </a:spcBef>
              <a:buNone/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Организованная деятельность детей проводится по следующим образовательным областям:</a:t>
            </a:r>
            <a:b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«Социально-коммуникативное развитие</a:t>
            </a:r>
            <a:r>
              <a:rPr lang="ru-RU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»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(социализация, развитие общения, нравственное воспитание, ребенок в семье и в сообществе, самообслуживание, самостоятельность, трудовое воспитание)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«Познавательное развитие</a:t>
            </a:r>
            <a: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»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(ФЭМП, развитие познавательно-исследовательской деятельности, ознакомление с предметным окружением, с социальным миром, миром природы)</a:t>
            </a:r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«Речевое развитие</a:t>
            </a:r>
            <a:r>
              <a:rPr lang="ru-RU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»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(развитие речи, приобщение к художественной литературе)</a:t>
            </a:r>
            <a:r>
              <a:rPr lang="ru-RU" sz="2200" b="1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2200" b="1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«Художественно-эстетическое развитие</a:t>
            </a:r>
            <a:r>
              <a:rPr lang="ru-RU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»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(приобщение к искусству, изобразительная деятельность, конструктивно-модельная деятельность, музыкальная деятельность)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ru-RU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</a:t>
            </a:r>
            <a:r>
              <a:rPr lang="ru-RU" sz="2200" b="1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Физическое развитие</a:t>
            </a:r>
            <a:r>
              <a:rPr lang="ru-RU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»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(формирование начальных представлений о здоровом образе жизни, физическая культура)</a:t>
            </a:r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11421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Парциальные  программы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67300" y="1728988"/>
            <a:ext cx="9372600" cy="4114800"/>
          </a:xfrm>
        </p:spPr>
        <p:txBody>
          <a:bodyPr/>
          <a:lstStyle/>
          <a:p>
            <a:pPr marL="617220" indent="-342900" algn="just">
              <a:spcAft>
                <a:spcPts val="0"/>
              </a:spcAft>
            </a:pPr>
            <a:r>
              <a:rPr lang="ru-RU" sz="2800" dirty="0" smtClean="0"/>
              <a:t>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Васильева Л.Г. Программа  по </a:t>
            </a:r>
            <a:r>
              <a:rPr lang="ru-RU" sz="28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этнохудожественному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развитию детей 2-4 лет «Узоры чувашской земли», Чебоксары, 2016 г.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Программа социально-эмоционального развития дошкольников «Я, ты, мы» /</a:t>
            </a:r>
            <a:r>
              <a:rPr lang="ru-RU" sz="28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О.Л.Князева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8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Р.Б.Стеркина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– Москва, 2005 г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Программа Авдеевой Н.Н., Князевой Н.Л., </a:t>
            </a:r>
            <a:r>
              <a:rPr lang="ru-RU" sz="28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Стеркиной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Р.Б. «Основы безопасности детей дошкольного возраста»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634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442434" y="528035"/>
            <a:ext cx="77015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0" i="0" u="none" strike="noStrike" dirty="0">
              <a:solidFill>
                <a:srgbClr val="333333"/>
              </a:solidFill>
              <a:effectLst/>
              <a:latin typeface="&amp;quot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770306" y="352391"/>
            <a:ext cx="10625071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Режим дня  на холодный  период года в </a:t>
            </a:r>
            <a:r>
              <a:rPr lang="ru-RU" alt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разновозрастной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группе на 2019-2020 учебный год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5895108"/>
              </p:ext>
            </p:extLst>
          </p:nvPr>
        </p:nvGraphicFramePr>
        <p:xfrm>
          <a:off x="1151447" y="897367"/>
          <a:ext cx="10243930" cy="588842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951930"/>
                <a:gridCol w="3292000"/>
              </a:tblGrid>
              <a:tr h="3944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Мероприятия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режиме дня</a:t>
                      </a:r>
                    </a:p>
                  </a:txBody>
                  <a:tcPr marL="55291" marR="55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Средняя группа </a:t>
                      </a:r>
                    </a:p>
                  </a:txBody>
                  <a:tcPr marL="55291" marR="55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4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Приход детей в детский сад, свободная игра, самостоятельная деятельность</a:t>
                      </a:r>
                    </a:p>
                  </a:txBody>
                  <a:tcPr marL="55291" marR="55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7.00-8.20</a:t>
                      </a:r>
                    </a:p>
                  </a:txBody>
                  <a:tcPr marL="55291" marR="55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2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Утренняя гимнастика</a:t>
                      </a:r>
                    </a:p>
                  </a:txBody>
                  <a:tcPr marL="55291" marR="55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8.20-8.30</a:t>
                      </a:r>
                    </a:p>
                  </a:txBody>
                  <a:tcPr marL="55291" marR="55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4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Подготовка к завтраку,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завтрак</a:t>
                      </a:r>
                    </a:p>
                  </a:txBody>
                  <a:tcPr marL="55291" marR="55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8.30-8.40</a:t>
                      </a:r>
                    </a:p>
                  </a:txBody>
                  <a:tcPr marL="55291" marR="55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2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Игры, самостоятельная деятельность детей</a:t>
                      </a:r>
                    </a:p>
                  </a:txBody>
                  <a:tcPr marL="55291" marR="55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8.40-9.05</a:t>
                      </a:r>
                    </a:p>
                  </a:txBody>
                  <a:tcPr marL="55291" marR="55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4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Непрерывная</a:t>
                      </a:r>
                      <a:r>
                        <a:rPr lang="ru-RU" sz="1800" b="1" baseline="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организованная </a:t>
                      </a:r>
                      <a:r>
                        <a:rPr lang="ru-RU" sz="1800" b="1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образовательная деятельность</a:t>
                      </a:r>
                    </a:p>
                  </a:txBody>
                  <a:tcPr marL="55291" marR="55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9.00-9.50</a:t>
                      </a:r>
                    </a:p>
                  </a:txBody>
                  <a:tcPr marL="55291" marR="55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2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Второй завтрак</a:t>
                      </a:r>
                    </a:p>
                  </a:txBody>
                  <a:tcPr marL="55291" marR="55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9.50-10.05</a:t>
                      </a:r>
                    </a:p>
                  </a:txBody>
                  <a:tcPr marL="55291" marR="55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4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Подготовка к прогулке, прогулка. самостоятельная деятельность</a:t>
                      </a:r>
                    </a:p>
                  </a:txBody>
                  <a:tcPr marL="55291" marR="55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10.05-11.40</a:t>
                      </a:r>
                    </a:p>
                  </a:txBody>
                  <a:tcPr marL="55291" marR="55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4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Возвращение с прогулки, самостоятельная деятельность</a:t>
                      </a:r>
                    </a:p>
                  </a:txBody>
                  <a:tcPr marL="55291" marR="55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11.40-11.50</a:t>
                      </a:r>
                    </a:p>
                  </a:txBody>
                  <a:tcPr marL="55291" marR="55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2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Подготовка к обеду, обед</a:t>
                      </a:r>
                    </a:p>
                  </a:txBody>
                  <a:tcPr marL="55291" marR="55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11.50-12.20</a:t>
                      </a:r>
                    </a:p>
                  </a:txBody>
                  <a:tcPr marL="55291" marR="55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2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Подготовка ко сну, дневной сон</a:t>
                      </a:r>
                    </a:p>
                  </a:txBody>
                  <a:tcPr marL="55291" marR="55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12.20-15.00</a:t>
                      </a:r>
                    </a:p>
                  </a:txBody>
                  <a:tcPr marL="55291" marR="55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4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Постепенный подъем, самостоятельная деятельность</a:t>
                      </a:r>
                    </a:p>
                  </a:txBody>
                  <a:tcPr marL="55291" marR="55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15.00-15.20</a:t>
                      </a:r>
                    </a:p>
                  </a:txBody>
                  <a:tcPr marL="55291" marR="55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6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Полдник</a:t>
                      </a:r>
                    </a:p>
                  </a:txBody>
                  <a:tcPr marL="55291" marR="55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15.20-15.30</a:t>
                      </a:r>
                    </a:p>
                  </a:txBody>
                  <a:tcPr marL="55291" marR="55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4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Игры, самостоятельная и организованная детская деятельность</a:t>
                      </a:r>
                    </a:p>
                  </a:txBody>
                  <a:tcPr marL="55291" marR="55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15.30-16.30</a:t>
                      </a:r>
                    </a:p>
                  </a:txBody>
                  <a:tcPr marL="55291" marR="55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4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Подготовка к прогулке, прогулка, уход домой</a:t>
                      </a:r>
                    </a:p>
                  </a:txBody>
                  <a:tcPr marL="55291" marR="55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16.30-17.30</a:t>
                      </a:r>
                    </a:p>
                  </a:txBody>
                  <a:tcPr marL="55291" marR="55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048000" y="183873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16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3228428"/>
              </p:ext>
            </p:extLst>
          </p:nvPr>
        </p:nvGraphicFramePr>
        <p:xfrm>
          <a:off x="1944711" y="1042738"/>
          <a:ext cx="9247030" cy="500790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423694"/>
                <a:gridCol w="7823336"/>
              </a:tblGrid>
              <a:tr h="5138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Дни недели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0" marR="35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Образовательные области.   Базовый вид деятельности.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0" marR="35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877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Понедельник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0" marR="35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Познавательное </a:t>
                      </a:r>
                      <a:r>
                        <a:rPr lang="ru-RU" sz="1800" b="1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развитие</a:t>
                      </a:r>
                      <a:r>
                        <a:rPr lang="ru-RU" sz="1800" b="1" baseline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(ознакомление </a:t>
                      </a:r>
                      <a:r>
                        <a:rPr lang="ru-RU" sz="18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</a:t>
                      </a:r>
                      <a:r>
                        <a:rPr lang="ru-RU" sz="1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предметным и социальным окружением, с миром природы)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0" marR="35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Физическое </a:t>
                      </a:r>
                      <a:r>
                        <a:rPr lang="ru-RU" sz="1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развитие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0" marR="35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960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Вторник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0" marR="35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Художественно-эстетическое развитие. Рисование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0" marR="35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6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Художественно-эстетическое развитие. Музыка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0" marR="35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209"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Среда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0" marR="35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Познавательное развитие (</a:t>
                      </a:r>
                      <a:r>
                        <a:rPr lang="ru-RU" sz="1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ФЭМП)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0" marR="35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1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Физическое </a:t>
                      </a:r>
                      <a:r>
                        <a:rPr lang="ru-RU" sz="1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развитие (на прогулке)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0" marR="35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9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Музыкальное </a:t>
                      </a:r>
                      <a:r>
                        <a:rPr lang="ru-RU" sz="18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развлечение </a:t>
                      </a:r>
                      <a:r>
                        <a:rPr lang="ru-RU" sz="1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(2 </a:t>
                      </a:r>
                      <a:r>
                        <a:rPr lang="ru-RU" sz="18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неделя месяца</a:t>
                      </a:r>
                      <a:r>
                        <a:rPr lang="ru-RU" sz="1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0" marR="35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486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Четверг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0" marR="35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Художественно-эстетическое развитие (лепка/аппликация)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0" marR="35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0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Физическое </a:t>
                      </a:r>
                      <a:r>
                        <a:rPr lang="ru-RU" sz="1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развитие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0" marR="35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730"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Пятница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0" marR="35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Речевое развитие/Ознакомление с художественной литературой</a:t>
                      </a:r>
                      <a:endParaRPr lang="ru-RU" sz="1800" b="1" dirty="0" smtClean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0" marR="35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9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Художественно-эстетическое развитие. Музыка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0" marR="35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9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Физкультурное </a:t>
                      </a:r>
                      <a:r>
                        <a:rPr lang="ru-RU" sz="18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развлечение </a:t>
                      </a:r>
                      <a:r>
                        <a:rPr lang="ru-RU" sz="1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(4 </a:t>
                      </a:r>
                      <a:r>
                        <a:rPr lang="ru-RU" sz="18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неделя месяца)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0" marR="353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202288" y="334852"/>
            <a:ext cx="88220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Расписание непрерывной образовательной деятельности в разновозрастной группе 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50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7604" y="0"/>
            <a:ext cx="9372600" cy="80278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родителей в образовательном процессе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0574795"/>
              </p:ext>
            </p:extLst>
          </p:nvPr>
        </p:nvGraphicFramePr>
        <p:xfrm>
          <a:off x="850007" y="953038"/>
          <a:ext cx="10303097" cy="5349698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599102"/>
                <a:gridCol w="5924337"/>
                <a:gridCol w="1589966"/>
                <a:gridCol w="2189692"/>
              </a:tblGrid>
              <a:tr h="23786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Участие родителей в образовательном процессе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01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Выставка поделок из природного материала </a:t>
                      </a:r>
                      <a:r>
                        <a:rPr lang="ru-RU" sz="1400" b="1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«Осенние</a:t>
                      </a:r>
                      <a:r>
                        <a:rPr lang="ru-RU" sz="1400" b="1" baseline="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превращения»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Октябрь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Воспитатели</a:t>
                      </a: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8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Развлечение «Осень золотая, в гости зашагала»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Октябрь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Воспитатели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Участие в проекте «Осень – щедрая пора»</a:t>
                      </a:r>
                      <a:endParaRPr lang="ru-RU" sz="1400" b="1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Сентябрь-ноябрь</a:t>
                      </a:r>
                      <a:endParaRPr lang="ru-RU" sz="1400" b="1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Воспитатели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8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400" b="1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Развлечение  «Милая мама моя» ( к </a:t>
                      </a:r>
                      <a:r>
                        <a:rPr lang="ru-RU" sz="1400" b="1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Дню </a:t>
                      </a: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матери)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Ноябрь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Воспитатели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3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Привлечение родителей к совместному украшению группы к празднику, изготовлению костюмов, новогодних подарков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Декабрь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 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Воспитатели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7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Новогодний утренник «К нам шагает Новый год</a:t>
                      </a:r>
                      <a:r>
                        <a:rPr lang="ru-RU" sz="1400" b="1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...» Участие родителей в разыгрывании ролей сказочных героев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Декабрь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Воспитатели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Муз.руководитель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8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Новогодние </a:t>
                      </a:r>
                      <a:r>
                        <a:rPr lang="ru-RU" sz="1400" b="1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подделки, участие в конкурсе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Декабрь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Воспитатели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7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Конкурс «Зимние фантазии»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Январь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Воспитатели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7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Выставка совместных  работ «День защитников Отечества»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Февраль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Воспитатели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7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Участие в спортивном развлечении «Военные учения»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Февраль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Воспитатели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Муз. руководитель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6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Изготовление стенгазеты «Мамочка милая, мама моя»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Март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Воспитатели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7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Утренник к  8 марта «Мамин праздник раз в году</a:t>
                      </a:r>
                      <a:r>
                        <a:rPr lang="ru-RU" sz="1400" b="1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Март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Воспитатели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Муз.руководитель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7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Развлечение «Весенняя капель»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Апрель</a:t>
                      </a: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Воспитатели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Муз.руководитель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0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Играющие дети 16 х 9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 к родительскому собранию.potx" id="{168D832B-A0E4-43A1-8924-F11A4FA3C658}" vid="{17E2ECAB-FCE7-4E97-9D7E-26E141824336}"/>
    </a:ext>
  </a:extLst>
</a:theme>
</file>

<file path=ppt/theme/theme2.xml><?xml version="1.0" encoding="utf-8"?>
<a:theme xmlns:a="http://schemas.openxmlformats.org/drawingml/2006/main" name="Тема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к родительскому собранию</Template>
  <TotalTime>404</TotalTime>
  <Words>3410</Words>
  <Application>Microsoft Office PowerPoint</Application>
  <PresentationFormat>Широкоэкранный</PresentationFormat>
  <Paragraphs>306</Paragraphs>
  <Slides>24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2" baseType="lpstr">
      <vt:lpstr>&amp;quot</vt:lpstr>
      <vt:lpstr>Arial</vt:lpstr>
      <vt:lpstr>Calibri</vt:lpstr>
      <vt:lpstr>Euphemia</vt:lpstr>
      <vt:lpstr>Times</vt:lpstr>
      <vt:lpstr>Times New Roman</vt:lpstr>
      <vt:lpstr>Wingdings</vt:lpstr>
      <vt:lpstr>Играющие дети 16 х 9</vt:lpstr>
      <vt:lpstr>Презентация PowerPoint</vt:lpstr>
      <vt:lpstr>Презентация PowerPoint</vt:lpstr>
      <vt:lpstr>Цели и задачи МБДОУ «Детский сад «Сеспель»  на 2019-2020 учебный год</vt:lpstr>
      <vt:lpstr>Наш сад работает по программе «От рождения до школы» под редакцией Н.Е. Вераксы, Т.С. Комаровой, М.А. Васильевой  Основные цели программы:   - создание благоприятных условий для полноценного проживания ребенком дошкольного детства; - формирование основ базовой культуры личности; - всестороннее развитие психических и физических качеств в соответствии с возрастными и индивидуальными особенностями; - подготовка к жизни в современном обществе, к обучению в школе; - обеспечение безопасности жизнедеятельности дошкольника.  </vt:lpstr>
      <vt:lpstr>Презентация PowerPoint</vt:lpstr>
      <vt:lpstr>Парциальные  программы</vt:lpstr>
      <vt:lpstr>Презентация PowerPoint</vt:lpstr>
      <vt:lpstr>Презентация PowerPoint</vt:lpstr>
      <vt:lpstr>Участие родителей в образовательном процессе</vt:lpstr>
      <vt:lpstr>Проект «Осень – щедрая пора»</vt:lpstr>
      <vt:lpstr>Возрастные особенности детей 3-4 лет</vt:lpstr>
      <vt:lpstr>Презентация PowerPoint</vt:lpstr>
      <vt:lpstr>Презентация PowerPoint</vt:lpstr>
      <vt:lpstr>Возрастные особенности детей 4-5 лет</vt:lpstr>
      <vt:lpstr>Презентация PowerPoint</vt:lpstr>
      <vt:lpstr>Вам как его родителям важно: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Leo</dc:creator>
  <cp:lastModifiedBy>Leo</cp:lastModifiedBy>
  <cp:revision>32</cp:revision>
  <dcterms:created xsi:type="dcterms:W3CDTF">2019-10-05T18:11:20Z</dcterms:created>
  <dcterms:modified xsi:type="dcterms:W3CDTF">2019-10-08T11:46:31Z</dcterms:modified>
</cp:coreProperties>
</file>