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77" r:id="rId5"/>
    <p:sldId id="259" r:id="rId6"/>
    <p:sldId id="271" r:id="rId7"/>
    <p:sldId id="260" r:id="rId8"/>
    <p:sldId id="261" r:id="rId9"/>
    <p:sldId id="263" r:id="rId10"/>
    <p:sldId id="264" r:id="rId11"/>
    <p:sldId id="273" r:id="rId12"/>
    <p:sldId id="275" r:id="rId13"/>
    <p:sldId id="272" r:id="rId14"/>
    <p:sldId id="276" r:id="rId15"/>
    <p:sldId id="262" r:id="rId16"/>
    <p:sldId id="267" r:id="rId17"/>
    <p:sldId id="265" r:id="rId18"/>
    <p:sldId id="268" r:id="rId19"/>
    <p:sldId id="266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3FA80-040E-483D-8997-4B16C4137904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05E6A-41B3-4580-8EF5-A99D66B74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05E6A-41B3-4580-8EF5-A99D66B74A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665163"/>
            <a:ext cx="353112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353112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369976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539646" y="1825625"/>
            <a:ext cx="3815934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3983" y="765359"/>
            <a:ext cx="3687503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83982" y="4589464"/>
            <a:ext cx="362660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7525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9150" y="365126"/>
            <a:ext cx="388739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161" y="260194"/>
            <a:ext cx="3815933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3439988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5511" y="457201"/>
            <a:ext cx="3581030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343998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57996" y="987426"/>
            <a:ext cx="355854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9416" y="365126"/>
            <a:ext cx="38159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99416" y="1825625"/>
            <a:ext cx="38159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E242B-2878-43BB-880B-8BF31250B9B1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4E4E2-7749-457A-96F1-B34767BBD1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16832"/>
            <a:ext cx="4536505" cy="2132657"/>
          </a:xfrm>
        </p:spPr>
        <p:txBody>
          <a:bodyPr>
            <a:normAutofit/>
          </a:bodyPr>
          <a:lstStyle/>
          <a:p>
            <a:r>
              <a:rPr lang="ru-RU" sz="4000" dirty="0"/>
              <a:t>Проект</a:t>
            </a:r>
            <a:br>
              <a:rPr lang="ru-RU" sz="4000" dirty="0"/>
            </a:br>
            <a:r>
              <a:rPr lang="ru-RU" sz="2200" dirty="0"/>
              <a:t>в подготовительной группе </a:t>
            </a:r>
            <a:br>
              <a:rPr lang="ru-RU" sz="4000" dirty="0"/>
            </a:br>
            <a:br>
              <a:rPr lang="ru-RU" sz="4000" dirty="0"/>
            </a:br>
            <a:r>
              <a:rPr lang="ru-RU" sz="4000" dirty="0"/>
              <a:t> </a:t>
            </a:r>
            <a:r>
              <a:rPr lang="ru-RU" sz="2400" dirty="0"/>
              <a:t>«Книга - наш лучший друг»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692696"/>
            <a:ext cx="403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«Любите книгу всей душой! Она не только ваш лучший друг, но и до конца верный спутник » </a:t>
            </a:r>
          </a:p>
          <a:p>
            <a:r>
              <a:rPr lang="ru-RU" sz="2400" b="1" dirty="0"/>
              <a:t>                               М. Шолохов. </a:t>
            </a:r>
            <a:endParaRPr lang="ru-RU" sz="2400" dirty="0"/>
          </a:p>
        </p:txBody>
      </p:sp>
      <p:pic>
        <p:nvPicPr>
          <p:cNvPr id="1027" name="Picture 3" descr="C:\Users\ДРУГ\Desktop\proiekt_niedielia_knighi_v_podghotovitiel_noi_loghopiedichieskoi_ghruppie_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996952"/>
            <a:ext cx="3361765" cy="3429000"/>
          </a:xfrm>
          <a:prstGeom prst="rect">
            <a:avLst/>
          </a:prstGeom>
          <a:noFill/>
        </p:spPr>
      </p:pic>
      <p:pic>
        <p:nvPicPr>
          <p:cNvPr id="1029" name="Picture 5" descr="http://nash-klacc.ru/images/stories/kniga_ishe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2688233" cy="16060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548680"/>
            <a:ext cx="3868340" cy="2088232"/>
          </a:xfrm>
        </p:spPr>
        <p:txBody>
          <a:bodyPr>
            <a:normAutofit fontScale="40000" lnSpcReduction="20000"/>
          </a:bodyPr>
          <a:lstStyle/>
          <a:p>
            <a:r>
              <a:rPr lang="ru-RU" sz="5100" dirty="0"/>
              <a:t>Было проведено большое количество дидактических игр: </a:t>
            </a:r>
            <a:r>
              <a:rPr lang="ru-RU" sz="5100" i="1" dirty="0"/>
              <a:t>«</a:t>
            </a:r>
            <a:r>
              <a:rPr lang="ru-RU" sz="5100" dirty="0"/>
              <a:t>Угадай сказку», «Сундук сокровищ», «Кто потерял этот предмет», «Найди ошибку художника», </a:t>
            </a:r>
            <a:r>
              <a:rPr lang="ru-RU" sz="5100" dirty="0" err="1"/>
              <a:t>пазлы</a:t>
            </a:r>
            <a:r>
              <a:rPr lang="ru-RU" sz="5100" dirty="0"/>
              <a:t> «Сказки», «Угадай по описанию», «Чему учит сказка?», «Найди писателя который написал книжку» и др. 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Picture 2" descr="G:\DCIM\141_FUJI\DSCF13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03981" y="644691"/>
            <a:ext cx="3072341" cy="2304256"/>
          </a:xfrm>
          <a:prstGeom prst="rect">
            <a:avLst/>
          </a:prstGeom>
          <a:noFill/>
        </p:spPr>
      </p:pic>
      <p:pic>
        <p:nvPicPr>
          <p:cNvPr id="7171" name="Picture 3" descr="G:\DCIM\141_FUJI\DSCF139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06405" y="3606763"/>
            <a:ext cx="3150292" cy="2362719"/>
          </a:xfrm>
          <a:prstGeom prst="rect">
            <a:avLst/>
          </a:prstGeom>
          <a:noFill/>
        </p:spPr>
      </p:pic>
      <p:pic>
        <p:nvPicPr>
          <p:cNvPr id="7172" name="Picture 4" descr="C:\Users\ДРУГ\Desktop\cocukpng_forumgazel (18)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68960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32656"/>
            <a:ext cx="3456384" cy="360040"/>
          </a:xfrm>
        </p:spPr>
        <p:txBody>
          <a:bodyPr>
            <a:noAutofit/>
          </a:bodyPr>
          <a:lstStyle/>
          <a:p>
            <a:r>
              <a:rPr lang="ru-RU" sz="2000" dirty="0"/>
              <a:t>«Кто потерял этот предмет?»</a:t>
            </a:r>
          </a:p>
        </p:txBody>
      </p:sp>
      <p:pic>
        <p:nvPicPr>
          <p:cNvPr id="8" name="Picture 2" descr="G:\DCIM\141_FUJI\DSCF12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437112"/>
            <a:ext cx="2644601" cy="1983451"/>
          </a:xfrm>
          <a:prstGeom prst="rect">
            <a:avLst/>
          </a:prstGeom>
          <a:noFill/>
        </p:spPr>
      </p:pic>
      <p:pic>
        <p:nvPicPr>
          <p:cNvPr id="8195" name="Picture 3" descr="G:\DCIM\141_FUJI\DSCF12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2688299" cy="2016224"/>
          </a:xfrm>
          <a:prstGeom prst="rect">
            <a:avLst/>
          </a:prstGeom>
          <a:noFill/>
        </p:spPr>
      </p:pic>
      <p:pic>
        <p:nvPicPr>
          <p:cNvPr id="12" name="Picture 4" descr="G:\DCIM\141_FUJI\DSCF129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2592288" cy="1944216"/>
          </a:xfrm>
          <a:prstGeom prst="rect">
            <a:avLst/>
          </a:prstGeom>
          <a:noFill/>
        </p:spPr>
      </p:pic>
      <p:pic>
        <p:nvPicPr>
          <p:cNvPr id="8197" name="Picture 5" descr="G:\DCIM\141_FUJI\DSCF12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365104"/>
            <a:ext cx="2664296" cy="1998222"/>
          </a:xfrm>
          <a:prstGeom prst="rect">
            <a:avLst/>
          </a:prstGeom>
          <a:noFill/>
        </p:spPr>
      </p:pic>
      <p:pic>
        <p:nvPicPr>
          <p:cNvPr id="8198" name="Picture 6" descr="G:\DCIM\141_FUJI\DSCF129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2808312" cy="2106234"/>
          </a:xfrm>
          <a:prstGeom prst="rect">
            <a:avLst/>
          </a:prstGeom>
          <a:noFill/>
        </p:spPr>
      </p:pic>
      <p:pic>
        <p:nvPicPr>
          <p:cNvPr id="8199" name="Picture 7" descr="G:\DCIM\141_FUJI\DSCF129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348880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60648"/>
            <a:ext cx="3292276" cy="648072"/>
          </a:xfrm>
        </p:spPr>
        <p:txBody>
          <a:bodyPr>
            <a:normAutofit/>
          </a:bodyPr>
          <a:lstStyle/>
          <a:p>
            <a:r>
              <a:rPr lang="ru-RU" sz="2800" dirty="0"/>
              <a:t>«Чему учит сказка?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ДРУГ\Desktop\досуг\P_20161209_0937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68737" cy="2176165"/>
          </a:xfrm>
          <a:prstGeom prst="rect">
            <a:avLst/>
          </a:prstGeom>
          <a:noFill/>
        </p:spPr>
      </p:pic>
      <p:pic>
        <p:nvPicPr>
          <p:cNvPr id="14339" name="Picture 3" descr="C:\Users\ДРУГ\Desktop\досуг\P_20161209_0937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744416" cy="2106234"/>
          </a:xfrm>
          <a:prstGeom prst="rect">
            <a:avLst/>
          </a:prstGeom>
          <a:noFill/>
        </p:spPr>
      </p:pic>
      <p:pic>
        <p:nvPicPr>
          <p:cNvPr id="14340" name="Picture 4" descr="C:\Users\ДРУГ\Desktop\досуг\P_20161209_09383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815780" cy="2232248"/>
          </a:xfrm>
          <a:prstGeom prst="rect">
            <a:avLst/>
          </a:prstGeom>
          <a:noFill/>
        </p:spPr>
      </p:pic>
      <p:pic>
        <p:nvPicPr>
          <p:cNvPr id="14341" name="Picture 5" descr="C:\Users\ДРУГ\Desktop\досуг\P_20161209_0940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803914" cy="21397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6672"/>
            <a:ext cx="3868340" cy="8239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Совместно с детьми средней группы был  проведён досуг «Любимые книги».</a:t>
            </a:r>
          </a:p>
        </p:txBody>
      </p:sp>
      <p:pic>
        <p:nvPicPr>
          <p:cNvPr id="7" name="Содержимое 6" descr="G:\DCIM\100CANON\IMG_9255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354185" cy="22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DCIM\100CANON\IMG_926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447910" cy="23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G:\DCIM\100CANON\IMG_927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377293" cy="225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G:\DCIM\100CANON\IMG_9283.JPG"/>
          <p:cNvPicPr>
            <a:picLocks noGrp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3445625" cy="229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:\DCIM\100CANON\IMG_929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3412919" cy="22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G:\DCIM\100CANON\IMG_9302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412375" cy="227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G:\DCIM\100CANON\IMG_9322.JPG"/>
          <p:cNvPicPr>
            <a:picLocks noGrp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412375" cy="227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DCIM\100CANON\IMG_937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3843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764704"/>
            <a:ext cx="3868340" cy="1080120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ru-RU" dirty="0"/>
              <a:t>Показали для детей средней группы сказку </a:t>
            </a:r>
          </a:p>
          <a:p>
            <a:pPr lvl="0"/>
            <a:r>
              <a:rPr lang="ru-RU" dirty="0"/>
              <a:t>"Два жадных медвежонка". </a:t>
            </a:r>
          </a:p>
          <a:p>
            <a:endParaRPr lang="ru-RU" dirty="0"/>
          </a:p>
        </p:txBody>
      </p:sp>
      <p:pic>
        <p:nvPicPr>
          <p:cNvPr id="11" name="Содержимое 9" descr="G:\DCIM\100CANON\IMG_9332.JPG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412375" cy="229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G:\DCIM\100CANON\IMG_9335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3" descr="G:\DCIM\100CANON\IMG_9337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412375" cy="227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16" descr="G:\DCIM\100CANON\IMG_9345.JPG"/>
          <p:cNvPicPr>
            <a:picLocks noGrp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33056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G:\DCIM\100CANON\IMG_9350.JPG"/>
          <p:cNvPicPr>
            <a:picLocks noGrp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341716" cy="223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DCIM\100CANON\IMG_935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3377293" cy="22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G:\DCIM\100CANON\IMG_9362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341716" cy="223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overgraph.ru/images/1149310_dva-zhadnyh-medvezhonka-vengerskaya-skazk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350356" cy="23297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764704"/>
            <a:ext cx="3868340" cy="1080120"/>
          </a:xfrm>
        </p:spPr>
        <p:txBody>
          <a:bodyPr>
            <a:normAutofit fontScale="92500"/>
          </a:bodyPr>
          <a:lstStyle/>
          <a:p>
            <a:r>
              <a:rPr lang="ru-RU" dirty="0"/>
              <a:t>В свободной деятельности дети раскрашивали своих любимых сказочных героев.</a:t>
            </a:r>
          </a:p>
          <a:p>
            <a:endParaRPr lang="ru-RU" dirty="0"/>
          </a:p>
        </p:txBody>
      </p:sp>
      <p:pic>
        <p:nvPicPr>
          <p:cNvPr id="13314" name="Picture 2" descr="C:\Users\ДРУГ\Desktop\досуг\P_20161209_1438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868737" cy="2176165"/>
          </a:xfrm>
          <a:prstGeom prst="rect">
            <a:avLst/>
          </a:prstGeom>
          <a:noFill/>
        </p:spPr>
      </p:pic>
      <p:pic>
        <p:nvPicPr>
          <p:cNvPr id="13316" name="Picture 4" descr="C:\Users\ДРУГ\Desktop\досуг\P_20161209_0952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2736304" cy="1539171"/>
          </a:xfrm>
          <a:prstGeom prst="rect">
            <a:avLst/>
          </a:prstGeom>
          <a:noFill/>
        </p:spPr>
      </p:pic>
      <p:pic>
        <p:nvPicPr>
          <p:cNvPr id="13317" name="Picture 5" descr="C:\Users\ДРУГ\Desktop\досуг\P_20161209_0952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933056"/>
            <a:ext cx="1296145" cy="2088232"/>
          </a:xfrm>
          <a:prstGeom prst="rect">
            <a:avLst/>
          </a:prstGeom>
          <a:noFill/>
        </p:spPr>
      </p:pic>
      <p:pic>
        <p:nvPicPr>
          <p:cNvPr id="15" name="Picture 5" descr="C:\Users\ДРУГ\Desktop\досуг\P_20161209_0953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1296144" cy="2088231"/>
          </a:xfrm>
          <a:prstGeom prst="rect">
            <a:avLst/>
          </a:prstGeom>
          <a:noFill/>
        </p:spPr>
      </p:pic>
      <p:pic>
        <p:nvPicPr>
          <p:cNvPr id="16" name="Picture 6" descr="C:\Users\ДРУГ\Desktop\досуг\P_20161209_0953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1296144" cy="2088231"/>
          </a:xfrm>
          <a:prstGeom prst="rect">
            <a:avLst/>
          </a:prstGeom>
          <a:noFill/>
        </p:spPr>
      </p:pic>
      <p:pic>
        <p:nvPicPr>
          <p:cNvPr id="17" name="Picture 2" descr="C:\Users\ДРУГ\Desktop\досуг\P_20161209_09514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2783292" cy="1565602"/>
          </a:xfrm>
          <a:prstGeom prst="rect">
            <a:avLst/>
          </a:prstGeom>
          <a:noFill/>
        </p:spPr>
      </p:pic>
      <p:pic>
        <p:nvPicPr>
          <p:cNvPr id="18" name="Picture 3" descr="C:\Users\ДРУГ\Desktop\досуг\P_20161209_09520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2808312" cy="1579676"/>
          </a:xfrm>
          <a:prstGeom prst="rect">
            <a:avLst/>
          </a:prstGeom>
          <a:noFill/>
        </p:spPr>
      </p:pic>
      <p:pic>
        <p:nvPicPr>
          <p:cNvPr id="19" name="Picture 4" descr="C:\Users\ДРУГ\Desktop\досуг\P_20161209_09521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25144"/>
            <a:ext cx="2611782" cy="14691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G:\DCIM\141_FUJI\DSCF13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8510" y="3915054"/>
            <a:ext cx="2736305" cy="2052229"/>
          </a:xfrm>
          <a:prstGeom prst="rect">
            <a:avLst/>
          </a:prstGeom>
          <a:noFill/>
        </p:spPr>
      </p:pic>
      <p:pic>
        <p:nvPicPr>
          <p:cNvPr id="9221" name="Picture 5" descr="G:\DCIM\141_FUJI\DSCF13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69722" y="962726"/>
            <a:ext cx="2736305" cy="2052229"/>
          </a:xfrm>
          <a:prstGeom prst="rect">
            <a:avLst/>
          </a:prstGeom>
          <a:noFill/>
        </p:spPr>
      </p:pic>
      <p:pic>
        <p:nvPicPr>
          <p:cNvPr id="10" name="Picture 3" descr="G:\DCIM\141_FUJI\DSCF13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069722" y="3915053"/>
            <a:ext cx="2736304" cy="2052228"/>
          </a:xfrm>
          <a:prstGeom prst="rect">
            <a:avLst/>
          </a:prstGeom>
          <a:noFill/>
        </p:spPr>
      </p:pic>
      <p:pic>
        <p:nvPicPr>
          <p:cNvPr id="9218" name="Picture 2" descr="G:\DCIM\141_FUJI\DSCF1304.JPG"/>
          <p:cNvPicPr>
            <a:picLocks noGrp="1" noChangeAspect="1" noChangeArrowheads="1"/>
          </p:cNvPicPr>
          <p:nvPr>
            <p:ph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8510" y="962726"/>
            <a:ext cx="2736304" cy="2052228"/>
          </a:xfrm>
          <a:prstGeom prst="rect">
            <a:avLst/>
          </a:prstGeom>
          <a:noFill/>
        </p:spPr>
      </p:pic>
      <p:pic>
        <p:nvPicPr>
          <p:cNvPr id="12" name="Picture 2" descr="G:\DCIM\141_FUJI\DSCF131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84203" y="608687"/>
            <a:ext cx="2784309" cy="2088232"/>
          </a:xfrm>
          <a:prstGeom prst="rect">
            <a:avLst/>
          </a:prstGeom>
          <a:noFill/>
        </p:spPr>
      </p:pic>
      <p:pic>
        <p:nvPicPr>
          <p:cNvPr id="13" name="Picture 3" descr="G:\DCIM\141_FUJI\DSCF132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148" y="4221088"/>
            <a:ext cx="2863254" cy="2147441"/>
          </a:xfrm>
          <a:prstGeom prst="rect">
            <a:avLst/>
          </a:prstGeom>
          <a:noFill/>
        </p:spPr>
      </p:pic>
      <p:pic>
        <p:nvPicPr>
          <p:cNvPr id="11" name="Picture 3" descr="G:\DCIM\141_FUJI\DSCF1313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2688298" cy="2016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3568" y="3645024"/>
            <a:ext cx="3726134" cy="2592288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Проект позволил детям подружиться с книгой, познакомиться с творчеством детских писателей и иллюстраторов, получить представление об изготовлении книг и научиться ремонтировать книги, развивать творческий потенциал в ходе создания художественных работ по прочитанным произведениями.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76056" y="2276872"/>
            <a:ext cx="3868340" cy="3684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Picture 2" descr="C:\Users\ДРУГ\Desktop\1669388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4049500" cy="22322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332656"/>
            <a:ext cx="3960440" cy="61206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/>
              <a:t>Актуальность проблемы: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Последнее время во всем мире снизился интерес к книге. На смену книгам все чаще и чаще приходят компьютеры, электронные и цифровые носители. Книги становятся невостребованными, пылятся на полках, простаивают в библиотеках. Книга в жизни человека постепенно уходит на второй план. </a:t>
            </a:r>
          </a:p>
          <a:p>
            <a:pPr marL="0" indent="0" algn="just">
              <a:buNone/>
            </a:pPr>
            <a:r>
              <a:rPr lang="ru-RU" dirty="0"/>
              <a:t>Читающий человек – мыслящий человек. Вот почему так важно прививать детям любовь к книге начиная с дошкольного возраста. Ведь книга способствует расширению горизонта детского знания о мире, помогает ребёнку усвоить образцы поведения, воплощённые в тех или иных литературных героях, формирует начальные представления о прекрасном.</a:t>
            </a:r>
          </a:p>
          <a:p>
            <a:pPr marL="0" indent="0" algn="just">
              <a:buNone/>
            </a:pPr>
            <a:r>
              <a:rPr lang="ru-RU" dirty="0"/>
              <a:t>Очень важно показать, что книга – верный друг.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395536" y="980728"/>
            <a:ext cx="4104456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Продолжительность проекта: </a:t>
            </a:r>
            <a:r>
              <a:rPr lang="ru-RU" sz="2400" b="1" i="1" dirty="0"/>
              <a:t>краткосрочный.  (1 неделя)</a:t>
            </a:r>
          </a:p>
          <a:p>
            <a:pPr marL="0" indent="0">
              <a:buNone/>
            </a:pPr>
            <a:r>
              <a:rPr lang="ru-RU" sz="2400" b="1" dirty="0"/>
              <a:t>Тип проекта: </a:t>
            </a:r>
            <a:r>
              <a:rPr lang="ru-RU" sz="2400" b="1" i="1" dirty="0"/>
              <a:t>познавательно-речевой.</a:t>
            </a:r>
          </a:p>
          <a:p>
            <a:pPr marL="0" indent="0">
              <a:buNone/>
            </a:pPr>
            <a:r>
              <a:rPr lang="ru-RU" sz="2400" b="1" dirty="0"/>
              <a:t>Участники проекта: </a:t>
            </a:r>
            <a:r>
              <a:rPr lang="ru-RU" sz="2400" b="1" i="1" dirty="0"/>
              <a:t>дети подготовительной группы, воспитатели группы.</a:t>
            </a:r>
          </a:p>
          <a:p>
            <a:endParaRPr lang="ru-RU" dirty="0"/>
          </a:p>
        </p:txBody>
      </p:sp>
      <p:pic>
        <p:nvPicPr>
          <p:cNvPr id="1027" name="Picture 3" descr="C:\Users\ДРУГ\Desktop\miniat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3212262" cy="2376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692696"/>
            <a:ext cx="3868340" cy="525658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900" dirty="0"/>
              <a:t>Памятка для родителей</a:t>
            </a:r>
            <a:r>
              <a:rPr lang="ru-RU" sz="2900" b="0" dirty="0"/>
              <a:t>.</a:t>
            </a:r>
          </a:p>
          <a:p>
            <a:endParaRPr lang="ru-RU" sz="2900" b="0" dirty="0"/>
          </a:p>
          <a:p>
            <a:r>
              <a:rPr lang="ru-RU" sz="2900" b="0" dirty="0"/>
              <a:t>1.Читайте вслух ребенку не менее 20 – 25 минут в день.</a:t>
            </a:r>
          </a:p>
          <a:p>
            <a:r>
              <a:rPr lang="ru-RU" sz="2900" b="0" dirty="0"/>
              <a:t>2. Заинтересуйте ребенка интересной книгой.</a:t>
            </a:r>
          </a:p>
          <a:p>
            <a:r>
              <a:rPr lang="ru-RU" sz="2900" b="0" dirty="0"/>
              <a:t>3. Спросите, чем понравилась ребенку книга, что нового он из нее узнал.</a:t>
            </a:r>
          </a:p>
          <a:p>
            <a:r>
              <a:rPr lang="ru-RU" sz="2900" b="0" dirty="0"/>
              <a:t>4.Попросите ребенка рассказать о главном герое.</a:t>
            </a:r>
          </a:p>
          <a:p>
            <a:r>
              <a:rPr lang="ru-RU" sz="2900" b="0" dirty="0"/>
              <a:t>5. Предложите нарисовать картинку к самому интересному отрывку из книги или выучить его наизусть.</a:t>
            </a:r>
          </a:p>
          <a:p>
            <a:r>
              <a:rPr lang="ru-RU" sz="2900" b="0" dirty="0"/>
              <a:t>6. Читайте ребенку книги выразительно.</a:t>
            </a:r>
          </a:p>
          <a:p>
            <a:r>
              <a:rPr lang="ru-RU" sz="2900" b="0" dirty="0"/>
              <a:t>7. Попробуйте вместе с ребенком своими руками сделать книжки – малышки, это будет большая радость для ребенка, и он будет эту книгу очень беречь и ценить.</a:t>
            </a:r>
          </a:p>
          <a:p>
            <a:endParaRPr lang="ru-RU" dirty="0"/>
          </a:p>
        </p:txBody>
      </p:sp>
      <p:pic>
        <p:nvPicPr>
          <p:cNvPr id="37890" name="Picture 2" descr="C:\Users\ДРУГ\Desktop\cocukpng_forumgazel (18)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132856"/>
            <a:ext cx="4128459" cy="30963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332656"/>
            <a:ext cx="3960440" cy="612068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sz="5100" b="1" dirty="0"/>
              <a:t>Задачи проекта:</a:t>
            </a:r>
          </a:p>
          <a:p>
            <a:pPr>
              <a:buNone/>
            </a:pPr>
            <a:endParaRPr lang="ru-RU" sz="2500" b="1" dirty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ru-RU" sz="3200" dirty="0"/>
              <a:t>Вызвать интерес  к   литературным  </a:t>
            </a:r>
            <a:r>
              <a:rPr lang="ru-RU" sz="3200" dirty="0" err="1"/>
              <a:t>произведе-ниям</a:t>
            </a:r>
            <a:r>
              <a:rPr lang="ru-RU" sz="3200" dirty="0"/>
              <a:t>: желание  слушать, рассматривать  иллюстрации,  обыгрывать  эпизоды.</a:t>
            </a:r>
          </a:p>
          <a:p>
            <a:pPr>
              <a:buNone/>
            </a:pPr>
            <a:r>
              <a:rPr lang="ru-RU" sz="3200" dirty="0"/>
              <a:t>- Формировать представление у детей о роли книги в жизни человека.</a:t>
            </a:r>
          </a:p>
          <a:p>
            <a:pPr algn="just">
              <a:buNone/>
            </a:pPr>
            <a:r>
              <a:rPr lang="ru-RU" sz="3200" dirty="0"/>
              <a:t>- Познакомить с различными жанрами книг. </a:t>
            </a:r>
          </a:p>
          <a:p>
            <a:pPr algn="just">
              <a:buNone/>
            </a:pPr>
            <a:r>
              <a:rPr lang="ru-RU" sz="3200" dirty="0"/>
              <a:t>- Дать представление о библиотеке.</a:t>
            </a:r>
          </a:p>
          <a:p>
            <a:pPr algn="just">
              <a:buNone/>
            </a:pPr>
            <a:r>
              <a:rPr lang="ru-RU" sz="3200" dirty="0"/>
              <a:t>- Воспитывать любовь и бережное отношение к книге.</a:t>
            </a:r>
          </a:p>
          <a:p>
            <a:endParaRPr lang="ru-RU" sz="5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764704"/>
            <a:ext cx="40324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Цель проекта: </a:t>
            </a:r>
            <a:r>
              <a:rPr lang="ru-RU" sz="2800" dirty="0"/>
              <a:t>привитие детям любви к книге. Формирование интереса и потребности в чтении книги.</a:t>
            </a:r>
          </a:p>
        </p:txBody>
      </p:sp>
      <p:pic>
        <p:nvPicPr>
          <p:cNvPr id="7" name="Picture 2" descr="C:\Users\ДРУГ\Desktop\deti_s_knigami.png"/>
          <p:cNvPicPr>
            <a:picLocks noGrp="1" noChangeAspect="1" noChangeArrowheads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81179"/>
            <a:ext cx="3888234" cy="19413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395536" y="620688"/>
            <a:ext cx="4032448" cy="55562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Ожидаемый результат: </a:t>
            </a:r>
          </a:p>
          <a:p>
            <a:pPr>
              <a:buNone/>
            </a:pPr>
            <a:r>
              <a:rPr lang="ru-RU" sz="2000" dirty="0"/>
              <a:t>1. Расширить представления детей о происхождении и значении книги. </a:t>
            </a:r>
          </a:p>
          <a:p>
            <a:pPr>
              <a:buNone/>
            </a:pPr>
            <a:r>
              <a:rPr lang="ru-RU" sz="2000" dirty="0"/>
              <a:t>2. Сформировать представления о многообразии и различии книг в мире. </a:t>
            </a:r>
          </a:p>
          <a:p>
            <a:pPr>
              <a:buNone/>
            </a:pPr>
            <a:r>
              <a:rPr lang="ru-RU" sz="2000" dirty="0"/>
              <a:t>3. Пополнить развивающую среду в группе (оформление книжного уголка и детской библиотеки в группе. </a:t>
            </a:r>
          </a:p>
          <a:p>
            <a:pPr>
              <a:buNone/>
            </a:pPr>
            <a:r>
              <a:rPr lang="ru-RU" sz="2000" dirty="0"/>
              <a:t>4. Воспитывать у детей любовь и интерес </a:t>
            </a:r>
            <a:r>
              <a:rPr lang="ru-RU" sz="2200" dirty="0"/>
              <a:t>к книге. </a:t>
            </a:r>
          </a:p>
          <a:p>
            <a:endParaRPr lang="ru-RU" dirty="0"/>
          </a:p>
        </p:txBody>
      </p:sp>
      <p:pic>
        <p:nvPicPr>
          <p:cNvPr id="36866" name="Picture 2" descr="C:\Users\ДРУГ\Desktop\454395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64704"/>
            <a:ext cx="3013077" cy="46076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DCIM\141_FUJI\DSCF127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528392" cy="264629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332656"/>
            <a:ext cx="3887391" cy="1325563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Реализация проекта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95536" y="4509120"/>
            <a:ext cx="3960440" cy="165618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dirty="0"/>
              <a:t>В течении этой недели дети познакомились с "Историей возникновения книги",  целью которой было расширить знания детей о возникновении первых книг. </a:t>
            </a:r>
          </a:p>
          <a:p>
            <a:pPr algn="just">
              <a:lnSpc>
                <a:spcPct val="100000"/>
              </a:lnSpc>
            </a:pPr>
            <a:r>
              <a:rPr lang="ru-RU" sz="1800" dirty="0"/>
              <a:t>Выяснили  «Почему говорят: -Лучший друг книга?», «Где живут книги». Провели беседу «Моя любимая книга» Познакомились с писателями и их произведениями. (Рассматривание портретов детских писателей: А. С Пушкин, С. Я. Маршак, Н. Некрасов, В. Бианки, А. </a:t>
            </a:r>
            <a:r>
              <a:rPr lang="ru-RU" sz="1800" dirty="0" err="1"/>
              <a:t>Барто</a:t>
            </a:r>
            <a:r>
              <a:rPr lang="ru-RU" sz="1800" dirty="0"/>
              <a:t>, К. Чуковский. И т.д.)  Познакомились с пословицами и загадками о книге.</a:t>
            </a:r>
          </a:p>
        </p:txBody>
      </p:sp>
      <p:pic>
        <p:nvPicPr>
          <p:cNvPr id="12" name="Picture 2" descr="G:\DCIM\141_FUJI\DSCF12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552396" cy="26642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DCIM\141_FUJI\DSCF1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3672408" cy="2754306"/>
          </a:xfrm>
          <a:prstGeom prst="rect">
            <a:avLst/>
          </a:prstGeom>
          <a:noFill/>
        </p:spPr>
      </p:pic>
      <p:pic>
        <p:nvPicPr>
          <p:cNvPr id="4099" name="Picture 3" descr="G:\DCIM\141_FUJI\DSCF13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671764" cy="2753823"/>
          </a:xfrm>
          <a:prstGeom prst="rect">
            <a:avLst/>
          </a:prstGeom>
          <a:noFill/>
        </p:spPr>
      </p:pic>
      <p:pic>
        <p:nvPicPr>
          <p:cNvPr id="9" name="Picture 4" descr="G:\DCIM\141_FUJI\DSCF128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600400" cy="2700300"/>
          </a:xfrm>
          <a:prstGeom prst="rect">
            <a:avLst/>
          </a:prstGeom>
          <a:noFill/>
        </p:spPr>
      </p:pic>
      <p:pic>
        <p:nvPicPr>
          <p:cNvPr id="4100" name="Picture 4" descr="C:\Users\ДРУГ\Desktop\6df7df778c3c9df864a5fe41081b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1455330" cy="24711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G:\DCIM\141_FUJI\DSCF13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8211" y="4725144"/>
            <a:ext cx="2280179" cy="1710135"/>
          </a:xfrm>
          <a:prstGeom prst="rect">
            <a:avLst/>
          </a:prstGeom>
          <a:noFill/>
        </p:spPr>
      </p:pic>
      <p:pic>
        <p:nvPicPr>
          <p:cNvPr id="5126" name="Picture 6" descr="G:\DCIM\141_FUJI\DSCF13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56993"/>
            <a:ext cx="2592288" cy="1944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251520" y="620688"/>
            <a:ext cx="4176464" cy="1656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Были оформлены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выставки      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600" b="1" dirty="0"/>
              <a:t>      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"Моя любимая книга",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600" b="1" dirty="0"/>
              <a:t>Выставка рисунков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600" b="1" dirty="0"/>
              <a:t>   «Моя любимая сказка».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G:\DCIM\141_FUJI\DSCF1372.JPG"/>
          <p:cNvPicPr>
            <a:picLocks noGrp="1" noChangeAspect="1" noChangeArrowheads="1"/>
          </p:cNvPicPr>
          <p:nvPr>
            <p:ph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2592288" cy="1944216"/>
          </a:xfrm>
          <a:prstGeom prst="rect">
            <a:avLst/>
          </a:prstGeom>
          <a:noFill/>
        </p:spPr>
      </p:pic>
      <p:pic>
        <p:nvPicPr>
          <p:cNvPr id="5123" name="Picture 3" descr="G:\DCIM\141_FUJI\DSCF13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365104"/>
            <a:ext cx="2663208" cy="1997406"/>
          </a:xfrm>
          <a:prstGeom prst="rect">
            <a:avLst/>
          </a:prstGeom>
          <a:noFill/>
        </p:spPr>
      </p:pic>
      <p:pic>
        <p:nvPicPr>
          <p:cNvPr id="5125" name="Picture 5" descr="G:\DCIM\141_FUJI\DSCF13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5101" y="1772816"/>
            <a:ext cx="2496278" cy="1872208"/>
          </a:xfrm>
          <a:prstGeom prst="rect">
            <a:avLst/>
          </a:prstGeom>
          <a:noFill/>
        </p:spPr>
      </p:pic>
      <p:pic>
        <p:nvPicPr>
          <p:cNvPr id="5127" name="Picture 7" descr="G:\DCIM\141_FUJI\DSCF138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2496277" cy="18722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3868340" cy="2028403"/>
          </a:xfrm>
        </p:spPr>
        <p:txBody>
          <a:bodyPr>
            <a:normAutofit/>
          </a:bodyPr>
          <a:lstStyle/>
          <a:p>
            <a:pPr marL="228600" lvl="0" indent="-228600">
              <a:defRPr/>
            </a:pPr>
            <a:r>
              <a:rPr lang="ru-RU" dirty="0"/>
              <a:t>изготовили с детьми </a:t>
            </a:r>
          </a:p>
          <a:p>
            <a:pPr marL="228600" lvl="0" indent="-228600">
              <a:buFont typeface="Arial" panose="020B0604020202020204" pitchFamily="34" charset="0"/>
              <a:buChar char="•"/>
              <a:defRPr/>
            </a:pPr>
            <a:r>
              <a:rPr lang="ru-RU" dirty="0"/>
              <a:t> «Книжки - самоделки». </a:t>
            </a:r>
          </a:p>
          <a:p>
            <a:pPr marL="228600" lvl="0" indent="-228600">
              <a:buFont typeface="Arial" panose="020B0604020202020204" pitchFamily="34" charset="0"/>
              <a:buChar char="•"/>
              <a:defRPr/>
            </a:pPr>
            <a:r>
              <a:rPr lang="ru-RU" dirty="0"/>
              <a:t>«Закладки для книг»</a:t>
            </a:r>
          </a:p>
          <a:p>
            <a:pPr marL="228600" lvl="0" indent="-228600">
              <a:defRPr/>
            </a:pPr>
            <a:endParaRPr lang="ru-RU" b="0" dirty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DCIM\141_FUJI\DSCF13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3168352" cy="2376264"/>
          </a:xfrm>
          <a:prstGeom prst="rect">
            <a:avLst/>
          </a:prstGeom>
          <a:noFill/>
        </p:spPr>
      </p:pic>
      <p:pic>
        <p:nvPicPr>
          <p:cNvPr id="12" name="Picture 3" descr="G:\DCIM\141_FUJI\DSCF1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3887788" cy="2915841"/>
          </a:xfrm>
          <a:prstGeom prst="rect">
            <a:avLst/>
          </a:prstGeom>
          <a:noFill/>
        </p:spPr>
      </p:pic>
      <p:pic>
        <p:nvPicPr>
          <p:cNvPr id="6148" name="Picture 4" descr="G:\DCIM\141_FUJI\DSCF132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887788" cy="2915841"/>
          </a:xfrm>
          <a:prstGeom prst="rect">
            <a:avLst/>
          </a:prstGeom>
          <a:noFill/>
        </p:spPr>
      </p:pic>
      <p:pic>
        <p:nvPicPr>
          <p:cNvPr id="6149" name="Picture 5" descr="C:\Users\ДРУГ\Desktop\14997704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0" y="4005064"/>
            <a:ext cx="2377269" cy="25959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3886200" cy="196341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Так же у нас работала "</a:t>
            </a:r>
            <a:r>
              <a:rPr lang="ru-RU" b="1" dirty="0" err="1"/>
              <a:t>Книжкина</a:t>
            </a:r>
            <a:r>
              <a:rPr lang="ru-RU" b="1" dirty="0"/>
              <a:t> больница", где дети с воспитателем "лечили" книги.</a:t>
            </a:r>
          </a:p>
        </p:txBody>
      </p:sp>
      <p:pic>
        <p:nvPicPr>
          <p:cNvPr id="1027" name="Picture 3" descr="G:\DCIM\141_FUJI\DSCF12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91580" y="3104964"/>
            <a:ext cx="3168352" cy="2376264"/>
          </a:xfrm>
          <a:prstGeom prst="rect">
            <a:avLst/>
          </a:prstGeom>
          <a:noFill/>
        </p:spPr>
      </p:pic>
      <p:pic>
        <p:nvPicPr>
          <p:cNvPr id="17" name="Picture 4" descr="G:\DCIM\141_FUJI\DSCF12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648405" cy="2736304"/>
          </a:xfrm>
          <a:prstGeom prst="rect">
            <a:avLst/>
          </a:prstGeom>
          <a:noFill/>
        </p:spPr>
      </p:pic>
      <p:pic>
        <p:nvPicPr>
          <p:cNvPr id="1029" name="Picture 5" descr="G:\DCIM\141_FUJI\DSCF12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672408" cy="27543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6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1" id="{6EB41901-E906-4F5D-92CE-8CC78677F874}" vid="{66B04ABB-2228-4FAF-99D5-43E267AA4B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Тема61</Template>
  <TotalTime>252</TotalTime>
  <Words>682</Words>
  <Application>Microsoft Office PowerPoint</Application>
  <PresentationFormat>Экран (4:3)</PresentationFormat>
  <Paragraphs>53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Тема61</vt:lpstr>
      <vt:lpstr>Проект в подготовительной группе    «Книга - наш лучший друг»</vt:lpstr>
      <vt:lpstr>Презентация PowerPoint</vt:lpstr>
      <vt:lpstr>Презентация PowerPoint</vt:lpstr>
      <vt:lpstr>Презентация PowerPoint</vt:lpstr>
      <vt:lpstr>Реализация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«Книга - наш лучший друг»</dc:title>
  <dc:creator>ДРУГ</dc:creator>
  <cp:lastModifiedBy>Наталия Карапузкина</cp:lastModifiedBy>
  <cp:revision>41</cp:revision>
  <dcterms:created xsi:type="dcterms:W3CDTF">2016-12-18T19:18:58Z</dcterms:created>
  <dcterms:modified xsi:type="dcterms:W3CDTF">2019-12-01T20:09:36Z</dcterms:modified>
</cp:coreProperties>
</file>