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9"/>
  </p:notesMasterIdLst>
  <p:sldIdLst>
    <p:sldId id="256" r:id="rId2"/>
    <p:sldId id="278" r:id="rId3"/>
    <p:sldId id="258" r:id="rId4"/>
    <p:sldId id="279" r:id="rId5"/>
    <p:sldId id="259" r:id="rId6"/>
    <p:sldId id="271" r:id="rId7"/>
    <p:sldId id="269" r:id="rId8"/>
    <p:sldId id="273" r:id="rId9"/>
    <p:sldId id="272" r:id="rId10"/>
    <p:sldId id="261" r:id="rId11"/>
    <p:sldId id="260" r:id="rId12"/>
    <p:sldId id="266" r:id="rId13"/>
    <p:sldId id="265" r:id="rId14"/>
    <p:sldId id="280" r:id="rId15"/>
    <p:sldId id="274" r:id="rId16"/>
    <p:sldId id="263" r:id="rId17"/>
    <p:sldId id="275" r:id="rId18"/>
  </p:sldIdLst>
  <p:sldSz cx="9144000" cy="6858000" type="screen4x3"/>
  <p:notesSz cx="6858000" cy="9144000"/>
  <p:defaultTextStyle>
    <a:defPPr>
      <a:defRPr lang="ru-RU"/>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548" autoAdjust="0"/>
    <p:restoredTop sz="94658"/>
  </p:normalViewPr>
  <p:slideViewPr>
    <p:cSldViewPr snapToGrid="0" snapToObjects="1">
      <p:cViewPr varScale="1">
        <p:scale>
          <a:sx n="97" d="100"/>
          <a:sy n="97" d="100"/>
        </p:scale>
        <p:origin x="1888" y="19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E4485EA-FF19-EC46-9798-B3E31F95251A}" type="datetimeFigureOut">
              <a:rPr lang="ru-RU" smtClean="0"/>
              <a:pPr/>
              <a:t>01.12.2019</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4C6A9C4-1612-2B4A-BAAD-B66A18EF6D85}" type="slidenum">
              <a:rPr lang="ru-RU" smtClean="0"/>
              <a:pPr/>
              <a:t>‹#›</a:t>
            </a:fld>
            <a:endParaRPr lang="ru-RU"/>
          </a:p>
        </p:txBody>
      </p:sp>
    </p:spTree>
    <p:extLst>
      <p:ext uri="{BB962C8B-B14F-4D97-AF65-F5344CB8AC3E}">
        <p14:creationId xmlns:p14="http://schemas.microsoft.com/office/powerpoint/2010/main" val="2271415453"/>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B4C6A9C4-1612-2B4A-BAAD-B66A18EF6D85}" type="slidenum">
              <a:rPr lang="ru-RU" smtClean="0"/>
              <a:pPr/>
              <a:t>9</a:t>
            </a:fld>
            <a:endParaRPr lang="ru-RU"/>
          </a:p>
        </p:txBody>
      </p:sp>
    </p:spTree>
    <p:extLst>
      <p:ext uri="{BB962C8B-B14F-4D97-AF65-F5344CB8AC3E}">
        <p14:creationId xmlns:p14="http://schemas.microsoft.com/office/powerpoint/2010/main" val="73602382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Название 1"/>
          <p:cNvSpPr>
            <a:spLocks noGrp="1"/>
          </p:cNvSpPr>
          <p:nvPr>
            <p:ph type="ctrTitle"/>
          </p:nvPr>
        </p:nvSpPr>
        <p:spPr>
          <a:xfrm>
            <a:off x="685800" y="2130425"/>
            <a:ext cx="7772400" cy="1470025"/>
          </a:xfrm>
        </p:spPr>
        <p:txBody>
          <a:bodyPr/>
          <a:lstStyle/>
          <a:p>
            <a:r>
              <a:rPr lang="ru-RU"/>
              <a:t>Образец заголовка</a:t>
            </a:r>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p>
        </p:txBody>
      </p:sp>
      <p:sp>
        <p:nvSpPr>
          <p:cNvPr id="4" name="Дата 3"/>
          <p:cNvSpPr>
            <a:spLocks noGrp="1"/>
          </p:cNvSpPr>
          <p:nvPr>
            <p:ph type="dt" sz="half" idx="10"/>
          </p:nvPr>
        </p:nvSpPr>
        <p:spPr/>
        <p:txBody>
          <a:bodyPr/>
          <a:lstStyle/>
          <a:p>
            <a:fld id="{2701E2C5-A80F-FC49-B890-C2F85A37462B}" type="datetimeFigureOut">
              <a:rPr lang="ru-RU" smtClean="0"/>
              <a:pPr/>
              <a:t>01.12.2019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0E66930-6793-244D-81CF-41AE747D9A4E}" type="slidenum">
              <a:rPr lang="ru-RU" smtClean="0"/>
              <a:pPr/>
              <a:t>‹#›</a:t>
            </a:fld>
            <a:endParaRPr lang="ru-RU"/>
          </a:p>
        </p:txBody>
      </p:sp>
    </p:spTree>
    <p:extLst>
      <p:ext uri="{BB962C8B-B14F-4D97-AF65-F5344CB8AC3E}">
        <p14:creationId xmlns:p14="http://schemas.microsoft.com/office/powerpoint/2010/main" val="41581503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 текст">
    <p:spTree>
      <p:nvGrpSpPr>
        <p:cNvPr id="1" name=""/>
        <p:cNvGrpSpPr/>
        <p:nvPr/>
      </p:nvGrpSpPr>
      <p:grpSpPr>
        <a:xfrm>
          <a:off x="0" y="0"/>
          <a:ext cx="0" cy="0"/>
          <a:chOff x="0" y="0"/>
          <a:chExt cx="0" cy="0"/>
        </a:xfrm>
      </p:grpSpPr>
      <p:sp>
        <p:nvSpPr>
          <p:cNvPr id="2" name="Название 1"/>
          <p:cNvSpPr>
            <a:spLocks noGrp="1"/>
          </p:cNvSpPr>
          <p:nvPr>
            <p:ph type="title"/>
          </p:nvPr>
        </p:nvSpPr>
        <p:spPr/>
        <p:txBody>
          <a:bodyPr/>
          <a:lstStyle/>
          <a:p>
            <a:r>
              <a:rPr lang="ru-RU"/>
              <a:t>Образец заголовка</a:t>
            </a:r>
          </a:p>
        </p:txBody>
      </p:sp>
      <p:sp>
        <p:nvSpPr>
          <p:cNvPr id="3" name="Вертикальный текст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2701E2C5-A80F-FC49-B890-C2F85A37462B}" type="datetimeFigureOut">
              <a:rPr lang="ru-RU" smtClean="0"/>
              <a:pPr/>
              <a:t>01.12.2019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0E66930-6793-244D-81CF-41AE747D9A4E}" type="slidenum">
              <a:rPr lang="ru-RU" smtClean="0"/>
              <a:pPr/>
              <a:t>‹#›</a:t>
            </a:fld>
            <a:endParaRPr lang="ru-RU"/>
          </a:p>
        </p:txBody>
      </p:sp>
    </p:spTree>
    <p:extLst>
      <p:ext uri="{BB962C8B-B14F-4D97-AF65-F5344CB8AC3E}">
        <p14:creationId xmlns:p14="http://schemas.microsoft.com/office/powerpoint/2010/main" val="19426314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 загол.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a:t>Образец заголовка</a:t>
            </a:r>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2701E2C5-A80F-FC49-B890-C2F85A37462B}" type="datetimeFigureOut">
              <a:rPr lang="ru-RU" smtClean="0"/>
              <a:pPr/>
              <a:t>01.12.2019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0E66930-6793-244D-81CF-41AE747D9A4E}" type="slidenum">
              <a:rPr lang="ru-RU" smtClean="0"/>
              <a:pPr/>
              <a:t>‹#›</a:t>
            </a:fld>
            <a:endParaRPr lang="ru-RU"/>
          </a:p>
        </p:txBody>
      </p:sp>
    </p:spTree>
    <p:extLst>
      <p:ext uri="{BB962C8B-B14F-4D97-AF65-F5344CB8AC3E}">
        <p14:creationId xmlns:p14="http://schemas.microsoft.com/office/powerpoint/2010/main" val="37915244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cSld name="Объект">
    <p:spTree>
      <p:nvGrpSpPr>
        <p:cNvPr id="1" name=""/>
        <p:cNvGrpSpPr/>
        <p:nvPr/>
      </p:nvGrpSpPr>
      <p:grpSpPr>
        <a:xfrm>
          <a:off x="0" y="0"/>
          <a:ext cx="0" cy="0"/>
          <a:chOff x="0" y="0"/>
          <a:chExt cx="0" cy="0"/>
        </a:xfrm>
      </p:grpSpPr>
      <p:sp>
        <p:nvSpPr>
          <p:cNvPr id="2" name="Содержимое 1"/>
          <p:cNvSpPr>
            <a:spLocks noGrp="1"/>
          </p:cNvSpPr>
          <p:nvPr>
            <p:ph/>
          </p:nvPr>
        </p:nvSpPr>
        <p:spPr>
          <a:xfrm>
            <a:off x="457200" y="274638"/>
            <a:ext cx="8229600" cy="5851525"/>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3" name="Rectangle 4"/>
          <p:cNvSpPr>
            <a:spLocks noGrp="1" noChangeArrowheads="1"/>
          </p:cNvSpPr>
          <p:nvPr>
            <p:ph type="dt" sz="half" idx="10"/>
          </p:nvPr>
        </p:nvSpPr>
        <p:spPr>
          <a:ln/>
        </p:spPr>
        <p:txBody>
          <a:bodyPr/>
          <a:lstStyle>
            <a:lvl1pPr>
              <a:defRPr/>
            </a:lvl1pPr>
          </a:lstStyle>
          <a:p>
            <a:pPr>
              <a:defRPr/>
            </a:pPr>
            <a:endParaRPr lang="ru-RU"/>
          </a:p>
        </p:txBody>
      </p:sp>
      <p:sp>
        <p:nvSpPr>
          <p:cNvPr id="4" name="Rectangle 5"/>
          <p:cNvSpPr>
            <a:spLocks noGrp="1" noChangeArrowheads="1"/>
          </p:cNvSpPr>
          <p:nvPr>
            <p:ph type="ftr" sz="quarter" idx="11"/>
          </p:nvPr>
        </p:nvSpPr>
        <p:spPr>
          <a:ln/>
        </p:spPr>
        <p:txBody>
          <a:bodyPr/>
          <a:lstStyle>
            <a:lvl1pPr>
              <a:defRPr/>
            </a:lvl1pPr>
          </a:lstStyle>
          <a:p>
            <a:pPr>
              <a:defRPr/>
            </a:pPr>
            <a:endParaRPr lang="ru-RU"/>
          </a:p>
        </p:txBody>
      </p:sp>
      <p:sp>
        <p:nvSpPr>
          <p:cNvPr id="5" name="Rectangle 6"/>
          <p:cNvSpPr>
            <a:spLocks noGrp="1" noChangeArrowheads="1"/>
          </p:cNvSpPr>
          <p:nvPr>
            <p:ph type="sldNum" sz="quarter" idx="12"/>
          </p:nvPr>
        </p:nvSpPr>
        <p:spPr>
          <a:ln/>
        </p:spPr>
        <p:txBody>
          <a:bodyPr/>
          <a:lstStyle>
            <a:lvl1pPr>
              <a:defRPr/>
            </a:lvl1pPr>
          </a:lstStyle>
          <a:p>
            <a:fld id="{355CC03C-2E47-DE45-819E-2B16696ADB76}" type="slidenum">
              <a:rPr lang="ru-RU"/>
              <a:pPr/>
              <a:t>‹#›</a:t>
            </a:fld>
            <a:endParaRPr lang="ru-RU"/>
          </a:p>
        </p:txBody>
      </p:sp>
    </p:spTree>
    <p:extLst>
      <p:ext uri="{BB962C8B-B14F-4D97-AF65-F5344CB8AC3E}">
        <p14:creationId xmlns:p14="http://schemas.microsoft.com/office/powerpoint/2010/main" val="1652535941"/>
      </p:ext>
    </p:extLst>
  </p:cSld>
  <p:clrMapOvr>
    <a:masterClrMapping/>
  </p:clrMapOvr>
  <p:transition advClick="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Название 1"/>
          <p:cNvSpPr>
            <a:spLocks noGrp="1"/>
          </p:cNvSpPr>
          <p:nvPr>
            <p:ph type="title"/>
          </p:nvPr>
        </p:nvSpPr>
        <p:spPr/>
        <p:txBody>
          <a:bodyPr/>
          <a:lstStyle/>
          <a:p>
            <a:r>
              <a:rPr lang="ru-RU"/>
              <a:t>Образец заголовка</a:t>
            </a:r>
          </a:p>
        </p:txBody>
      </p:sp>
      <p:sp>
        <p:nvSpPr>
          <p:cNvPr id="3" name="Содержимое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2701E2C5-A80F-FC49-B890-C2F85A37462B}" type="datetimeFigureOut">
              <a:rPr lang="ru-RU" smtClean="0"/>
              <a:pPr/>
              <a:t>01.12.2019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0E66930-6793-244D-81CF-41AE747D9A4E}" type="slidenum">
              <a:rPr lang="ru-RU" smtClean="0"/>
              <a:pPr/>
              <a:t>‹#›</a:t>
            </a:fld>
            <a:endParaRPr lang="ru-RU"/>
          </a:p>
        </p:txBody>
      </p:sp>
    </p:spTree>
    <p:extLst>
      <p:ext uri="{BB962C8B-B14F-4D97-AF65-F5344CB8AC3E}">
        <p14:creationId xmlns:p14="http://schemas.microsoft.com/office/powerpoint/2010/main" val="7903681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Название 1"/>
          <p:cNvSpPr>
            <a:spLocks noGrp="1"/>
          </p:cNvSpPr>
          <p:nvPr>
            <p:ph type="title"/>
          </p:nvPr>
        </p:nvSpPr>
        <p:spPr>
          <a:xfrm>
            <a:off x="722313" y="4406900"/>
            <a:ext cx="7772400" cy="1362075"/>
          </a:xfrm>
        </p:spPr>
        <p:txBody>
          <a:bodyPr anchor="t"/>
          <a:lstStyle>
            <a:lvl1pPr algn="l">
              <a:defRPr sz="4000" b="1" cap="all"/>
            </a:lvl1pPr>
          </a:lstStyle>
          <a:p>
            <a:r>
              <a:rPr lang="ru-RU"/>
              <a:t>Образец заголовка</a:t>
            </a:r>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Дата 3"/>
          <p:cNvSpPr>
            <a:spLocks noGrp="1"/>
          </p:cNvSpPr>
          <p:nvPr>
            <p:ph type="dt" sz="half" idx="10"/>
          </p:nvPr>
        </p:nvSpPr>
        <p:spPr/>
        <p:txBody>
          <a:bodyPr/>
          <a:lstStyle/>
          <a:p>
            <a:fld id="{2701E2C5-A80F-FC49-B890-C2F85A37462B}" type="datetimeFigureOut">
              <a:rPr lang="ru-RU" smtClean="0"/>
              <a:pPr/>
              <a:t>01.12.2019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0E66930-6793-244D-81CF-41AE747D9A4E}" type="slidenum">
              <a:rPr lang="ru-RU" smtClean="0"/>
              <a:pPr/>
              <a:t>‹#›</a:t>
            </a:fld>
            <a:endParaRPr lang="ru-RU"/>
          </a:p>
        </p:txBody>
      </p:sp>
    </p:spTree>
    <p:extLst>
      <p:ext uri="{BB962C8B-B14F-4D97-AF65-F5344CB8AC3E}">
        <p14:creationId xmlns:p14="http://schemas.microsoft.com/office/powerpoint/2010/main" val="221875633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Название 1"/>
          <p:cNvSpPr>
            <a:spLocks noGrp="1"/>
          </p:cNvSpPr>
          <p:nvPr>
            <p:ph type="title"/>
          </p:nvPr>
        </p:nvSpPr>
        <p:spPr/>
        <p:txBody>
          <a:bodyPr/>
          <a:lstStyle/>
          <a:p>
            <a:r>
              <a:rPr lang="ru-RU"/>
              <a:t>Образец заголовка</a:t>
            </a:r>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Дата 4"/>
          <p:cNvSpPr>
            <a:spLocks noGrp="1"/>
          </p:cNvSpPr>
          <p:nvPr>
            <p:ph type="dt" sz="half" idx="10"/>
          </p:nvPr>
        </p:nvSpPr>
        <p:spPr/>
        <p:txBody>
          <a:bodyPr/>
          <a:lstStyle/>
          <a:p>
            <a:fld id="{2701E2C5-A80F-FC49-B890-C2F85A37462B}" type="datetimeFigureOut">
              <a:rPr lang="ru-RU" smtClean="0"/>
              <a:pPr/>
              <a:t>01.12.2019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E0E66930-6793-244D-81CF-41AE747D9A4E}" type="slidenum">
              <a:rPr lang="ru-RU" smtClean="0"/>
              <a:pPr/>
              <a:t>‹#›</a:t>
            </a:fld>
            <a:endParaRPr lang="ru-RU"/>
          </a:p>
        </p:txBody>
      </p:sp>
    </p:spTree>
    <p:extLst>
      <p:ext uri="{BB962C8B-B14F-4D97-AF65-F5344CB8AC3E}">
        <p14:creationId xmlns:p14="http://schemas.microsoft.com/office/powerpoint/2010/main" val="29065060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Название 1"/>
          <p:cNvSpPr>
            <a:spLocks noGrp="1"/>
          </p:cNvSpPr>
          <p:nvPr>
            <p:ph type="title"/>
          </p:nvPr>
        </p:nvSpPr>
        <p:spPr/>
        <p:txBody>
          <a:bodyPr/>
          <a:lstStyle>
            <a:lvl1pPr>
              <a:defRPr/>
            </a:lvl1pPr>
          </a:lstStyle>
          <a:p>
            <a:r>
              <a:rPr lang="ru-RU"/>
              <a:t>Образец заголовка</a:t>
            </a:r>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Дата 6"/>
          <p:cNvSpPr>
            <a:spLocks noGrp="1"/>
          </p:cNvSpPr>
          <p:nvPr>
            <p:ph type="dt" sz="half" idx="10"/>
          </p:nvPr>
        </p:nvSpPr>
        <p:spPr/>
        <p:txBody>
          <a:bodyPr/>
          <a:lstStyle/>
          <a:p>
            <a:fld id="{2701E2C5-A80F-FC49-B890-C2F85A37462B}" type="datetimeFigureOut">
              <a:rPr lang="ru-RU" smtClean="0"/>
              <a:pPr/>
              <a:t>01.12.2019</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E0E66930-6793-244D-81CF-41AE747D9A4E}" type="slidenum">
              <a:rPr lang="ru-RU" smtClean="0"/>
              <a:pPr/>
              <a:t>‹#›</a:t>
            </a:fld>
            <a:endParaRPr lang="ru-RU"/>
          </a:p>
        </p:txBody>
      </p:sp>
    </p:spTree>
    <p:extLst>
      <p:ext uri="{BB962C8B-B14F-4D97-AF65-F5344CB8AC3E}">
        <p14:creationId xmlns:p14="http://schemas.microsoft.com/office/powerpoint/2010/main" val="69481605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Название 1"/>
          <p:cNvSpPr>
            <a:spLocks noGrp="1"/>
          </p:cNvSpPr>
          <p:nvPr>
            <p:ph type="title"/>
          </p:nvPr>
        </p:nvSpPr>
        <p:spPr/>
        <p:txBody>
          <a:bodyPr/>
          <a:lstStyle/>
          <a:p>
            <a:r>
              <a:rPr lang="ru-RU"/>
              <a:t>Образец заголовка</a:t>
            </a:r>
          </a:p>
        </p:txBody>
      </p:sp>
      <p:sp>
        <p:nvSpPr>
          <p:cNvPr id="3" name="Дата 2"/>
          <p:cNvSpPr>
            <a:spLocks noGrp="1"/>
          </p:cNvSpPr>
          <p:nvPr>
            <p:ph type="dt" sz="half" idx="10"/>
          </p:nvPr>
        </p:nvSpPr>
        <p:spPr/>
        <p:txBody>
          <a:bodyPr/>
          <a:lstStyle/>
          <a:p>
            <a:fld id="{2701E2C5-A80F-FC49-B890-C2F85A37462B}" type="datetimeFigureOut">
              <a:rPr lang="ru-RU" smtClean="0"/>
              <a:pPr/>
              <a:t>01.12.2019</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E0E66930-6793-244D-81CF-41AE747D9A4E}" type="slidenum">
              <a:rPr lang="ru-RU" smtClean="0"/>
              <a:pPr/>
              <a:t>‹#›</a:t>
            </a:fld>
            <a:endParaRPr lang="ru-RU"/>
          </a:p>
        </p:txBody>
      </p:sp>
    </p:spTree>
    <p:extLst>
      <p:ext uri="{BB962C8B-B14F-4D97-AF65-F5344CB8AC3E}">
        <p14:creationId xmlns:p14="http://schemas.microsoft.com/office/powerpoint/2010/main" val="40491866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2701E2C5-A80F-FC49-B890-C2F85A37462B}" type="datetimeFigureOut">
              <a:rPr lang="ru-RU" smtClean="0"/>
              <a:pPr/>
              <a:t>01.12.2019</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E0E66930-6793-244D-81CF-41AE747D9A4E}" type="slidenum">
              <a:rPr lang="ru-RU" smtClean="0"/>
              <a:pPr/>
              <a:t>‹#›</a:t>
            </a:fld>
            <a:endParaRPr lang="ru-RU"/>
          </a:p>
        </p:txBody>
      </p:sp>
    </p:spTree>
    <p:extLst>
      <p:ext uri="{BB962C8B-B14F-4D97-AF65-F5344CB8AC3E}">
        <p14:creationId xmlns:p14="http://schemas.microsoft.com/office/powerpoint/2010/main" val="177945094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Название 1"/>
          <p:cNvSpPr>
            <a:spLocks noGrp="1"/>
          </p:cNvSpPr>
          <p:nvPr>
            <p:ph type="title"/>
          </p:nvPr>
        </p:nvSpPr>
        <p:spPr>
          <a:xfrm>
            <a:off x="457200" y="273050"/>
            <a:ext cx="3008313" cy="1162050"/>
          </a:xfrm>
        </p:spPr>
        <p:txBody>
          <a:bodyPr anchor="b"/>
          <a:lstStyle>
            <a:lvl1pPr algn="l">
              <a:defRPr sz="2000" b="1"/>
            </a:lvl1pPr>
          </a:lstStyle>
          <a:p>
            <a:r>
              <a:rPr lang="ru-RU"/>
              <a:t>Образец заголовка</a:t>
            </a:r>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Дата 4"/>
          <p:cNvSpPr>
            <a:spLocks noGrp="1"/>
          </p:cNvSpPr>
          <p:nvPr>
            <p:ph type="dt" sz="half" idx="10"/>
          </p:nvPr>
        </p:nvSpPr>
        <p:spPr/>
        <p:txBody>
          <a:bodyPr/>
          <a:lstStyle/>
          <a:p>
            <a:fld id="{2701E2C5-A80F-FC49-B890-C2F85A37462B}" type="datetimeFigureOut">
              <a:rPr lang="ru-RU" smtClean="0"/>
              <a:pPr/>
              <a:t>01.12.2019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E0E66930-6793-244D-81CF-41AE747D9A4E}" type="slidenum">
              <a:rPr lang="ru-RU" smtClean="0"/>
              <a:pPr/>
              <a:t>‹#›</a:t>
            </a:fld>
            <a:endParaRPr lang="ru-RU"/>
          </a:p>
        </p:txBody>
      </p:sp>
    </p:spTree>
    <p:extLst>
      <p:ext uri="{BB962C8B-B14F-4D97-AF65-F5344CB8AC3E}">
        <p14:creationId xmlns:p14="http://schemas.microsoft.com/office/powerpoint/2010/main" val="20118029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Название 1"/>
          <p:cNvSpPr>
            <a:spLocks noGrp="1"/>
          </p:cNvSpPr>
          <p:nvPr>
            <p:ph type="title"/>
          </p:nvPr>
        </p:nvSpPr>
        <p:spPr>
          <a:xfrm>
            <a:off x="1792288" y="4800600"/>
            <a:ext cx="5486400" cy="566738"/>
          </a:xfrm>
        </p:spPr>
        <p:txBody>
          <a:bodyPr anchor="b"/>
          <a:lstStyle>
            <a:lvl1pPr algn="l">
              <a:defRPr sz="2000" b="1"/>
            </a:lvl1pPr>
          </a:lstStyle>
          <a:p>
            <a:r>
              <a:rPr lang="ru-RU"/>
              <a:t>Образец заголовка</a:t>
            </a:r>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Дата 4"/>
          <p:cNvSpPr>
            <a:spLocks noGrp="1"/>
          </p:cNvSpPr>
          <p:nvPr>
            <p:ph type="dt" sz="half" idx="10"/>
          </p:nvPr>
        </p:nvSpPr>
        <p:spPr/>
        <p:txBody>
          <a:bodyPr/>
          <a:lstStyle/>
          <a:p>
            <a:fld id="{2701E2C5-A80F-FC49-B890-C2F85A37462B}" type="datetimeFigureOut">
              <a:rPr lang="ru-RU" smtClean="0"/>
              <a:pPr/>
              <a:t>01.12.2019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E0E66930-6793-244D-81CF-41AE747D9A4E}" type="slidenum">
              <a:rPr lang="ru-RU" smtClean="0"/>
              <a:pPr/>
              <a:t>‹#›</a:t>
            </a:fld>
            <a:endParaRPr lang="ru-RU"/>
          </a:p>
        </p:txBody>
      </p:sp>
    </p:spTree>
    <p:extLst>
      <p:ext uri="{BB962C8B-B14F-4D97-AF65-F5344CB8AC3E}">
        <p14:creationId xmlns:p14="http://schemas.microsoft.com/office/powerpoint/2010/main" val="36789610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a:t>Образец заголовка</a:t>
            </a:r>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701E2C5-A80F-FC49-B890-C2F85A37462B}" type="datetimeFigureOut">
              <a:rPr lang="ru-RU" smtClean="0"/>
              <a:pPr/>
              <a:t>01.12.2019</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0E66930-6793-244D-81CF-41AE747D9A4E}" type="slidenum">
              <a:rPr lang="ru-RU" smtClean="0"/>
              <a:pPr/>
              <a:t>‹#›</a:t>
            </a:fld>
            <a:endParaRPr lang="ru-RU"/>
          </a:p>
        </p:txBody>
      </p:sp>
    </p:spTree>
    <p:extLst>
      <p:ext uri="{BB962C8B-B14F-4D97-AF65-F5344CB8AC3E}">
        <p14:creationId xmlns:p14="http://schemas.microsoft.com/office/powerpoint/2010/main" val="229809259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ru-RU"/>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16.jpeg"/></Relationships>
</file>

<file path=ppt/slides/_rels/slide11.xml.rels><?xml version="1.0" encoding="UTF-8" standalone="yes"?>
<Relationships xmlns="http://schemas.openxmlformats.org/package/2006/relationships"><Relationship Id="rId8" Type="http://schemas.microsoft.com/office/2007/relationships/hdphoto" Target="../media/hdphoto4.wdp"/><Relationship Id="rId3" Type="http://schemas.openxmlformats.org/officeDocument/2006/relationships/image" Target="../media/image17.jpeg"/><Relationship Id="rId7" Type="http://schemas.openxmlformats.org/officeDocument/2006/relationships/image" Target="../media/image19.jpeg"/><Relationship Id="rId2" Type="http://schemas.openxmlformats.org/officeDocument/2006/relationships/image" Target="../media/image1.jpeg"/><Relationship Id="rId1" Type="http://schemas.openxmlformats.org/officeDocument/2006/relationships/slideLayout" Target="../slideLayouts/slideLayout1.xml"/><Relationship Id="rId6" Type="http://schemas.microsoft.com/office/2007/relationships/hdphoto" Target="../media/hdphoto3.wdp"/><Relationship Id="rId5" Type="http://schemas.openxmlformats.org/officeDocument/2006/relationships/image" Target="../media/image18.jpeg"/><Relationship Id="rId4" Type="http://schemas.microsoft.com/office/2007/relationships/hdphoto" Target="../media/hdphoto2.wdp"/></Relationships>
</file>

<file path=ppt/slides/_rels/slide1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image" Target="../media/image24.jpeg"/><Relationship Id="rId5" Type="http://schemas.openxmlformats.org/officeDocument/2006/relationships/image" Target="../media/image23.jpeg"/><Relationship Id="rId4" Type="http://schemas.openxmlformats.org/officeDocument/2006/relationships/image" Target="../media/image22.jpeg"/></Relationships>
</file>

<file path=ppt/slides/_rels/slide14.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27.jpeg"/></Relationships>
</file>

<file path=ppt/slides/_rels/slide16.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29.jpeg"/></Relationships>
</file>

<file path=ppt/slides/_rels/slide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2.xml"/><Relationship Id="rId6" Type="http://schemas.microsoft.com/office/2007/relationships/hdphoto" Target="../media/hdphoto1.wdp"/><Relationship Id="rId5" Type="http://schemas.openxmlformats.org/officeDocument/2006/relationships/image" Target="../media/image4.jpeg"/><Relationship Id="rId4" Type="http://schemas.openxmlformats.org/officeDocument/2006/relationships/image" Target="../media/image3.jpeg"/></Relationships>
</file>

<file path=ppt/slides/_rels/slide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6.jpeg"/></Relationships>
</file>

<file path=ppt/slides/_rels/slide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image" Target="../media/image10.jpeg"/><Relationship Id="rId5" Type="http://schemas.openxmlformats.org/officeDocument/2006/relationships/image" Target="../media/image9.jpeg"/><Relationship Id="rId4" Type="http://schemas.openxmlformats.org/officeDocument/2006/relationships/image" Target="../media/image8.jpeg"/></Relationships>
</file>

<file path=ppt/slides/_rels/slide9.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image" Target="../media/image14.jpe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13.jpeg"/><Relationship Id="rId5" Type="http://schemas.openxmlformats.org/officeDocument/2006/relationships/image" Target="../media/image12.jpeg"/><Relationship Id="rId4" Type="http://schemas.openxmlformats.org/officeDocument/2006/relationships/image" Target="../media/image11.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азвание 1"/>
          <p:cNvSpPr>
            <a:spLocks noGrp="1"/>
          </p:cNvSpPr>
          <p:nvPr>
            <p:ph type="ctrTitle"/>
          </p:nvPr>
        </p:nvSpPr>
        <p:spPr/>
        <p:txBody>
          <a:bodyPr/>
          <a:lstStyle/>
          <a:p>
            <a:endParaRPr lang="ru-RU" dirty="0"/>
          </a:p>
        </p:txBody>
      </p:sp>
      <p:sp>
        <p:nvSpPr>
          <p:cNvPr id="3" name="Подзаголовок 2"/>
          <p:cNvSpPr>
            <a:spLocks noGrp="1"/>
          </p:cNvSpPr>
          <p:nvPr>
            <p:ph type="subTitle" idx="1"/>
          </p:nvPr>
        </p:nvSpPr>
        <p:spPr/>
        <p:txBody>
          <a:bodyPr/>
          <a:lstStyle/>
          <a:p>
            <a:endParaRPr lang="ru-RU" dirty="0"/>
          </a:p>
        </p:txBody>
      </p:sp>
      <p:pic>
        <p:nvPicPr>
          <p:cNvPr id="6" name="Изображение 5" descr="1920x1080_raduga-babochki-zelen-skazochnyij-fon.jp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7" name="WordArt 6"/>
          <p:cNvSpPr>
            <a:spLocks noChangeArrowheads="1" noChangeShapeType="1" noTextEdit="1"/>
          </p:cNvSpPr>
          <p:nvPr/>
        </p:nvSpPr>
        <p:spPr bwMode="auto">
          <a:xfrm>
            <a:off x="263238" y="1273175"/>
            <a:ext cx="8702962" cy="2169680"/>
          </a:xfrm>
          <a:prstGeom prst="rect">
            <a:avLst/>
          </a:prstGeom>
        </p:spPr>
        <p:txBody>
          <a:bodyPr wrap="none" fromWordArt="1">
            <a:prstTxWarp prst="textPlain">
              <a:avLst>
                <a:gd name="adj" fmla="val 50000"/>
              </a:avLst>
            </a:prstTxWarp>
          </a:bodyPr>
          <a:lstStyle/>
          <a:p>
            <a:pPr algn="ctr">
              <a:defRPr/>
            </a:pPr>
            <a:r>
              <a:rPr lang="ru-RU" sz="2400" b="1" kern="10" dirty="0">
                <a:ln w="19050">
                  <a:solidFill>
                    <a:srgbClr val="99CCFF"/>
                  </a:solidFill>
                  <a:round/>
                  <a:headEnd/>
                  <a:tailEnd/>
                </a:ln>
                <a:solidFill>
                  <a:schemeClr val="tx1">
                    <a:lumMod val="95000"/>
                    <a:lumOff val="5000"/>
                  </a:schemeClr>
                </a:solidFill>
                <a:latin typeface="Wooden Ship Decorated" pitchFamily="2" charset="0"/>
                <a:ea typeface="+mn-ea"/>
              </a:rPr>
              <a:t>«</a:t>
            </a:r>
            <a:r>
              <a:rPr lang="ru-RU" sz="2400" b="1" kern="10" dirty="0">
                <a:ln w="19050">
                  <a:solidFill>
                    <a:srgbClr val="99CCFF"/>
                  </a:solidFill>
                  <a:round/>
                  <a:headEnd/>
                  <a:tailEnd/>
                </a:ln>
                <a:solidFill>
                  <a:srgbClr val="FF0000"/>
                </a:solidFill>
                <a:latin typeface="Wooden Ship Decorated" pitchFamily="2" charset="0"/>
                <a:ea typeface="+mn-ea"/>
              </a:rPr>
              <a:t>К О М А Н Д А   О Д Н О Г О  К О Р А Б Л Я»</a:t>
            </a:r>
          </a:p>
          <a:p>
            <a:pPr algn="ctr">
              <a:defRPr/>
            </a:pPr>
            <a:r>
              <a:rPr lang="ru-RU" sz="3600" kern="10" dirty="0">
                <a:ln w="19050">
                  <a:solidFill>
                    <a:srgbClr val="99CCFF"/>
                  </a:solidFill>
                  <a:round/>
                  <a:headEnd/>
                  <a:tailEnd/>
                </a:ln>
                <a:solidFill>
                  <a:srgbClr val="00B0F0"/>
                </a:solidFill>
                <a:effectLst>
                  <a:outerShdw dist="35921" dir="2700000" algn="ctr" rotWithShape="0">
                    <a:srgbClr val="990000"/>
                  </a:outerShdw>
                </a:effectLst>
                <a:latin typeface="Impact"/>
              </a:rPr>
              <a:t>Сказ</a:t>
            </a:r>
            <a:r>
              <a:rPr lang="ru-RU" sz="3600" kern="10" dirty="0">
                <a:ln w="19050">
                  <a:solidFill>
                    <a:srgbClr val="99CCFF"/>
                  </a:solidFill>
                  <a:round/>
                  <a:headEnd/>
                  <a:tailEnd/>
                </a:ln>
                <a:solidFill>
                  <a:srgbClr val="00B0F0"/>
                </a:solidFill>
                <a:effectLst>
                  <a:outerShdw dist="35921" dir="2700000" algn="ctr" rotWithShape="0">
                    <a:srgbClr val="990000"/>
                  </a:outerShdw>
                </a:effectLst>
                <a:latin typeface="Impact"/>
                <a:ea typeface="+mn-ea"/>
              </a:rPr>
              <a:t>ка как источник творчества детей</a:t>
            </a:r>
            <a:endParaRPr lang="ru-RU" sz="3600" kern="10" dirty="0">
              <a:ln w="19050">
                <a:solidFill>
                  <a:srgbClr val="99CCFF"/>
                </a:solidFill>
                <a:round/>
                <a:headEnd/>
                <a:tailEnd/>
              </a:ln>
              <a:solidFill>
                <a:srgbClr val="FF0000"/>
              </a:solidFill>
              <a:effectLst>
                <a:outerShdw dist="35921" dir="2700000" algn="ctr" rotWithShape="0">
                  <a:srgbClr val="990000"/>
                </a:outerShdw>
              </a:effectLst>
              <a:latin typeface="Impact"/>
              <a:ea typeface="+mn-ea"/>
            </a:endParaRPr>
          </a:p>
        </p:txBody>
      </p:sp>
      <p:sp>
        <p:nvSpPr>
          <p:cNvPr id="5" name="Прямоугольник 4"/>
          <p:cNvSpPr/>
          <p:nvPr/>
        </p:nvSpPr>
        <p:spPr>
          <a:xfrm>
            <a:off x="1371599" y="3600450"/>
            <a:ext cx="6220691" cy="2246769"/>
          </a:xfrm>
          <a:prstGeom prst="rect">
            <a:avLst/>
          </a:prstGeom>
        </p:spPr>
        <p:txBody>
          <a:bodyPr wrap="square">
            <a:spAutoFit/>
          </a:bodyPr>
          <a:lstStyle/>
          <a:p>
            <a:r>
              <a:rPr lang="ru-RU" dirty="0"/>
              <a:t> </a:t>
            </a:r>
            <a:r>
              <a:rPr lang="ru-RU" sz="2000" b="1" i="1" dirty="0"/>
              <a:t>Авторы проекта:  учащиеся 1-4 классов.</a:t>
            </a:r>
          </a:p>
          <a:p>
            <a:endParaRPr lang="ru-RU" sz="2000" b="1" i="1" dirty="0"/>
          </a:p>
          <a:p>
            <a:r>
              <a:rPr lang="ru-RU" sz="2000" b="1" i="1" dirty="0"/>
              <a:t>  Руководители проекта: </a:t>
            </a:r>
          </a:p>
          <a:p>
            <a:r>
              <a:rPr lang="ru-RU" sz="2000" b="1" i="1" dirty="0"/>
              <a:t>  учителя начальных классов</a:t>
            </a:r>
          </a:p>
          <a:p>
            <a:r>
              <a:rPr lang="ru-RU" sz="2000" b="1" i="1" dirty="0" err="1"/>
              <a:t>Раева</a:t>
            </a:r>
            <a:r>
              <a:rPr lang="ru-RU" sz="2000" b="1" i="1" dirty="0"/>
              <a:t> Н.А.</a:t>
            </a:r>
          </a:p>
          <a:p>
            <a:r>
              <a:rPr lang="ru-RU" sz="2000" b="1" i="1" dirty="0"/>
              <a:t>  </a:t>
            </a:r>
          </a:p>
          <a:p>
            <a:r>
              <a:rPr lang="ru-RU" sz="2000" b="1" i="1" dirty="0"/>
              <a:t>      </a:t>
            </a:r>
          </a:p>
        </p:txBody>
      </p:sp>
    </p:spTree>
    <p:extLst>
      <p:ext uri="{BB962C8B-B14F-4D97-AF65-F5344CB8AC3E}">
        <p14:creationId xmlns:p14="http://schemas.microsoft.com/office/powerpoint/2010/main" val="187260815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азвание 1"/>
          <p:cNvSpPr>
            <a:spLocks noGrp="1"/>
          </p:cNvSpPr>
          <p:nvPr>
            <p:ph type="ctrTitle"/>
          </p:nvPr>
        </p:nvSpPr>
        <p:spPr/>
        <p:txBody>
          <a:bodyPr/>
          <a:lstStyle/>
          <a:p>
            <a:endParaRPr lang="ru-RU"/>
          </a:p>
        </p:txBody>
      </p:sp>
      <p:sp>
        <p:nvSpPr>
          <p:cNvPr id="3" name="Подзаголовок 2"/>
          <p:cNvSpPr>
            <a:spLocks noGrp="1"/>
          </p:cNvSpPr>
          <p:nvPr>
            <p:ph type="subTitle" idx="1"/>
          </p:nvPr>
        </p:nvSpPr>
        <p:spPr/>
        <p:txBody>
          <a:bodyPr/>
          <a:lstStyle/>
          <a:p>
            <a:endParaRPr lang="ru-RU"/>
          </a:p>
        </p:txBody>
      </p:sp>
      <p:pic>
        <p:nvPicPr>
          <p:cNvPr id="6" name="Изображение 5" descr="1920x1080_raduga-babochki-zelen-skazochnyij-fon.jp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4" name="Прямоугольник 3"/>
          <p:cNvSpPr/>
          <p:nvPr/>
        </p:nvSpPr>
        <p:spPr>
          <a:xfrm>
            <a:off x="1899337" y="-113626"/>
            <a:ext cx="6246504" cy="1384995"/>
          </a:xfrm>
          <a:prstGeom prst="rect">
            <a:avLst/>
          </a:prstGeom>
        </p:spPr>
        <p:txBody>
          <a:bodyPr wrap="square">
            <a:spAutoFit/>
          </a:bodyPr>
          <a:lstStyle/>
          <a:p>
            <a:pPr algn="ctr"/>
            <a:endParaRPr lang="ru-RU" sz="2800" kern="10" dirty="0">
              <a:solidFill>
                <a:srgbClr val="FF0000"/>
              </a:solidFill>
              <a:effectLst>
                <a:outerShdw blurRad="63500" dist="38099" dir="2700000" algn="ctr" rotWithShape="0">
                  <a:srgbClr val="C0C0C0">
                    <a:alpha val="79999"/>
                  </a:srgbClr>
                </a:outerShdw>
              </a:effectLst>
              <a:latin typeface="Impact"/>
              <a:ea typeface="Impact"/>
              <a:cs typeface="Impact"/>
            </a:endParaRPr>
          </a:p>
          <a:p>
            <a:pPr algn="ctr"/>
            <a:r>
              <a:rPr lang="ru-RU" sz="2800" kern="10" dirty="0">
                <a:solidFill>
                  <a:srgbClr val="FF0000"/>
                </a:solidFill>
                <a:effectLst>
                  <a:outerShdw blurRad="63500" dist="38099" dir="2700000" algn="ctr" rotWithShape="0">
                    <a:srgbClr val="C0C0C0">
                      <a:alpha val="79999"/>
                    </a:srgbClr>
                  </a:outerShdw>
                </a:effectLst>
                <a:latin typeface="Impact"/>
                <a:ea typeface="Impact"/>
                <a:cs typeface="Impact"/>
              </a:rPr>
              <a:t>Проделав огромную работу, ребята решили написали свои сказки.</a:t>
            </a:r>
          </a:p>
        </p:txBody>
      </p:sp>
      <p:pic>
        <p:nvPicPr>
          <p:cNvPr id="9" name="Изображение 8" descr="IMG_9309.JP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855356" y="3332237"/>
            <a:ext cx="5288644" cy="3525763"/>
          </a:xfrm>
          <a:prstGeom prst="rect">
            <a:avLst/>
          </a:prstGeom>
          <a:ln>
            <a:noFill/>
          </a:ln>
          <a:effectLst>
            <a:softEdge rad="112500"/>
          </a:effectLst>
        </p:spPr>
      </p:pic>
      <p:pic>
        <p:nvPicPr>
          <p:cNvPr id="11" name="Изображение 10" descr="IMG_9292.JPG"/>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8143" y="1271369"/>
            <a:ext cx="4553857" cy="3035905"/>
          </a:xfrm>
          <a:prstGeom prst="rect">
            <a:avLst/>
          </a:prstGeom>
          <a:ln>
            <a:noFill/>
          </a:ln>
          <a:effectLst>
            <a:softEdge rad="112500"/>
          </a:effectLst>
        </p:spPr>
      </p:pic>
      <p:sp>
        <p:nvSpPr>
          <p:cNvPr id="5" name="TextBox 4"/>
          <p:cNvSpPr txBox="1"/>
          <p:nvPr/>
        </p:nvSpPr>
        <p:spPr>
          <a:xfrm rot="20261219">
            <a:off x="2723714" y="3329267"/>
            <a:ext cx="2297240" cy="461665"/>
          </a:xfrm>
          <a:prstGeom prst="rect">
            <a:avLst/>
          </a:prstGeom>
          <a:noFill/>
        </p:spPr>
        <p:txBody>
          <a:bodyPr wrap="square" rtlCol="0">
            <a:spAutoFit/>
          </a:bodyPr>
          <a:lstStyle/>
          <a:p>
            <a:r>
              <a:rPr lang="ru-RU" sz="2400" b="1" i="1" dirty="0">
                <a:solidFill>
                  <a:srgbClr val="FF0000"/>
                </a:solidFill>
              </a:rPr>
              <a:t>Наши сказки</a:t>
            </a:r>
          </a:p>
        </p:txBody>
      </p:sp>
      <p:sp>
        <p:nvSpPr>
          <p:cNvPr id="7" name="TextBox 6"/>
          <p:cNvSpPr txBox="1"/>
          <p:nvPr/>
        </p:nvSpPr>
        <p:spPr>
          <a:xfrm>
            <a:off x="5050930" y="2604656"/>
            <a:ext cx="3899106" cy="369332"/>
          </a:xfrm>
          <a:prstGeom prst="rect">
            <a:avLst/>
          </a:prstGeom>
          <a:noFill/>
        </p:spPr>
        <p:txBody>
          <a:bodyPr wrap="square" rtlCol="0">
            <a:spAutoFit/>
          </a:bodyPr>
          <a:lstStyle/>
          <a:p>
            <a:r>
              <a:rPr lang="ru-RU" b="1" i="1" dirty="0"/>
              <a:t>Посмотрите, что у нас получилось</a:t>
            </a:r>
          </a:p>
        </p:txBody>
      </p:sp>
    </p:spTree>
    <p:extLst>
      <p:ext uri="{BB962C8B-B14F-4D97-AF65-F5344CB8AC3E}">
        <p14:creationId xmlns:p14="http://schemas.microsoft.com/office/powerpoint/2010/main" val="1392516906"/>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азвание 1"/>
          <p:cNvSpPr>
            <a:spLocks noGrp="1"/>
          </p:cNvSpPr>
          <p:nvPr>
            <p:ph type="ctrTitle"/>
          </p:nvPr>
        </p:nvSpPr>
        <p:spPr/>
        <p:txBody>
          <a:bodyPr/>
          <a:lstStyle/>
          <a:p>
            <a:endParaRPr lang="ru-RU"/>
          </a:p>
        </p:txBody>
      </p:sp>
      <p:sp>
        <p:nvSpPr>
          <p:cNvPr id="3" name="Подзаголовок 2"/>
          <p:cNvSpPr>
            <a:spLocks noGrp="1"/>
          </p:cNvSpPr>
          <p:nvPr>
            <p:ph type="subTitle" idx="1"/>
          </p:nvPr>
        </p:nvSpPr>
        <p:spPr/>
        <p:txBody>
          <a:bodyPr/>
          <a:lstStyle/>
          <a:p>
            <a:endParaRPr lang="ru-RU"/>
          </a:p>
        </p:txBody>
      </p:sp>
      <p:pic>
        <p:nvPicPr>
          <p:cNvPr id="6" name="Изображение 5" descr="1920x1080_raduga-babochki-zelen-skazochnyij-fon.jp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7" name="WordArt 6"/>
          <p:cNvSpPr>
            <a:spLocks noChangeArrowheads="1" noChangeShapeType="1" noTextEdit="1"/>
          </p:cNvSpPr>
          <p:nvPr/>
        </p:nvSpPr>
        <p:spPr bwMode="auto">
          <a:xfrm>
            <a:off x="1226457" y="1273175"/>
            <a:ext cx="7000924" cy="1714500"/>
          </a:xfrm>
          <a:prstGeom prst="rect">
            <a:avLst/>
          </a:prstGeom>
        </p:spPr>
        <p:txBody>
          <a:bodyPr wrap="none" fromWordArt="1">
            <a:prstTxWarp prst="textPlain">
              <a:avLst>
                <a:gd name="adj" fmla="val 50000"/>
              </a:avLst>
            </a:prstTxWarp>
          </a:bodyPr>
          <a:lstStyle/>
          <a:p>
            <a:pPr algn="ctr">
              <a:defRPr/>
            </a:pPr>
            <a:endParaRPr lang="ru-RU" sz="2000" kern="10" dirty="0">
              <a:ln w="19050">
                <a:solidFill>
                  <a:srgbClr val="99CCFF"/>
                </a:solidFill>
                <a:round/>
                <a:headEnd/>
                <a:tailEnd/>
              </a:ln>
              <a:solidFill>
                <a:schemeClr val="tx1">
                  <a:lumMod val="95000"/>
                  <a:lumOff val="5000"/>
                </a:schemeClr>
              </a:solidFill>
              <a:effectLst>
                <a:outerShdw dist="35921" dir="2700000" algn="ctr" rotWithShape="0">
                  <a:srgbClr val="990000"/>
                </a:outerShdw>
              </a:effectLst>
              <a:latin typeface="Wooden Ship Decorated" pitchFamily="2" charset="0"/>
              <a:ea typeface="+mn-ea"/>
            </a:endParaRPr>
          </a:p>
        </p:txBody>
      </p:sp>
      <p:pic>
        <p:nvPicPr>
          <p:cNvPr id="8" name="Изображение 7" descr="IMG_9294.JPG"/>
          <p:cNvPicPr>
            <a:picLocks noChangeAspect="1"/>
          </p:cNvPicPr>
          <p:nvPr/>
        </p:nvPicPr>
        <p:blipFill>
          <a:blip r:embed="rId3" cstate="email">
            <a:extLst>
              <a:ext uri="{BEBA8EAE-BF5A-486C-A8C5-ECC9F3942E4B}">
                <a14:imgProps xmlns:a14="http://schemas.microsoft.com/office/drawing/2010/main">
                  <a14:imgLayer r:embed="rId4">
                    <a14:imgEffect>
                      <a14:brightnessContrast bright="40000" contrast="20000"/>
                    </a14:imgEffect>
                  </a14:imgLayer>
                </a14:imgProps>
              </a:ext>
              <a:ext uri="{28A0092B-C50C-407E-A947-70E740481C1C}">
                <a14:useLocalDpi xmlns:a14="http://schemas.microsoft.com/office/drawing/2010/main"/>
              </a:ext>
            </a:extLst>
          </a:blip>
          <a:stretch>
            <a:fillRect/>
          </a:stretch>
        </p:blipFill>
        <p:spPr>
          <a:xfrm rot="5400000">
            <a:off x="-522597" y="1349924"/>
            <a:ext cx="3600451" cy="2400300"/>
          </a:xfrm>
          <a:prstGeom prst="rect">
            <a:avLst/>
          </a:prstGeom>
          <a:ln>
            <a:noFill/>
          </a:ln>
          <a:effectLst>
            <a:softEdge rad="112500"/>
          </a:effectLst>
        </p:spPr>
      </p:pic>
      <p:pic>
        <p:nvPicPr>
          <p:cNvPr id="10" name="Изображение 9" descr="IMG_9296.JPG"/>
          <p:cNvPicPr>
            <a:picLocks noChangeAspect="1"/>
          </p:cNvPicPr>
          <p:nvPr/>
        </p:nvPicPr>
        <p:blipFill>
          <a:blip r:embed="rId5" cstate="email">
            <a:extLst>
              <a:ext uri="{BEBA8EAE-BF5A-486C-A8C5-ECC9F3942E4B}">
                <a14:imgProps xmlns:a14="http://schemas.microsoft.com/office/drawing/2010/main">
                  <a14:imgLayer r:embed="rId6">
                    <a14:imgEffect>
                      <a14:brightnessContrast bright="20000" contrast="20000"/>
                    </a14:imgEffect>
                  </a14:imgLayer>
                </a14:imgProps>
              </a:ext>
              <a:ext uri="{28A0092B-C50C-407E-A947-70E740481C1C}">
                <a14:useLocalDpi xmlns:a14="http://schemas.microsoft.com/office/drawing/2010/main"/>
              </a:ext>
            </a:extLst>
          </a:blip>
          <a:stretch>
            <a:fillRect/>
          </a:stretch>
        </p:blipFill>
        <p:spPr>
          <a:xfrm>
            <a:off x="5608236" y="3791172"/>
            <a:ext cx="3419226" cy="2918512"/>
          </a:xfrm>
          <a:prstGeom prst="rect">
            <a:avLst/>
          </a:prstGeom>
          <a:ln>
            <a:noFill/>
          </a:ln>
          <a:effectLst>
            <a:softEdge rad="112500"/>
          </a:effectLst>
        </p:spPr>
      </p:pic>
      <p:sp>
        <p:nvSpPr>
          <p:cNvPr id="11" name="Прямоугольник 10"/>
          <p:cNvSpPr/>
          <p:nvPr/>
        </p:nvSpPr>
        <p:spPr>
          <a:xfrm>
            <a:off x="3047835" y="395905"/>
            <a:ext cx="5912388" cy="707886"/>
          </a:xfrm>
          <a:prstGeom prst="rect">
            <a:avLst/>
          </a:prstGeom>
        </p:spPr>
        <p:txBody>
          <a:bodyPr wrap="none">
            <a:spAutoFit/>
          </a:bodyPr>
          <a:lstStyle/>
          <a:p>
            <a:r>
              <a:rPr lang="ru-RU" sz="4000" b="1" dirty="0">
                <a:solidFill>
                  <a:srgbClr val="FF0000"/>
                </a:solidFill>
              </a:rPr>
              <a:t>Сказка - победительница</a:t>
            </a:r>
            <a:r>
              <a:rPr lang="ru-RU" sz="4000" b="1" dirty="0">
                <a:solidFill>
                  <a:srgbClr val="FF0000"/>
                </a:solidFill>
                <a:effectLst/>
              </a:rPr>
              <a:t> </a:t>
            </a:r>
            <a:endParaRPr lang="ru-RU" sz="4000" b="1" dirty="0">
              <a:solidFill>
                <a:srgbClr val="FF0000"/>
              </a:solidFill>
            </a:endParaRPr>
          </a:p>
        </p:txBody>
      </p:sp>
      <p:pic>
        <p:nvPicPr>
          <p:cNvPr id="4" name="Изображение 3" descr="IMG_1728.JPG"/>
          <p:cNvPicPr>
            <a:picLocks noChangeAspect="1"/>
          </p:cNvPicPr>
          <p:nvPr/>
        </p:nvPicPr>
        <p:blipFill>
          <a:blip r:embed="rId7" cstate="email">
            <a:extLst>
              <a:ext uri="{BEBA8EAE-BF5A-486C-A8C5-ECC9F3942E4B}">
                <a14:imgProps xmlns:a14="http://schemas.microsoft.com/office/drawing/2010/main">
                  <a14:imgLayer r:embed="rId8">
                    <a14:imgEffect>
                      <a14:brightnessContrast contrast="20000"/>
                    </a14:imgEffect>
                  </a14:imgLayer>
                </a14:imgProps>
              </a:ext>
              <a:ext uri="{28A0092B-C50C-407E-A947-70E740481C1C}">
                <a14:useLocalDpi xmlns:a14="http://schemas.microsoft.com/office/drawing/2010/main"/>
              </a:ext>
            </a:extLst>
          </a:blip>
          <a:stretch>
            <a:fillRect/>
          </a:stretch>
        </p:blipFill>
        <p:spPr>
          <a:xfrm rot="5400000">
            <a:off x="1937173" y="2345636"/>
            <a:ext cx="4336607" cy="2891071"/>
          </a:xfrm>
          <a:prstGeom prst="rect">
            <a:avLst/>
          </a:prstGeom>
          <a:ln>
            <a:noFill/>
          </a:ln>
          <a:effectLst>
            <a:softEdge rad="112500"/>
          </a:effectLst>
        </p:spPr>
      </p:pic>
      <p:sp>
        <p:nvSpPr>
          <p:cNvPr id="5" name="TextBox 4"/>
          <p:cNvSpPr txBox="1"/>
          <p:nvPr/>
        </p:nvSpPr>
        <p:spPr>
          <a:xfrm>
            <a:off x="5417127" y="2130425"/>
            <a:ext cx="3573454" cy="1200329"/>
          </a:xfrm>
          <a:prstGeom prst="rect">
            <a:avLst/>
          </a:prstGeom>
          <a:noFill/>
        </p:spPr>
        <p:txBody>
          <a:bodyPr wrap="square" rtlCol="0">
            <a:spAutoFit/>
          </a:bodyPr>
          <a:lstStyle/>
          <a:p>
            <a:r>
              <a:rPr lang="ru-RU" b="1" i="1" dirty="0"/>
              <a:t>После  долгих обсуждений мы пришли к выводу, что победителем становится: ученик 2 класса,  </a:t>
            </a:r>
            <a:r>
              <a:rPr lang="ru-RU" b="1" i="1" dirty="0" err="1"/>
              <a:t>Буздалин</a:t>
            </a:r>
            <a:r>
              <a:rPr lang="ru-RU" b="1" i="1" dirty="0"/>
              <a:t> Саша.</a:t>
            </a:r>
          </a:p>
        </p:txBody>
      </p:sp>
      <p:sp>
        <p:nvSpPr>
          <p:cNvPr id="9" name="TextBox 8"/>
          <p:cNvSpPr txBox="1"/>
          <p:nvPr/>
        </p:nvSpPr>
        <p:spPr>
          <a:xfrm rot="20788214">
            <a:off x="3134621" y="5276396"/>
            <a:ext cx="2270811" cy="369332"/>
          </a:xfrm>
          <a:prstGeom prst="rect">
            <a:avLst/>
          </a:prstGeom>
          <a:noFill/>
        </p:spPr>
        <p:txBody>
          <a:bodyPr wrap="square" rtlCol="0">
            <a:spAutoFit/>
          </a:bodyPr>
          <a:lstStyle/>
          <a:p>
            <a:r>
              <a:rPr lang="ru-RU" b="1" i="1" dirty="0">
                <a:solidFill>
                  <a:srgbClr val="FFFF00"/>
                </a:solidFill>
              </a:rPr>
              <a:t>Моя первая книга</a:t>
            </a:r>
          </a:p>
        </p:txBody>
      </p:sp>
    </p:spTree>
    <p:extLst>
      <p:ext uri="{BB962C8B-B14F-4D97-AF65-F5344CB8AC3E}">
        <p14:creationId xmlns:p14="http://schemas.microsoft.com/office/powerpoint/2010/main" val="2958565681"/>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азвание 1"/>
          <p:cNvSpPr>
            <a:spLocks noGrp="1"/>
          </p:cNvSpPr>
          <p:nvPr>
            <p:ph type="ctrTitle"/>
          </p:nvPr>
        </p:nvSpPr>
        <p:spPr/>
        <p:txBody>
          <a:bodyPr/>
          <a:lstStyle/>
          <a:p>
            <a:endParaRPr lang="ru-RU"/>
          </a:p>
        </p:txBody>
      </p:sp>
      <p:sp>
        <p:nvSpPr>
          <p:cNvPr id="3" name="Подзаголовок 2"/>
          <p:cNvSpPr>
            <a:spLocks noGrp="1"/>
          </p:cNvSpPr>
          <p:nvPr>
            <p:ph type="subTitle" idx="1"/>
          </p:nvPr>
        </p:nvSpPr>
        <p:spPr/>
        <p:txBody>
          <a:bodyPr/>
          <a:lstStyle/>
          <a:p>
            <a:endParaRPr lang="ru-RU"/>
          </a:p>
        </p:txBody>
      </p:sp>
      <p:pic>
        <p:nvPicPr>
          <p:cNvPr id="6" name="Изображение 5" descr="1920x1080_raduga-babochki-zelen-skazochnyij-fon.jp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pic>
        <p:nvPicPr>
          <p:cNvPr id="4" name="Изображение 3" descr="61516648_b0dcb75d5d9c.png"/>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632857" y="0"/>
            <a:ext cx="5660572" cy="6858000"/>
          </a:xfrm>
          <a:prstGeom prst="rect">
            <a:avLst/>
          </a:prstGeom>
        </p:spPr>
      </p:pic>
      <p:sp>
        <p:nvSpPr>
          <p:cNvPr id="5" name="Прямоугольник 4"/>
          <p:cNvSpPr/>
          <p:nvPr/>
        </p:nvSpPr>
        <p:spPr>
          <a:xfrm>
            <a:off x="3344100" y="1114425"/>
            <a:ext cx="1911513" cy="369332"/>
          </a:xfrm>
          <a:prstGeom prst="rect">
            <a:avLst/>
          </a:prstGeom>
        </p:spPr>
        <p:txBody>
          <a:bodyPr wrap="none">
            <a:spAutoFit/>
          </a:bodyPr>
          <a:lstStyle/>
          <a:p>
            <a:pPr algn="ctr"/>
            <a:r>
              <a:rPr lang="ru-RU" kern="10" dirty="0">
                <a:solidFill>
                  <a:schemeClr val="accent6">
                    <a:lumMod val="75000"/>
                  </a:schemeClr>
                </a:solidFill>
                <a:effectLst>
                  <a:outerShdw blurRad="63500" dist="38099" dir="2700000" algn="ctr" rotWithShape="0">
                    <a:srgbClr val="C0C0C0">
                      <a:alpha val="79999"/>
                    </a:srgbClr>
                  </a:outerShdw>
                </a:effectLst>
                <a:latin typeface="Impact"/>
                <a:ea typeface="Impact"/>
                <a:cs typeface="Impact"/>
              </a:rPr>
              <a:t>Сказка Лиса и Ёж</a:t>
            </a:r>
          </a:p>
        </p:txBody>
      </p:sp>
      <p:sp>
        <p:nvSpPr>
          <p:cNvPr id="7" name="Прямоугольник 6"/>
          <p:cNvSpPr/>
          <p:nvPr/>
        </p:nvSpPr>
        <p:spPr>
          <a:xfrm>
            <a:off x="2249713" y="1483757"/>
            <a:ext cx="4662716" cy="5078313"/>
          </a:xfrm>
          <a:prstGeom prst="rect">
            <a:avLst/>
          </a:prstGeom>
        </p:spPr>
        <p:txBody>
          <a:bodyPr wrap="square">
            <a:spAutoFit/>
          </a:bodyPr>
          <a:lstStyle/>
          <a:p>
            <a:r>
              <a:rPr lang="ru-RU" i="1" dirty="0"/>
              <a:t>Шла лисица по лесу и встретила ежа. Говорит она ему: «Давай дружить, а то мне одной скучно жить». « А ты меня не съешь?» - спросил ёж. «Нет» - ответила лиса.</a:t>
            </a:r>
          </a:p>
          <a:p>
            <a:r>
              <a:rPr lang="ru-RU" i="1" dirty="0"/>
              <a:t>Так и подружились ёж с лисой.</a:t>
            </a:r>
          </a:p>
          <a:p>
            <a:r>
              <a:rPr lang="ru-RU" i="1" dirty="0"/>
              <a:t>Вот задумали они построить дом. Лиса говорит: «Я буду носить бревна, а ты солому собирай - крышу крыть». Построили они себе большой и уютный дом. </a:t>
            </a:r>
          </a:p>
          <a:p>
            <a:r>
              <a:rPr lang="ru-RU" i="1" dirty="0"/>
              <a:t>«А что же мы будем зимой есть?» - спросил ёж. И стали они делать запасы на зиму. Ёж насобирал яблок, грибов, груш, ягод. А лиса вернулась с охоты с дичью. </a:t>
            </a:r>
          </a:p>
          <a:p>
            <a:r>
              <a:rPr lang="ru-RU" i="1" dirty="0"/>
              <a:t>И с тех пор живут лиса и ёж в своем доме весело и дружно.</a:t>
            </a:r>
          </a:p>
          <a:p>
            <a:r>
              <a:rPr lang="ru-RU" i="1" dirty="0"/>
              <a:t>Лиса научила ежа дом строить, а ёж лису – зимние заготовки припасать.</a:t>
            </a:r>
          </a:p>
        </p:txBody>
      </p:sp>
    </p:spTree>
    <p:extLst>
      <p:ext uri="{BB962C8B-B14F-4D97-AF65-F5344CB8AC3E}">
        <p14:creationId xmlns:p14="http://schemas.microsoft.com/office/powerpoint/2010/main" val="224530849"/>
      </p:ext>
    </p:extLst>
  </p:cSld>
  <p:clrMapOvr>
    <a:masterClrMapping/>
  </p:clrMapOvr>
  <p:transition spd="slow">
    <p:cove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азвание 1"/>
          <p:cNvSpPr>
            <a:spLocks noGrp="1"/>
          </p:cNvSpPr>
          <p:nvPr>
            <p:ph type="ctrTitle"/>
          </p:nvPr>
        </p:nvSpPr>
        <p:spPr/>
        <p:txBody>
          <a:bodyPr/>
          <a:lstStyle/>
          <a:p>
            <a:endParaRPr lang="ru-RU"/>
          </a:p>
        </p:txBody>
      </p:sp>
      <p:sp>
        <p:nvSpPr>
          <p:cNvPr id="3" name="Подзаголовок 2"/>
          <p:cNvSpPr>
            <a:spLocks noGrp="1"/>
          </p:cNvSpPr>
          <p:nvPr>
            <p:ph type="subTitle" idx="1"/>
          </p:nvPr>
        </p:nvSpPr>
        <p:spPr/>
        <p:txBody>
          <a:bodyPr/>
          <a:lstStyle/>
          <a:p>
            <a:endParaRPr lang="ru-RU"/>
          </a:p>
        </p:txBody>
      </p:sp>
      <p:pic>
        <p:nvPicPr>
          <p:cNvPr id="6" name="Изображение 5" descr="1920x1080_raduga-babochki-zelen-skazochnyij-fon.jp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26028"/>
            <a:ext cx="9144000" cy="6858000"/>
          </a:xfrm>
          <a:prstGeom prst="rect">
            <a:avLst/>
          </a:prstGeom>
        </p:spPr>
      </p:pic>
      <p:sp>
        <p:nvSpPr>
          <p:cNvPr id="7" name="WordArt 6"/>
          <p:cNvSpPr>
            <a:spLocks noChangeArrowheads="1" noChangeShapeType="1" noTextEdit="1"/>
          </p:cNvSpPr>
          <p:nvPr/>
        </p:nvSpPr>
        <p:spPr bwMode="auto">
          <a:xfrm>
            <a:off x="1226457" y="1273175"/>
            <a:ext cx="7000924" cy="1714500"/>
          </a:xfrm>
          <a:prstGeom prst="rect">
            <a:avLst/>
          </a:prstGeom>
        </p:spPr>
        <p:txBody>
          <a:bodyPr wrap="none" fromWordArt="1">
            <a:prstTxWarp prst="textPlain">
              <a:avLst>
                <a:gd name="adj" fmla="val 50000"/>
              </a:avLst>
            </a:prstTxWarp>
          </a:bodyPr>
          <a:lstStyle/>
          <a:p>
            <a:pPr algn="ctr">
              <a:defRPr/>
            </a:pPr>
            <a:endParaRPr lang="ru-RU" sz="3600" kern="10" dirty="0">
              <a:ln w="19050">
                <a:solidFill>
                  <a:srgbClr val="99CCFF"/>
                </a:solidFill>
                <a:round/>
                <a:headEnd/>
                <a:tailEnd/>
              </a:ln>
              <a:solidFill>
                <a:srgbClr val="FF0000"/>
              </a:solidFill>
              <a:effectLst>
                <a:outerShdw dist="35921" dir="2700000" algn="ctr" rotWithShape="0">
                  <a:srgbClr val="990000"/>
                </a:outerShdw>
              </a:effectLst>
              <a:latin typeface="Impact"/>
              <a:ea typeface="+mn-ea"/>
            </a:endParaRPr>
          </a:p>
        </p:txBody>
      </p:sp>
      <p:sp>
        <p:nvSpPr>
          <p:cNvPr id="4" name="Прямоугольник 3"/>
          <p:cNvSpPr/>
          <p:nvPr/>
        </p:nvSpPr>
        <p:spPr>
          <a:xfrm>
            <a:off x="2664929" y="71696"/>
            <a:ext cx="4032141" cy="523220"/>
          </a:xfrm>
          <a:prstGeom prst="rect">
            <a:avLst/>
          </a:prstGeom>
        </p:spPr>
        <p:txBody>
          <a:bodyPr wrap="square">
            <a:spAutoFit/>
          </a:bodyPr>
          <a:lstStyle/>
          <a:p>
            <a:r>
              <a:rPr lang="ru-RU" sz="2800" b="1" dirty="0">
                <a:solidFill>
                  <a:srgbClr val="FF0000"/>
                </a:solidFill>
              </a:rPr>
              <a:t>Иллюстрации к сказке </a:t>
            </a:r>
          </a:p>
        </p:txBody>
      </p:sp>
      <p:pic>
        <p:nvPicPr>
          <p:cNvPr id="5" name="Изображение 4" descr="IMG_1861.JP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08518" y="594916"/>
            <a:ext cx="4055396" cy="2703598"/>
          </a:xfrm>
          <a:prstGeom prst="rect">
            <a:avLst/>
          </a:prstGeom>
          <a:ln>
            <a:noFill/>
          </a:ln>
          <a:effectLst>
            <a:softEdge rad="112500"/>
          </a:effectLst>
        </p:spPr>
      </p:pic>
      <p:pic>
        <p:nvPicPr>
          <p:cNvPr id="8" name="Изображение 7" descr="IMG_1859.JPG"/>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208518" y="4097735"/>
            <a:ext cx="3933992" cy="2622662"/>
          </a:xfrm>
          <a:prstGeom prst="rect">
            <a:avLst/>
          </a:prstGeom>
          <a:ln>
            <a:noFill/>
          </a:ln>
          <a:effectLst>
            <a:softEdge rad="112500"/>
          </a:effectLst>
        </p:spPr>
      </p:pic>
      <p:pic>
        <p:nvPicPr>
          <p:cNvPr id="9" name="Изображение 8" descr="IMG_1857.JPG"/>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4862945" y="4090823"/>
            <a:ext cx="3944360" cy="2629573"/>
          </a:xfrm>
          <a:prstGeom prst="rect">
            <a:avLst/>
          </a:prstGeom>
          <a:ln>
            <a:noFill/>
          </a:ln>
          <a:effectLst>
            <a:softEdge rad="112500"/>
          </a:effectLst>
        </p:spPr>
      </p:pic>
      <p:pic>
        <p:nvPicPr>
          <p:cNvPr id="10" name="Изображение 9" descr="IMG_1846.JPG"/>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4646246" y="594916"/>
            <a:ext cx="4101648" cy="2734432"/>
          </a:xfrm>
          <a:prstGeom prst="rect">
            <a:avLst/>
          </a:prstGeom>
          <a:ln>
            <a:noFill/>
          </a:ln>
          <a:effectLst>
            <a:softEdge rad="112500"/>
          </a:effectLst>
        </p:spPr>
      </p:pic>
      <p:sp>
        <p:nvSpPr>
          <p:cNvPr id="11" name="Прямоугольник 10"/>
          <p:cNvSpPr/>
          <p:nvPr/>
        </p:nvSpPr>
        <p:spPr>
          <a:xfrm rot="10800000" flipV="1">
            <a:off x="208518" y="3441050"/>
            <a:ext cx="8950315" cy="646331"/>
          </a:xfrm>
          <a:prstGeom prst="rect">
            <a:avLst/>
          </a:prstGeom>
          <a:noFill/>
          <a:ln>
            <a:noFill/>
          </a:ln>
        </p:spPr>
        <p:style>
          <a:lnRef idx="2">
            <a:schemeClr val="dk1"/>
          </a:lnRef>
          <a:fillRef idx="1">
            <a:schemeClr val="lt1"/>
          </a:fillRef>
          <a:effectRef idx="0">
            <a:schemeClr val="dk1"/>
          </a:effectRef>
          <a:fontRef idx="minor">
            <a:schemeClr val="dk1"/>
          </a:fontRef>
        </p:style>
        <p:txBody>
          <a:bodyPr wrap="square">
            <a:spAutoFit/>
          </a:bodyPr>
          <a:lstStyle/>
          <a:p>
            <a:r>
              <a:rPr lang="ru-RU" b="1" i="1" dirty="0"/>
              <a:t>На уроке изобразительного искусства учащиеся рисовали сказочных персонажей к сказке «Лиса и  ёж».</a:t>
            </a:r>
          </a:p>
        </p:txBody>
      </p:sp>
    </p:spTree>
    <p:extLst>
      <p:ext uri="{BB962C8B-B14F-4D97-AF65-F5344CB8AC3E}">
        <p14:creationId xmlns:p14="http://schemas.microsoft.com/office/powerpoint/2010/main" val="3566125052"/>
      </p:ext>
    </p:extLst>
  </p:cSld>
  <p:clrMapOvr>
    <a:masterClrMapping/>
  </p:clrMapOvr>
  <mc:AlternateContent xmlns:mc="http://schemas.openxmlformats.org/markup-compatibility/2006" xmlns:p14="http://schemas.microsoft.com/office/powerpoint/2010/main">
    <mc:Choice Requires="p14">
      <p:transition spd="slow" p14:dur="1200">
        <p14:flip dir="r"/>
      </p:transition>
    </mc:Choice>
    <mc:Fallback xmlns="">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азвание 1"/>
          <p:cNvSpPr>
            <a:spLocks noGrp="1"/>
          </p:cNvSpPr>
          <p:nvPr>
            <p:ph type="ctrTitle"/>
          </p:nvPr>
        </p:nvSpPr>
        <p:spPr/>
        <p:txBody>
          <a:bodyPr/>
          <a:lstStyle/>
          <a:p>
            <a:endParaRPr lang="ru-RU"/>
          </a:p>
        </p:txBody>
      </p:sp>
      <p:sp>
        <p:nvSpPr>
          <p:cNvPr id="3" name="Подзаголовок 2"/>
          <p:cNvSpPr>
            <a:spLocks noGrp="1"/>
          </p:cNvSpPr>
          <p:nvPr>
            <p:ph type="subTitle" idx="1"/>
          </p:nvPr>
        </p:nvSpPr>
        <p:spPr/>
        <p:txBody>
          <a:bodyPr/>
          <a:lstStyle/>
          <a:p>
            <a:endParaRPr lang="ru-RU"/>
          </a:p>
        </p:txBody>
      </p:sp>
      <p:pic>
        <p:nvPicPr>
          <p:cNvPr id="6" name="Изображение 5" descr="1920x1080_raduga-babochki-zelen-skazochnyij-fon.jp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pic>
        <p:nvPicPr>
          <p:cNvPr id="4" name="Изображение 3" descr="image.jpe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115441239"/>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азвание 1"/>
          <p:cNvSpPr>
            <a:spLocks noGrp="1"/>
          </p:cNvSpPr>
          <p:nvPr>
            <p:ph type="ctrTitle"/>
          </p:nvPr>
        </p:nvSpPr>
        <p:spPr/>
        <p:txBody>
          <a:bodyPr/>
          <a:lstStyle/>
          <a:p>
            <a:endParaRPr lang="ru-RU"/>
          </a:p>
        </p:txBody>
      </p:sp>
      <p:sp>
        <p:nvSpPr>
          <p:cNvPr id="3" name="Подзаголовок 2"/>
          <p:cNvSpPr>
            <a:spLocks noGrp="1"/>
          </p:cNvSpPr>
          <p:nvPr>
            <p:ph type="subTitle" idx="1"/>
          </p:nvPr>
        </p:nvSpPr>
        <p:spPr/>
        <p:txBody>
          <a:bodyPr/>
          <a:lstStyle/>
          <a:p>
            <a:endParaRPr lang="ru-RU"/>
          </a:p>
        </p:txBody>
      </p:sp>
      <p:pic>
        <p:nvPicPr>
          <p:cNvPr id="6" name="Изображение 5" descr="1920x1080_raduga-babochki-zelen-skazochnyij-fon.jp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 y="0"/>
            <a:ext cx="9144000" cy="6858000"/>
          </a:xfrm>
          <a:prstGeom prst="rect">
            <a:avLst/>
          </a:prstGeom>
        </p:spPr>
      </p:pic>
      <p:sp>
        <p:nvSpPr>
          <p:cNvPr id="4" name="Прямоугольник 3"/>
          <p:cNvSpPr/>
          <p:nvPr/>
        </p:nvSpPr>
        <p:spPr>
          <a:xfrm>
            <a:off x="3354528" y="154205"/>
            <a:ext cx="3733330" cy="861774"/>
          </a:xfrm>
          <a:prstGeom prst="rect">
            <a:avLst/>
          </a:prstGeom>
        </p:spPr>
        <p:txBody>
          <a:bodyPr wrap="none">
            <a:spAutoFit/>
          </a:bodyPr>
          <a:lstStyle/>
          <a:p>
            <a:r>
              <a:rPr lang="ru-RU" sz="3200" b="1" dirty="0">
                <a:solidFill>
                  <a:srgbClr val="FF0000"/>
                </a:solidFill>
              </a:rPr>
              <a:t>Декорации к сказке</a:t>
            </a:r>
          </a:p>
          <a:p>
            <a:r>
              <a:rPr lang="ru-RU" b="1" dirty="0">
                <a:solidFill>
                  <a:srgbClr val="800000"/>
                </a:solidFill>
              </a:rPr>
              <a:t> </a:t>
            </a:r>
          </a:p>
        </p:txBody>
      </p:sp>
      <p:pic>
        <p:nvPicPr>
          <p:cNvPr id="5" name="Изображение 4" descr="IMG_1676.JP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12072" y="1086138"/>
            <a:ext cx="4359927" cy="2906618"/>
          </a:xfrm>
          <a:prstGeom prst="rect">
            <a:avLst/>
          </a:prstGeom>
          <a:ln>
            <a:noFill/>
          </a:ln>
          <a:effectLst>
            <a:softEdge rad="112500"/>
          </a:effectLst>
        </p:spPr>
      </p:pic>
      <p:pic>
        <p:nvPicPr>
          <p:cNvPr id="8" name="Изображение 7" descr="IMG_1677.JPG"/>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4602436" y="1086138"/>
            <a:ext cx="4367392" cy="2911595"/>
          </a:xfrm>
          <a:prstGeom prst="rect">
            <a:avLst/>
          </a:prstGeom>
          <a:ln>
            <a:noFill/>
          </a:ln>
          <a:effectLst>
            <a:softEdge rad="112500"/>
          </a:effectLst>
        </p:spPr>
      </p:pic>
      <p:sp>
        <p:nvSpPr>
          <p:cNvPr id="7" name="Прямоугольник 6"/>
          <p:cNvSpPr/>
          <p:nvPr/>
        </p:nvSpPr>
        <p:spPr>
          <a:xfrm>
            <a:off x="-1" y="585092"/>
            <a:ext cx="9143999" cy="646331"/>
          </a:xfrm>
          <a:prstGeom prst="rect">
            <a:avLst/>
          </a:prstGeom>
          <a:noFill/>
          <a:ln>
            <a:noFill/>
          </a:ln>
        </p:spPr>
        <p:style>
          <a:lnRef idx="2">
            <a:schemeClr val="accent2"/>
          </a:lnRef>
          <a:fillRef idx="1">
            <a:schemeClr val="lt1"/>
          </a:fillRef>
          <a:effectRef idx="0">
            <a:schemeClr val="accent2"/>
          </a:effectRef>
          <a:fontRef idx="minor">
            <a:schemeClr val="dk1"/>
          </a:fontRef>
        </p:style>
        <p:txBody>
          <a:bodyPr wrap="square">
            <a:spAutoFit/>
          </a:bodyPr>
          <a:lstStyle/>
          <a:p>
            <a:r>
              <a:rPr lang="ru-RU" b="1" i="1" dirty="0"/>
              <a:t>На уроке технологии выполняли коллективную работу  по изготовлению одного из сказочных героев – ежа.</a:t>
            </a:r>
          </a:p>
        </p:txBody>
      </p:sp>
      <p:sp>
        <p:nvSpPr>
          <p:cNvPr id="9" name="TextBox 8"/>
          <p:cNvSpPr txBox="1"/>
          <p:nvPr/>
        </p:nvSpPr>
        <p:spPr>
          <a:xfrm>
            <a:off x="1995055" y="6532543"/>
            <a:ext cx="184731" cy="369332"/>
          </a:xfrm>
          <a:prstGeom prst="rect">
            <a:avLst/>
          </a:prstGeom>
          <a:noFill/>
        </p:spPr>
        <p:txBody>
          <a:bodyPr wrap="none" rtlCol="0">
            <a:spAutoFit/>
          </a:bodyPr>
          <a:lstStyle/>
          <a:p>
            <a:endParaRPr lang="ru-RU" dirty="0"/>
          </a:p>
        </p:txBody>
      </p:sp>
      <p:sp>
        <p:nvSpPr>
          <p:cNvPr id="11" name="TextBox 10"/>
          <p:cNvSpPr txBox="1"/>
          <p:nvPr/>
        </p:nvSpPr>
        <p:spPr>
          <a:xfrm>
            <a:off x="978335" y="4152105"/>
            <a:ext cx="7904172" cy="1477328"/>
          </a:xfrm>
          <a:prstGeom prst="rect">
            <a:avLst/>
          </a:prstGeom>
          <a:noFill/>
        </p:spPr>
        <p:txBody>
          <a:bodyPr wrap="square" rtlCol="0">
            <a:spAutoFit/>
          </a:bodyPr>
          <a:lstStyle/>
          <a:p>
            <a:r>
              <a:rPr lang="ru-RU" b="1" i="1" dirty="0"/>
              <a:t>Такая коллективная работа, которой обязательно предшествует индивидуальная творческая работа, стимулирует интерес к урокам изобразительного искусства и художественного труда, приносит удовлетворение, способствует созданию сплоченного классного коллектива, где успех работы зависит от вклада каждого</a:t>
            </a:r>
            <a:r>
              <a:rPr lang="ru-RU" sz="1600" b="1" i="1" dirty="0"/>
              <a:t>. </a:t>
            </a:r>
          </a:p>
        </p:txBody>
      </p:sp>
    </p:spTree>
    <p:extLst>
      <p:ext uri="{BB962C8B-B14F-4D97-AF65-F5344CB8AC3E}">
        <p14:creationId xmlns:p14="http://schemas.microsoft.com/office/powerpoint/2010/main" val="2308219904"/>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азвание 1"/>
          <p:cNvSpPr>
            <a:spLocks noGrp="1"/>
          </p:cNvSpPr>
          <p:nvPr>
            <p:ph type="ctrTitle"/>
          </p:nvPr>
        </p:nvSpPr>
        <p:spPr/>
        <p:txBody>
          <a:bodyPr/>
          <a:lstStyle/>
          <a:p>
            <a:endParaRPr lang="ru-RU" dirty="0"/>
          </a:p>
        </p:txBody>
      </p:sp>
      <p:sp>
        <p:nvSpPr>
          <p:cNvPr id="3" name="Подзаголовок 2"/>
          <p:cNvSpPr>
            <a:spLocks noGrp="1"/>
          </p:cNvSpPr>
          <p:nvPr>
            <p:ph type="subTitle" idx="1"/>
          </p:nvPr>
        </p:nvSpPr>
        <p:spPr/>
        <p:txBody>
          <a:bodyPr/>
          <a:lstStyle/>
          <a:p>
            <a:endParaRPr lang="ru-RU"/>
          </a:p>
        </p:txBody>
      </p:sp>
      <p:pic>
        <p:nvPicPr>
          <p:cNvPr id="6" name="Изображение 5" descr="1920x1080_raduga-babochki-zelen-skazochnyij-fon.jp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pic>
        <p:nvPicPr>
          <p:cNvPr id="5" name="Изображение 4" descr="IMG_8872.JP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66808" y="1101747"/>
            <a:ext cx="4519613" cy="3013075"/>
          </a:xfrm>
          <a:prstGeom prst="rect">
            <a:avLst/>
          </a:prstGeom>
          <a:ln>
            <a:noFill/>
          </a:ln>
          <a:effectLst>
            <a:softEdge rad="112500"/>
          </a:effectLst>
        </p:spPr>
      </p:pic>
      <p:pic>
        <p:nvPicPr>
          <p:cNvPr id="7" name="Изображение 6" descr="IMG_9303.JPG"/>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rot="5400000">
            <a:off x="4541015" y="1610668"/>
            <a:ext cx="4536988" cy="3202482"/>
          </a:xfrm>
          <a:prstGeom prst="rect">
            <a:avLst/>
          </a:prstGeom>
          <a:ln>
            <a:noFill/>
          </a:ln>
          <a:effectLst>
            <a:softEdge rad="112500"/>
          </a:effectLst>
        </p:spPr>
      </p:pic>
      <p:sp>
        <p:nvSpPr>
          <p:cNvPr id="4" name="Прямоугольник 3"/>
          <p:cNvSpPr/>
          <p:nvPr/>
        </p:nvSpPr>
        <p:spPr>
          <a:xfrm>
            <a:off x="512617" y="235527"/>
            <a:ext cx="8146473" cy="707886"/>
          </a:xfrm>
          <a:prstGeom prst="rect">
            <a:avLst/>
          </a:prstGeom>
          <a:noFill/>
        </p:spPr>
        <p:txBody>
          <a:bodyPr wrap="squar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ru-RU" sz="40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Приходите на нас посмотреть</a:t>
            </a:r>
            <a:endParaRPr lang="ru-RU" sz="40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8" name="TextBox 7"/>
          <p:cNvSpPr txBox="1"/>
          <p:nvPr/>
        </p:nvSpPr>
        <p:spPr>
          <a:xfrm>
            <a:off x="546194" y="4161380"/>
            <a:ext cx="4225637" cy="1200329"/>
          </a:xfrm>
          <a:prstGeom prst="rect">
            <a:avLst/>
          </a:prstGeom>
          <a:noFill/>
        </p:spPr>
        <p:txBody>
          <a:bodyPr wrap="square" rtlCol="0">
            <a:spAutoFit/>
          </a:bodyPr>
          <a:lstStyle/>
          <a:p>
            <a:pPr algn="just"/>
            <a:r>
              <a:rPr lang="ru-RU" b="1" i="1" dirty="0"/>
              <a:t>Весёлые приключения Лисы и Ежа Вы можете увидеть в нашем  школьном театре. Эта  сказка очень понравилась всем ребятам.</a:t>
            </a:r>
          </a:p>
        </p:txBody>
      </p:sp>
      <p:sp>
        <p:nvSpPr>
          <p:cNvPr id="9" name="TextBox 8"/>
          <p:cNvSpPr txBox="1"/>
          <p:nvPr/>
        </p:nvSpPr>
        <p:spPr>
          <a:xfrm>
            <a:off x="4031673" y="5361709"/>
            <a:ext cx="4807527" cy="1200329"/>
          </a:xfrm>
          <a:prstGeom prst="rect">
            <a:avLst/>
          </a:prstGeom>
          <a:noFill/>
        </p:spPr>
        <p:txBody>
          <a:bodyPr wrap="square" rtlCol="0">
            <a:spAutoFit/>
          </a:bodyPr>
          <a:lstStyle/>
          <a:p>
            <a:r>
              <a:rPr lang="ru-RU" b="1" i="1" dirty="0"/>
              <a:t>А потом мы решили показать сказку для самых маленьких ребят – дошколят. Ведь кукольный театр любим детьми с древних времён на Руси. Малыши были рады.</a:t>
            </a:r>
          </a:p>
        </p:txBody>
      </p:sp>
    </p:spTree>
    <p:extLst>
      <p:ext uri="{BB962C8B-B14F-4D97-AF65-F5344CB8AC3E}">
        <p14:creationId xmlns:p14="http://schemas.microsoft.com/office/powerpoint/2010/main" val="1763586844"/>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азвание 1"/>
          <p:cNvSpPr>
            <a:spLocks noGrp="1"/>
          </p:cNvSpPr>
          <p:nvPr>
            <p:ph type="ctrTitle"/>
          </p:nvPr>
        </p:nvSpPr>
        <p:spPr/>
        <p:txBody>
          <a:bodyPr/>
          <a:lstStyle/>
          <a:p>
            <a:endParaRPr lang="ru-RU"/>
          </a:p>
        </p:txBody>
      </p:sp>
      <p:sp>
        <p:nvSpPr>
          <p:cNvPr id="3" name="Подзаголовок 2"/>
          <p:cNvSpPr>
            <a:spLocks noGrp="1"/>
          </p:cNvSpPr>
          <p:nvPr>
            <p:ph type="subTitle" idx="1"/>
          </p:nvPr>
        </p:nvSpPr>
        <p:spPr/>
        <p:txBody>
          <a:bodyPr/>
          <a:lstStyle/>
          <a:p>
            <a:endParaRPr lang="ru-RU"/>
          </a:p>
        </p:txBody>
      </p:sp>
      <p:pic>
        <p:nvPicPr>
          <p:cNvPr id="6" name="Изображение 5" descr="1920x1080_raduga-babochki-zelen-skazochnyij-fon.jp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4" name="Прямоугольник 3"/>
          <p:cNvSpPr/>
          <p:nvPr/>
        </p:nvSpPr>
        <p:spPr>
          <a:xfrm>
            <a:off x="1025236" y="637310"/>
            <a:ext cx="5832764" cy="4185761"/>
          </a:xfrm>
          <a:prstGeom prst="rect">
            <a:avLst/>
          </a:prstGeom>
        </p:spPr>
        <p:txBody>
          <a:bodyPr wrap="square">
            <a:spAutoFit/>
          </a:bodyPr>
          <a:lstStyle/>
          <a:p>
            <a:pPr algn="ctr"/>
            <a:r>
              <a:rPr lang="ru-RU" sz="3200" b="1" i="1" dirty="0">
                <a:solidFill>
                  <a:srgbClr val="FF0000"/>
                </a:solidFill>
              </a:rPr>
              <a:t> Выводы по теме проекта. </a:t>
            </a:r>
          </a:p>
          <a:p>
            <a:pPr algn="ctr"/>
            <a:r>
              <a:rPr lang="ru-RU" b="1" i="1" dirty="0"/>
              <a:t>Данный проект помог приобщить детей к изучению русского фольклора. Учащиеся чаще стали обращаться в библиотеки за книгами по устному народному творчеству, так как детей заинтересовало историческое прошлое своего народа. Благодаря проекту активизировалось творчество детей, улучшилась выразительность речи. Творческая коллективная работа над проектом повысила интерес учащихся к урокам литературного чтения, русского языка и другим урокам, способствовала сплочению школьного коллектива, осознанию каждым учеником, что его работа является залогом успеха общего дела. </a:t>
            </a:r>
          </a:p>
        </p:txBody>
      </p:sp>
    </p:spTree>
    <p:extLst>
      <p:ext uri="{BB962C8B-B14F-4D97-AF65-F5344CB8AC3E}">
        <p14:creationId xmlns:p14="http://schemas.microsoft.com/office/powerpoint/2010/main" val="2308219904"/>
      </p:ext>
    </p:extLst>
  </p:cSld>
  <p:clrMapOvr>
    <a:masterClrMapping/>
  </p:clrMapOvr>
  <mc:AlternateContent xmlns:mc="http://schemas.openxmlformats.org/markup-compatibility/2006" xmlns:p14="http://schemas.microsoft.com/office/powerpoint/2010/main">
    <mc:Choice Requires="p14">
      <p:transition spd="slow" p14:dur="1200">
        <p14:flip dir="r"/>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азвание 1"/>
          <p:cNvSpPr>
            <a:spLocks noGrp="1"/>
          </p:cNvSpPr>
          <p:nvPr>
            <p:ph type="ctrTitle"/>
          </p:nvPr>
        </p:nvSpPr>
        <p:spPr/>
        <p:txBody>
          <a:bodyPr/>
          <a:lstStyle/>
          <a:p>
            <a:endParaRPr lang="ru-RU" dirty="0"/>
          </a:p>
        </p:txBody>
      </p:sp>
      <p:sp>
        <p:nvSpPr>
          <p:cNvPr id="3" name="Подзаголовок 2"/>
          <p:cNvSpPr>
            <a:spLocks noGrp="1"/>
          </p:cNvSpPr>
          <p:nvPr>
            <p:ph type="subTitle" idx="1"/>
          </p:nvPr>
        </p:nvSpPr>
        <p:spPr/>
        <p:txBody>
          <a:bodyPr/>
          <a:lstStyle/>
          <a:p>
            <a:endParaRPr lang="ru-RU" dirty="0"/>
          </a:p>
        </p:txBody>
      </p:sp>
      <p:pic>
        <p:nvPicPr>
          <p:cNvPr id="6" name="Изображение 5" descr="1920x1080_raduga-babochki-zelen-skazochnyij-fon.jp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8" name="Прямоугольник 7"/>
          <p:cNvSpPr/>
          <p:nvPr/>
        </p:nvSpPr>
        <p:spPr>
          <a:xfrm>
            <a:off x="1172308" y="1499790"/>
            <a:ext cx="6994769" cy="3693319"/>
          </a:xfrm>
          <a:prstGeom prst="rect">
            <a:avLst/>
          </a:prstGeom>
        </p:spPr>
        <p:txBody>
          <a:bodyPr wrap="square">
            <a:spAutoFit/>
          </a:bodyPr>
          <a:lstStyle/>
          <a:p>
            <a:r>
              <a:rPr lang="ru-RU" b="1" i="1" dirty="0">
                <a:cs typeface="Times New Roman" pitchFamily="18" charset="0"/>
              </a:rPr>
              <a:t>Мы  любим сказки. Они очень понятны, интересны и поучительны. Особенно нравятся сказки с красивыми яркими иллюстрациями и чтобы всё в них хорошо заканчивалось.</a:t>
            </a:r>
          </a:p>
          <a:p>
            <a:r>
              <a:rPr lang="ru-RU" b="1" i="1" dirty="0">
                <a:cs typeface="Times New Roman" pitchFamily="18" charset="0"/>
              </a:rPr>
              <a:t>Однажды мы решили  написать сказки собственного сочинения, а потом поставить и показать всем ребятам нашей школы.</a:t>
            </a:r>
          </a:p>
          <a:p>
            <a:r>
              <a:rPr lang="ru-RU" b="1" i="1" dirty="0">
                <a:cs typeface="Times New Roman" pitchFamily="18" charset="0"/>
              </a:rPr>
              <a:t>       Мы просмотрели много книг, мультфильмов, фильмов, картинок, приготовили материал и инструменты, чертежи и схемы, сшили костюмы. И нашей фантазии не было конца. </a:t>
            </a:r>
          </a:p>
          <a:p>
            <a:r>
              <a:rPr lang="ru-RU" b="1" i="1" dirty="0">
                <a:cs typeface="Times New Roman" pitchFamily="18" charset="0"/>
              </a:rPr>
              <a:t>      Мы долго трудились над своими собственными книжечками   с нашими сказками. Они все разные: большие и маленькие, написанные от руки и распечатанные, нарисованные карандашами и красками, расклеенные иллюстрациями.</a:t>
            </a:r>
          </a:p>
          <a:p>
            <a:r>
              <a:rPr lang="ru-RU" b="1" i="1" dirty="0">
                <a:cs typeface="Times New Roman" pitchFamily="18" charset="0"/>
              </a:rPr>
              <a:t>      И вот что у нас получилось…</a:t>
            </a:r>
          </a:p>
        </p:txBody>
      </p:sp>
      <p:sp>
        <p:nvSpPr>
          <p:cNvPr id="4" name="Прямоугольник 3"/>
          <p:cNvSpPr/>
          <p:nvPr/>
        </p:nvSpPr>
        <p:spPr>
          <a:xfrm>
            <a:off x="3812254" y="743411"/>
            <a:ext cx="2265364" cy="523220"/>
          </a:xfrm>
          <a:prstGeom prst="rect">
            <a:avLst/>
          </a:prstGeom>
        </p:spPr>
        <p:txBody>
          <a:bodyPr wrap="none">
            <a:spAutoFit/>
          </a:bodyPr>
          <a:lstStyle/>
          <a:p>
            <a:r>
              <a:rPr lang="ru-RU" sz="2800" b="1" i="1" dirty="0">
                <a:solidFill>
                  <a:srgbClr val="FF0000"/>
                </a:solidFill>
                <a:latin typeface="Charcoal CY"/>
                <a:cs typeface="Charcoal CY"/>
              </a:rPr>
              <a:t>Аннотация</a:t>
            </a:r>
            <a:r>
              <a:rPr lang="ru-RU" dirty="0"/>
              <a:t> </a:t>
            </a:r>
          </a:p>
        </p:txBody>
      </p:sp>
    </p:spTree>
    <p:extLst>
      <p:ext uri="{BB962C8B-B14F-4D97-AF65-F5344CB8AC3E}">
        <p14:creationId xmlns:p14="http://schemas.microsoft.com/office/powerpoint/2010/main" val="2268053000"/>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азвание 1"/>
          <p:cNvSpPr>
            <a:spLocks noGrp="1"/>
          </p:cNvSpPr>
          <p:nvPr>
            <p:ph type="ctrTitle"/>
          </p:nvPr>
        </p:nvSpPr>
        <p:spPr/>
        <p:txBody>
          <a:bodyPr/>
          <a:lstStyle/>
          <a:p>
            <a:endParaRPr lang="ru-RU" dirty="0"/>
          </a:p>
        </p:txBody>
      </p:sp>
      <p:sp>
        <p:nvSpPr>
          <p:cNvPr id="3" name="Подзаголовок 2"/>
          <p:cNvSpPr>
            <a:spLocks noGrp="1"/>
          </p:cNvSpPr>
          <p:nvPr>
            <p:ph type="subTitle" idx="1"/>
          </p:nvPr>
        </p:nvSpPr>
        <p:spPr/>
        <p:txBody>
          <a:bodyPr/>
          <a:lstStyle/>
          <a:p>
            <a:endParaRPr lang="ru-RU" dirty="0"/>
          </a:p>
        </p:txBody>
      </p:sp>
      <p:pic>
        <p:nvPicPr>
          <p:cNvPr id="6" name="Изображение 5" descr="1920x1080_raduga-babochki-zelen-skazochnyij-fon.jp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6927"/>
            <a:ext cx="9144000" cy="6858000"/>
          </a:xfrm>
          <a:prstGeom prst="rect">
            <a:avLst/>
          </a:prstGeom>
        </p:spPr>
      </p:pic>
      <p:sp>
        <p:nvSpPr>
          <p:cNvPr id="4" name="Прямоугольник 3"/>
          <p:cNvSpPr/>
          <p:nvPr/>
        </p:nvSpPr>
        <p:spPr>
          <a:xfrm>
            <a:off x="572655" y="422086"/>
            <a:ext cx="7199746" cy="5663089"/>
          </a:xfrm>
          <a:prstGeom prst="rect">
            <a:avLst/>
          </a:prstGeom>
        </p:spPr>
        <p:txBody>
          <a:bodyPr wrap="square">
            <a:spAutoFit/>
          </a:bodyPr>
          <a:lstStyle/>
          <a:p>
            <a:pPr algn="just"/>
            <a:r>
              <a:rPr lang="ru-RU" b="1" dirty="0">
                <a:solidFill>
                  <a:srgbClr val="008000"/>
                </a:solidFill>
                <a:latin typeface="Charcoal CY"/>
                <a:cs typeface="Charcoal CY"/>
              </a:rPr>
              <a:t>                                             </a:t>
            </a:r>
          </a:p>
          <a:p>
            <a:pPr algn="just"/>
            <a:endParaRPr lang="ru-RU" b="1" dirty="0">
              <a:solidFill>
                <a:srgbClr val="008000"/>
              </a:solidFill>
              <a:latin typeface="Charcoal CY"/>
              <a:cs typeface="Charcoal CY"/>
            </a:endParaRPr>
          </a:p>
          <a:p>
            <a:pPr algn="ctr"/>
            <a:r>
              <a:rPr lang="ru-RU" b="1" dirty="0">
                <a:solidFill>
                  <a:srgbClr val="008000"/>
                </a:solidFill>
                <a:latin typeface="Charcoal CY"/>
                <a:cs typeface="Charcoal CY"/>
              </a:rPr>
              <a:t> </a:t>
            </a:r>
            <a:r>
              <a:rPr lang="ru-RU" sz="2800" b="1" i="1" dirty="0">
                <a:solidFill>
                  <a:srgbClr val="FF0000"/>
                </a:solidFill>
                <a:latin typeface="Charcoal CY"/>
                <a:cs typeface="Charcoal CY"/>
              </a:rPr>
              <a:t>Цель проекта</a:t>
            </a:r>
            <a:r>
              <a:rPr lang="ru-RU" sz="2800" b="1" i="1" dirty="0">
                <a:solidFill>
                  <a:srgbClr val="FF0000"/>
                </a:solidFill>
              </a:rPr>
              <a:t>:</a:t>
            </a:r>
          </a:p>
          <a:p>
            <a:pPr algn="ctr"/>
            <a:endParaRPr lang="ru-RU" sz="2800" b="1" i="1" dirty="0">
              <a:solidFill>
                <a:srgbClr val="FF0000"/>
              </a:solidFill>
            </a:endParaRPr>
          </a:p>
          <a:p>
            <a:pPr marL="285750" indent="-285750">
              <a:buFont typeface="Arial" pitchFamily="34" charset="0"/>
              <a:buChar char="•"/>
            </a:pPr>
            <a:r>
              <a:rPr lang="ru-RU" b="1" i="1" dirty="0"/>
              <a:t>формируем умение выражать своё отношение к героям, событиям, языку произведения;</a:t>
            </a:r>
          </a:p>
          <a:p>
            <a:pPr marL="285750" indent="-285750">
              <a:buFont typeface="Arial" pitchFamily="34" charset="0"/>
              <a:buChar char="•"/>
            </a:pPr>
            <a:r>
              <a:rPr lang="ru-RU" b="1" i="1" dirty="0"/>
              <a:t> аргументируем свою точку зрения;</a:t>
            </a:r>
          </a:p>
          <a:p>
            <a:pPr marL="285750" indent="-285750">
              <a:buFont typeface="Arial" pitchFamily="34" charset="0"/>
              <a:buChar char="•"/>
            </a:pPr>
            <a:r>
              <a:rPr lang="ru-RU" b="1" i="1" dirty="0"/>
              <a:t>преобразовываем информацию из одной формы в другую;</a:t>
            </a:r>
          </a:p>
          <a:p>
            <a:pPr marL="285750" indent="-285750">
              <a:buFont typeface="Arial" pitchFamily="34" charset="0"/>
              <a:buChar char="•"/>
            </a:pPr>
            <a:r>
              <a:rPr lang="ru-RU" b="1" i="1" dirty="0"/>
              <a:t>развиваем умения высказывать своё отношение к героям, выражать эмоции; </a:t>
            </a:r>
          </a:p>
          <a:p>
            <a:pPr marL="285750" indent="-285750">
              <a:buFont typeface="Arial" pitchFamily="34" charset="0"/>
              <a:buChar char="•"/>
            </a:pPr>
            <a:r>
              <a:rPr lang="ru-RU" b="1" i="1" dirty="0"/>
              <a:t>формируем мотивацию к обучению и целенаправленной познавательной деятельности;</a:t>
            </a:r>
          </a:p>
          <a:p>
            <a:pPr marL="285750" indent="-285750">
              <a:buFont typeface="Arial" pitchFamily="34" charset="0"/>
              <a:buChar char="•"/>
            </a:pPr>
            <a:r>
              <a:rPr lang="ru-RU" b="1" i="1" dirty="0"/>
              <a:t>используем полученные знания и умения при создании собственной сказки.</a:t>
            </a:r>
            <a:r>
              <a:rPr lang="ru-RU" dirty="0"/>
              <a:t> </a:t>
            </a:r>
          </a:p>
          <a:p>
            <a:endParaRPr lang="ru-RU" b="1" i="1" dirty="0"/>
          </a:p>
          <a:p>
            <a:endParaRPr lang="ru-RU" b="1" i="1" dirty="0"/>
          </a:p>
          <a:p>
            <a:endParaRPr lang="ru-RU" b="1" i="1" dirty="0"/>
          </a:p>
          <a:p>
            <a:pPr>
              <a:buFont typeface="Wingdings" charset="0"/>
              <a:buChar char="v"/>
            </a:pPr>
            <a:endParaRPr lang="ru-RU" b="1" i="1" dirty="0"/>
          </a:p>
          <a:p>
            <a:pPr>
              <a:buFont typeface="Wingdings" charset="0"/>
              <a:buChar char="v"/>
            </a:pPr>
            <a:endParaRPr lang="ru-RU" dirty="0"/>
          </a:p>
        </p:txBody>
      </p:sp>
    </p:spTree>
    <p:extLst>
      <p:ext uri="{BB962C8B-B14F-4D97-AF65-F5344CB8AC3E}">
        <p14:creationId xmlns:p14="http://schemas.microsoft.com/office/powerpoint/2010/main" val="418783473"/>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азвание 1"/>
          <p:cNvSpPr>
            <a:spLocks noGrp="1"/>
          </p:cNvSpPr>
          <p:nvPr>
            <p:ph type="ctrTitle"/>
          </p:nvPr>
        </p:nvSpPr>
        <p:spPr/>
        <p:txBody>
          <a:bodyPr/>
          <a:lstStyle/>
          <a:p>
            <a:endParaRPr lang="ru-RU" dirty="0"/>
          </a:p>
        </p:txBody>
      </p:sp>
      <p:sp>
        <p:nvSpPr>
          <p:cNvPr id="3" name="Подзаголовок 2"/>
          <p:cNvSpPr>
            <a:spLocks noGrp="1"/>
          </p:cNvSpPr>
          <p:nvPr>
            <p:ph type="subTitle" idx="1"/>
          </p:nvPr>
        </p:nvSpPr>
        <p:spPr/>
        <p:txBody>
          <a:bodyPr/>
          <a:lstStyle/>
          <a:p>
            <a:endParaRPr lang="ru-RU" dirty="0"/>
          </a:p>
        </p:txBody>
      </p:sp>
      <p:pic>
        <p:nvPicPr>
          <p:cNvPr id="6" name="Изображение 5" descr="1920x1080_raduga-babochki-zelen-skazochnyij-fon.jp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6927"/>
            <a:ext cx="9144000" cy="6858000"/>
          </a:xfrm>
          <a:prstGeom prst="rect">
            <a:avLst/>
          </a:prstGeom>
        </p:spPr>
      </p:pic>
      <p:sp>
        <p:nvSpPr>
          <p:cNvPr id="5" name="Прямоугольник 4"/>
          <p:cNvSpPr/>
          <p:nvPr/>
        </p:nvSpPr>
        <p:spPr>
          <a:xfrm>
            <a:off x="1559744" y="759922"/>
            <a:ext cx="6662336" cy="3170099"/>
          </a:xfrm>
          <a:prstGeom prst="rect">
            <a:avLst/>
          </a:prstGeom>
        </p:spPr>
        <p:txBody>
          <a:bodyPr wrap="square">
            <a:spAutoFit/>
          </a:bodyPr>
          <a:lstStyle/>
          <a:p>
            <a:pPr lvl="0" algn="ctr"/>
            <a:r>
              <a:rPr lang="ru-RU" sz="2800" b="1" i="1" dirty="0">
                <a:solidFill>
                  <a:srgbClr val="FF0000"/>
                </a:solidFill>
                <a:latin typeface="Charcoal CY"/>
                <a:cs typeface="Charcoal CY"/>
              </a:rPr>
              <a:t>Задачи:</a:t>
            </a:r>
          </a:p>
          <a:p>
            <a:pPr lvl="0" algn="ctr"/>
            <a:endParaRPr lang="ru-RU" sz="2800" b="1" i="1" dirty="0">
              <a:solidFill>
                <a:srgbClr val="FF0000"/>
              </a:solidFill>
              <a:latin typeface="Charcoal CY"/>
              <a:cs typeface="Charcoal CY"/>
            </a:endParaRPr>
          </a:p>
          <a:p>
            <a:pPr marL="285750" lvl="0" indent="-285750">
              <a:buFont typeface="Arial" pitchFamily="34" charset="0"/>
              <a:buChar char="•"/>
            </a:pPr>
            <a:r>
              <a:rPr lang="ru-RU" b="1" dirty="0">
                <a:solidFill>
                  <a:prstClr val="black"/>
                </a:solidFill>
              </a:rPr>
              <a:t>Научить учащихся сочинять сказки.</a:t>
            </a:r>
          </a:p>
          <a:p>
            <a:pPr marL="285750" lvl="0" indent="-285750">
              <a:buFont typeface="Arial" pitchFamily="34" charset="0"/>
              <a:buChar char="•"/>
            </a:pPr>
            <a:r>
              <a:rPr lang="ru-RU" b="1" dirty="0">
                <a:solidFill>
                  <a:prstClr val="black"/>
                </a:solidFill>
              </a:rPr>
              <a:t>Привить учащимся нравственные ценности, формирующие социальные компетенции.</a:t>
            </a:r>
          </a:p>
          <a:p>
            <a:pPr marL="285750" lvl="0" indent="-285750">
              <a:buFont typeface="Arial" pitchFamily="34" charset="0"/>
              <a:buChar char="•"/>
            </a:pPr>
            <a:r>
              <a:rPr lang="ru-RU" b="1" dirty="0">
                <a:solidFill>
                  <a:prstClr val="black"/>
                </a:solidFill>
              </a:rPr>
              <a:t>Помочь учащимся самоутвердиться как авторам художественных произведений, повысить их самооценку.</a:t>
            </a:r>
          </a:p>
          <a:p>
            <a:pPr marL="285750" lvl="0" indent="-285750">
              <a:buFont typeface="Arial" pitchFamily="34" charset="0"/>
              <a:buChar char="•"/>
            </a:pPr>
            <a:r>
              <a:rPr lang="ru-RU" b="1" dirty="0">
                <a:solidFill>
                  <a:prstClr val="black"/>
                </a:solidFill>
              </a:rPr>
              <a:t>Обеспечить рост творческого потенциала и познавательных мотивов у особо одарённых детей.</a:t>
            </a:r>
            <a:endParaRPr lang="ru-RU" dirty="0">
              <a:solidFill>
                <a:prstClr val="black"/>
              </a:solidFill>
            </a:endParaRPr>
          </a:p>
          <a:p>
            <a:pPr lvl="0"/>
            <a:endParaRPr lang="ru-RU" b="1" i="1" dirty="0">
              <a:solidFill>
                <a:prstClr val="black"/>
              </a:solidFill>
            </a:endParaRPr>
          </a:p>
        </p:txBody>
      </p:sp>
    </p:spTree>
    <p:extLst>
      <p:ext uri="{BB962C8B-B14F-4D97-AF65-F5344CB8AC3E}">
        <p14:creationId xmlns:p14="http://schemas.microsoft.com/office/powerpoint/2010/main" val="711501822"/>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азвание 1"/>
          <p:cNvSpPr>
            <a:spLocks noGrp="1"/>
          </p:cNvSpPr>
          <p:nvPr>
            <p:ph type="ctrTitle"/>
          </p:nvPr>
        </p:nvSpPr>
        <p:spPr/>
        <p:txBody>
          <a:bodyPr/>
          <a:lstStyle/>
          <a:p>
            <a:endParaRPr lang="ru-RU"/>
          </a:p>
        </p:txBody>
      </p:sp>
      <p:sp>
        <p:nvSpPr>
          <p:cNvPr id="3" name="Подзаголовок 2"/>
          <p:cNvSpPr>
            <a:spLocks noGrp="1"/>
          </p:cNvSpPr>
          <p:nvPr>
            <p:ph type="subTitle" idx="1"/>
          </p:nvPr>
        </p:nvSpPr>
        <p:spPr/>
        <p:txBody>
          <a:bodyPr/>
          <a:lstStyle/>
          <a:p>
            <a:endParaRPr lang="ru-RU"/>
          </a:p>
        </p:txBody>
      </p:sp>
      <p:pic>
        <p:nvPicPr>
          <p:cNvPr id="6" name="Изображение 5" descr="1920x1080_raduga-babochki-zelen-skazochnyij-fon.jp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4" name="Прямоугольник 3"/>
          <p:cNvSpPr/>
          <p:nvPr/>
        </p:nvSpPr>
        <p:spPr>
          <a:xfrm>
            <a:off x="2068286" y="196673"/>
            <a:ext cx="5007429" cy="1569660"/>
          </a:xfrm>
          <a:prstGeom prst="rect">
            <a:avLst/>
          </a:prstGeom>
        </p:spPr>
        <p:txBody>
          <a:bodyPr wrap="square">
            <a:spAutoFit/>
          </a:bodyPr>
          <a:lstStyle/>
          <a:p>
            <a:pPr algn="ctr"/>
            <a:endParaRPr lang="ru-RU" sz="2400" b="1" kern="1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Impact"/>
              <a:ea typeface="Impact"/>
              <a:cs typeface="Impact"/>
            </a:endParaRPr>
          </a:p>
          <a:p>
            <a:pPr algn="ctr"/>
            <a:r>
              <a:rPr lang="ru-RU" sz="2400" b="1" i="1" kern="10" dirty="0">
                <a:ln w="11430"/>
                <a:solidFill>
                  <a:srgbClr val="FF0000"/>
                </a:solidFill>
                <a:effectLst>
                  <a:outerShdw blurRad="50800" dist="39000" dir="5460000" algn="tl">
                    <a:srgbClr val="000000">
                      <a:alpha val="38000"/>
                    </a:srgbClr>
                  </a:outerShdw>
                </a:effectLst>
                <a:ea typeface="Impact"/>
                <a:cs typeface="Impact"/>
              </a:rPr>
              <a:t>План</a:t>
            </a:r>
            <a:r>
              <a:rPr lang="ru-RU" sz="2400" b="1" i="1" dirty="0">
                <a:ln w="24500" cmpd="dbl">
                  <a:solidFill>
                    <a:schemeClr val="accent2">
                      <a:shade val="85000"/>
                      <a:satMod val="155000"/>
                    </a:schemeClr>
                  </a:solidFill>
                  <a:prstDash val="solid"/>
                  <a:miter lim="800000"/>
                </a:ln>
                <a:solidFill>
                  <a:srgbClr val="FF0000"/>
                </a:solidFill>
                <a:effectLst>
                  <a:outerShdw blurRad="38100" dist="38100" dir="7020000" algn="tl">
                    <a:srgbClr val="000000">
                      <a:alpha val="35000"/>
                    </a:srgbClr>
                  </a:outerShdw>
                </a:effectLst>
              </a:rPr>
              <a:t> </a:t>
            </a:r>
            <a:r>
              <a:rPr lang="ru-RU" sz="2400" b="1" i="1" kern="10" dirty="0">
                <a:ln w="11430"/>
                <a:solidFill>
                  <a:srgbClr val="FF0000"/>
                </a:solidFill>
                <a:effectLst>
                  <a:outerShdw blurRad="50800" dist="39000" dir="5460000" algn="tl">
                    <a:srgbClr val="000000">
                      <a:alpha val="38000"/>
                    </a:srgbClr>
                  </a:outerShdw>
                </a:effectLst>
                <a:ea typeface="Impact"/>
                <a:cs typeface="Impact"/>
              </a:rPr>
              <a:t>проекта</a:t>
            </a:r>
          </a:p>
          <a:p>
            <a:pPr algn="ctr"/>
            <a:endParaRPr lang="ru-RU" sz="2400" b="1" dirty="0">
              <a:ln w="24500" cmpd="dbl">
                <a:solidFill>
                  <a:schemeClr val="accent2">
                    <a:shade val="85000"/>
                    <a:satMod val="155000"/>
                  </a:schemeClr>
                </a:solidFill>
                <a:prstDash val="solid"/>
                <a:miter lim="800000"/>
              </a:ln>
              <a:solidFill>
                <a:srgbClr val="FF0000"/>
              </a:solidFill>
              <a:effectLst>
                <a:outerShdw blurRad="38100" dist="38100" dir="7020000" algn="tl">
                  <a:srgbClr val="000000">
                    <a:alpha val="35000"/>
                  </a:srgbClr>
                </a:outerShdw>
              </a:effectLst>
            </a:endParaRPr>
          </a:p>
          <a:p>
            <a:pPr algn="ctr"/>
            <a:endParaRPr lang="ru-RU" sz="2400" dirty="0"/>
          </a:p>
        </p:txBody>
      </p:sp>
      <p:sp>
        <p:nvSpPr>
          <p:cNvPr id="5" name="Прямоугольник 4"/>
          <p:cNvSpPr/>
          <p:nvPr/>
        </p:nvSpPr>
        <p:spPr>
          <a:xfrm>
            <a:off x="1330036" y="1094509"/>
            <a:ext cx="6012874" cy="5509200"/>
          </a:xfrm>
          <a:prstGeom prst="rect">
            <a:avLst/>
          </a:prstGeom>
        </p:spPr>
        <p:txBody>
          <a:bodyPr wrap="square">
            <a:spAutoFit/>
          </a:bodyPr>
          <a:lstStyle/>
          <a:p>
            <a:pPr algn="ctr"/>
            <a:r>
              <a:rPr lang="ru-RU" sz="1600" b="1" dirty="0">
                <a:effectLst>
                  <a:outerShdw blurRad="38100" dist="38100" dir="2700000" algn="tl">
                    <a:srgbClr val="FFFFFF"/>
                  </a:outerShdw>
                </a:effectLst>
              </a:rPr>
              <a:t> I этап – Подготовительный: </a:t>
            </a:r>
          </a:p>
          <a:p>
            <a:pPr marL="285750" indent="-285750">
              <a:buFont typeface="Arial" pitchFamily="34" charset="0"/>
              <a:buChar char="•"/>
            </a:pPr>
            <a:r>
              <a:rPr lang="ru-RU" sz="1600" b="1" dirty="0">
                <a:effectLst>
                  <a:outerShdw blurRad="38100" dist="38100" dir="2700000" algn="tl">
                    <a:srgbClr val="FFFFFF"/>
                  </a:outerShdw>
                </a:effectLst>
              </a:rPr>
              <a:t>формулирование темы проекта "Пишем сказки сами", его целей, задач; </a:t>
            </a:r>
          </a:p>
          <a:p>
            <a:pPr marL="285750" indent="-285750">
              <a:buFont typeface="Arial" pitchFamily="34" charset="0"/>
              <a:buChar char="•"/>
            </a:pPr>
            <a:r>
              <a:rPr lang="ru-RU" sz="1600" b="1" dirty="0">
                <a:effectLst>
                  <a:outerShdw blurRad="38100" dist="38100" dir="2700000" algn="tl">
                    <a:srgbClr val="FFFFFF"/>
                  </a:outerShdw>
                </a:effectLst>
              </a:rPr>
              <a:t>выбор творческого направления;</a:t>
            </a:r>
          </a:p>
          <a:p>
            <a:pPr marL="285750" indent="-285750">
              <a:buFont typeface="Arial" pitchFamily="34" charset="0"/>
              <a:buChar char="•"/>
            </a:pPr>
            <a:r>
              <a:rPr lang="ru-RU" sz="1600" b="1" dirty="0">
                <a:effectLst>
                  <a:outerShdw blurRad="38100" dist="38100" dir="2700000" algn="tl">
                    <a:srgbClr val="FFFFFF"/>
                  </a:outerShdw>
                </a:effectLst>
              </a:rPr>
              <a:t>разработка планов исследований; </a:t>
            </a:r>
          </a:p>
          <a:p>
            <a:pPr marL="285750" indent="-285750">
              <a:buFont typeface="Arial" pitchFamily="34" charset="0"/>
              <a:buChar char="•"/>
            </a:pPr>
            <a:r>
              <a:rPr lang="ru-RU" sz="1600" b="1" dirty="0">
                <a:effectLst>
                  <a:outerShdw blurRad="38100" dist="38100" dir="2700000" algn="tl">
                    <a:srgbClr val="FFFFFF"/>
                  </a:outerShdw>
                </a:effectLst>
              </a:rPr>
              <a:t>обсуждение источников информации .</a:t>
            </a:r>
            <a:endParaRPr lang="ru-RU" sz="1600" dirty="0">
              <a:effectLst>
                <a:outerShdw blurRad="38100" dist="38100" dir="2700000" algn="tl">
                  <a:srgbClr val="FFFFFF"/>
                </a:outerShdw>
              </a:effectLst>
            </a:endParaRPr>
          </a:p>
          <a:p>
            <a:pPr algn="ctr"/>
            <a:r>
              <a:rPr lang="ru-RU" sz="1600" b="1" i="1" dirty="0">
                <a:effectLst>
                  <a:outerShdw blurRad="38100" dist="38100" dir="2700000" algn="tl">
                    <a:srgbClr val="FFFFFF"/>
                  </a:outerShdw>
                </a:effectLst>
              </a:rPr>
              <a:t>II этап – Основной :</a:t>
            </a:r>
          </a:p>
          <a:p>
            <a:pPr marL="285750" indent="-285750">
              <a:buFont typeface="Arial" pitchFamily="34" charset="0"/>
              <a:buChar char="•"/>
            </a:pPr>
            <a:r>
              <a:rPr lang="ru-RU" sz="1600" b="1" i="1" dirty="0">
                <a:effectLst>
                  <a:outerShdw blurRad="38100" dist="38100" dir="2700000" algn="tl">
                    <a:srgbClr val="FFFFFF"/>
                  </a:outerShdw>
                </a:effectLst>
              </a:rPr>
              <a:t>форма проектной деятельности: самостоятельная работа над решением поставленных задач; </a:t>
            </a:r>
          </a:p>
          <a:p>
            <a:pPr marL="285750" indent="-285750">
              <a:buFont typeface="Arial" pitchFamily="34" charset="0"/>
              <a:buChar char="•"/>
            </a:pPr>
            <a:r>
              <a:rPr lang="ru-RU" sz="1600" b="1" i="1" dirty="0">
                <a:effectLst>
                  <a:outerShdw blurRad="38100" dist="38100" dir="2700000" algn="tl">
                    <a:srgbClr val="FFFFFF"/>
                  </a:outerShdw>
                </a:effectLst>
              </a:rPr>
              <a:t>форма проектной деятельности: выставка рисунков ;</a:t>
            </a:r>
          </a:p>
          <a:p>
            <a:pPr marL="285750" indent="-285750">
              <a:buFont typeface="Arial" pitchFamily="34" charset="0"/>
              <a:buChar char="•"/>
            </a:pPr>
            <a:r>
              <a:rPr lang="ru-RU" sz="1600" b="1" i="1" dirty="0">
                <a:effectLst>
                  <a:outerShdw blurRad="38100" dist="38100" dir="2700000" algn="tl">
                    <a:srgbClr val="FFFFFF"/>
                  </a:outerShdw>
                </a:effectLst>
              </a:rPr>
              <a:t>коллективная работа «Сказочные персонажи»(поделки из природных материалов); </a:t>
            </a:r>
          </a:p>
          <a:p>
            <a:pPr marL="285750" indent="-285750">
              <a:buFont typeface="Arial" pitchFamily="34" charset="0"/>
              <a:buChar char="•"/>
            </a:pPr>
            <a:r>
              <a:rPr lang="ru-RU" sz="1600" b="1" i="1" dirty="0">
                <a:effectLst>
                  <a:outerShdw blurRad="38100" dist="38100" dir="2700000" algn="tl">
                    <a:srgbClr val="FFFFFF"/>
                  </a:outerShdw>
                </a:effectLst>
              </a:rPr>
              <a:t>коллективная работа «Сказочные герои» (изготовление костюмов, кукол для кукольного театра); </a:t>
            </a:r>
          </a:p>
          <a:p>
            <a:pPr marL="285750" indent="-285750">
              <a:buFont typeface="Arial" pitchFamily="34" charset="0"/>
              <a:buChar char="•"/>
            </a:pPr>
            <a:r>
              <a:rPr lang="ru-RU" sz="1600" b="1" i="1" dirty="0">
                <a:effectLst>
                  <a:outerShdw blurRad="38100" dist="38100" dir="2700000" algn="tl">
                    <a:srgbClr val="FFFFFF"/>
                  </a:outerShdw>
                </a:effectLst>
              </a:rPr>
              <a:t>книжная выставка; </a:t>
            </a:r>
          </a:p>
          <a:p>
            <a:pPr marL="285750" indent="-285750">
              <a:buFont typeface="Arial" pitchFamily="34" charset="0"/>
              <a:buChar char="•"/>
            </a:pPr>
            <a:r>
              <a:rPr lang="ru-RU" sz="1600" b="1" i="1" dirty="0">
                <a:effectLst>
                  <a:outerShdw blurRad="38100" dist="38100" dir="2700000" algn="tl">
                    <a:srgbClr val="FFFFFF"/>
                  </a:outerShdw>
                </a:effectLst>
              </a:rPr>
              <a:t>подготовка учащимися презентации по темам исследований;</a:t>
            </a:r>
          </a:p>
          <a:p>
            <a:pPr marL="285750" indent="-285750">
              <a:buFont typeface="Arial" pitchFamily="34" charset="0"/>
              <a:buChar char="•"/>
            </a:pPr>
            <a:r>
              <a:rPr lang="ru-RU" sz="1600" b="1" i="1" dirty="0">
                <a:effectLst>
                  <a:outerShdw blurRad="38100" dist="38100" dir="2700000" algn="tl">
                    <a:srgbClr val="FFFFFF"/>
                  </a:outerShdw>
                </a:effectLst>
              </a:rPr>
              <a:t>Самооценка своей работы путём коллективного обсуждения, выбор победителя. </a:t>
            </a:r>
          </a:p>
          <a:p>
            <a:pPr algn="ctr"/>
            <a:r>
              <a:rPr lang="ru-RU" sz="1600" b="1" i="1" dirty="0">
                <a:effectLst>
                  <a:outerShdw blurRad="38100" dist="38100" dir="2700000" algn="tl">
                    <a:srgbClr val="FFFFFF"/>
                  </a:outerShdw>
                </a:effectLst>
              </a:rPr>
              <a:t>              </a:t>
            </a:r>
            <a:r>
              <a:rPr lang="en-US" sz="1600" b="1" i="1" dirty="0">
                <a:effectLst>
                  <a:outerShdw blurRad="38100" dist="38100" dir="2700000" algn="tl">
                    <a:srgbClr val="FFFFFF"/>
                  </a:outerShdw>
                </a:effectLst>
              </a:rPr>
              <a:t>III </a:t>
            </a:r>
            <a:r>
              <a:rPr lang="ru-RU" sz="1600" b="1" i="1" dirty="0">
                <a:effectLst>
                  <a:outerShdw blurRad="38100" dist="38100" dir="2700000" algn="tl">
                    <a:srgbClr val="FFFFFF"/>
                  </a:outerShdw>
                </a:effectLst>
              </a:rPr>
              <a:t>этап – Заключительный: </a:t>
            </a:r>
            <a:endParaRPr lang="ru-RU" sz="1600" dirty="0">
              <a:effectLst>
                <a:outerShdw blurRad="38100" dist="38100" dir="2700000" algn="tl">
                  <a:srgbClr val="FFFFFF"/>
                </a:outerShdw>
              </a:effectLst>
            </a:endParaRPr>
          </a:p>
          <a:p>
            <a:pPr>
              <a:buFont typeface="Wingdings" charset="0"/>
              <a:buChar char="§"/>
            </a:pPr>
            <a:r>
              <a:rPr lang="ru-RU" sz="1600" b="1" i="1" dirty="0">
                <a:effectLst>
                  <a:outerShdw blurRad="38100" dist="38100" dir="2700000" algn="tl">
                    <a:srgbClr val="FFFFFF"/>
                  </a:outerShdw>
                </a:effectLst>
              </a:rPr>
              <a:t>Постановка  кукольного спектакля по </a:t>
            </a:r>
            <a:r>
              <a:rPr lang="ru-RU" sz="1600" i="1" dirty="0">
                <a:effectLst>
                  <a:outerShdw blurRad="38100" dist="38100" dir="2700000" algn="tl">
                    <a:srgbClr val="FFFFFF"/>
                  </a:outerShdw>
                </a:effectLst>
              </a:rPr>
              <a:t>сказке;</a:t>
            </a:r>
          </a:p>
          <a:p>
            <a:pPr>
              <a:buFont typeface="Wingdings" charset="0"/>
              <a:buChar char="§"/>
            </a:pPr>
            <a:r>
              <a:rPr lang="ru-RU" sz="1600" i="1" dirty="0">
                <a:effectLst>
                  <a:outerShdw blurRad="38100" dist="38100" dir="2700000" algn="tl">
                    <a:srgbClr val="FFFFFF"/>
                  </a:outerShdw>
                </a:effectLst>
              </a:rPr>
              <a:t>Инсценировка сказки.</a:t>
            </a:r>
            <a:endParaRPr lang="ru-RU" sz="1600" dirty="0">
              <a:effectLst>
                <a:outerShdw blurRad="38100" dist="38100" dir="2700000" algn="tl">
                  <a:srgbClr val="FFFFFF"/>
                </a:outerShdw>
              </a:effectLst>
            </a:endParaRPr>
          </a:p>
        </p:txBody>
      </p:sp>
    </p:spTree>
    <p:extLst>
      <p:ext uri="{BB962C8B-B14F-4D97-AF65-F5344CB8AC3E}">
        <p14:creationId xmlns:p14="http://schemas.microsoft.com/office/powerpoint/2010/main" val="967400010"/>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 name="Изображение 38" descr="1920x1080_raduga-babochki-zelen-skazochnyij-fon.jp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3074" name="Rectangle 42">
            <a:hlinkClick r:id="" action="ppaction://noaction"/>
          </p:cNvPr>
          <p:cNvSpPr>
            <a:spLocks noChangeArrowheads="1"/>
          </p:cNvSpPr>
          <p:nvPr/>
        </p:nvSpPr>
        <p:spPr bwMode="auto">
          <a:xfrm>
            <a:off x="0" y="6524625"/>
            <a:ext cx="9144000" cy="333375"/>
          </a:xfrm>
          <a:prstGeom prst="rect">
            <a:avLst/>
          </a:prstGeom>
          <a:solidFill>
            <a:schemeClr val="accent1">
              <a:alpha val="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ru-RU"/>
          </a:p>
        </p:txBody>
      </p:sp>
      <p:sp>
        <p:nvSpPr>
          <p:cNvPr id="2" name="WordArt 26" descr="lines5"/>
          <p:cNvSpPr>
            <a:spLocks noChangeArrowheads="1" noChangeShapeType="1" noTextEdit="1"/>
          </p:cNvSpPr>
          <p:nvPr/>
        </p:nvSpPr>
        <p:spPr bwMode="auto">
          <a:xfrm>
            <a:off x="1908175" y="188913"/>
            <a:ext cx="5616575" cy="719137"/>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endParaRPr lang="ru-RU" sz="1400" kern="10" dirty="0">
              <a:effectLst>
                <a:outerShdw blurRad="63500" dist="53882" dir="2700000" algn="ctr" rotWithShape="0">
                  <a:srgbClr val="C0C0C0">
                    <a:alpha val="79999"/>
                  </a:srgbClr>
                </a:outerShdw>
              </a:effectLst>
              <a:latin typeface="+mj-lt"/>
              <a:ea typeface="Comic Sans MS"/>
              <a:cs typeface="Comic Sans MS"/>
            </a:endParaRPr>
          </a:p>
        </p:txBody>
      </p:sp>
      <p:sp>
        <p:nvSpPr>
          <p:cNvPr id="4" name="Прямоугольник 3"/>
          <p:cNvSpPr/>
          <p:nvPr/>
        </p:nvSpPr>
        <p:spPr>
          <a:xfrm>
            <a:off x="0" y="188913"/>
            <a:ext cx="8893176" cy="830997"/>
          </a:xfrm>
          <a:prstGeom prst="rect">
            <a:avLst/>
          </a:prstGeom>
        </p:spPr>
        <p:txBody>
          <a:bodyPr wrap="square">
            <a:spAutoFit/>
          </a:bodyPr>
          <a:lstStyle/>
          <a:p>
            <a:pPr algn="ctr"/>
            <a:r>
              <a:rPr lang="ru-RU" sz="2400" b="1" kern="1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Impact"/>
                <a:ea typeface="Impact"/>
                <a:cs typeface="Impact"/>
              </a:rPr>
              <a:t>Приняв участие в мероприятии  «Своя игра» по теме:</a:t>
            </a:r>
          </a:p>
          <a:p>
            <a:pPr algn="ctr"/>
            <a:r>
              <a:rPr lang="ru-RU" sz="2400" b="1" kern="1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Impact"/>
                <a:ea typeface="Impact"/>
                <a:cs typeface="Impact"/>
              </a:rPr>
              <a:t> «Сказки гуляют по свету».</a:t>
            </a:r>
          </a:p>
        </p:txBody>
      </p:sp>
      <p:pic>
        <p:nvPicPr>
          <p:cNvPr id="6" name="Изображение 5" descr="IMG_0865.JP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597661" y="1019910"/>
            <a:ext cx="4237601" cy="2825067"/>
          </a:xfrm>
          <a:prstGeom prst="rect">
            <a:avLst/>
          </a:prstGeom>
          <a:ln>
            <a:noFill/>
          </a:ln>
          <a:effectLst>
            <a:softEdge rad="112500"/>
          </a:effectLst>
        </p:spPr>
      </p:pic>
      <p:pic>
        <p:nvPicPr>
          <p:cNvPr id="8" name="Изображение 7" descr="IMG_0876.JPG"/>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rot="744442">
            <a:off x="4858537" y="3927786"/>
            <a:ext cx="4057722" cy="2705148"/>
          </a:xfrm>
          <a:prstGeom prst="rect">
            <a:avLst/>
          </a:prstGeom>
          <a:ln>
            <a:noFill/>
          </a:ln>
          <a:effectLst>
            <a:softEdge rad="112500"/>
          </a:effectLst>
        </p:spPr>
      </p:pic>
      <p:pic>
        <p:nvPicPr>
          <p:cNvPr id="3" name="Изображение 2" descr="IMG_0871.JPG"/>
          <p:cNvPicPr>
            <a:picLocks noChangeAspect="1"/>
          </p:cNvPicPr>
          <p:nvPr/>
        </p:nvPicPr>
        <p:blipFill>
          <a:blip r:embed="rId5" cstate="email">
            <a:extLst>
              <a:ext uri="{BEBA8EAE-BF5A-486C-A8C5-ECC9F3942E4B}">
                <a14:imgProps xmlns:a14="http://schemas.microsoft.com/office/drawing/2010/main">
                  <a14:imgLayer r:embed="rId6">
                    <a14:imgEffect>
                      <a14:saturation sat="66000"/>
                    </a14:imgEffect>
                  </a14:imgLayer>
                </a14:imgProps>
              </a:ext>
              <a:ext uri="{28A0092B-C50C-407E-A947-70E740481C1C}">
                <a14:useLocalDpi xmlns:a14="http://schemas.microsoft.com/office/drawing/2010/main"/>
              </a:ext>
            </a:extLst>
          </a:blip>
          <a:stretch>
            <a:fillRect/>
          </a:stretch>
        </p:blipFill>
        <p:spPr>
          <a:xfrm rot="20921164">
            <a:off x="152629" y="3953351"/>
            <a:ext cx="3981027" cy="2654018"/>
          </a:xfrm>
          <a:prstGeom prst="rect">
            <a:avLst/>
          </a:prstGeom>
          <a:ln>
            <a:noFill/>
          </a:ln>
          <a:effectLst>
            <a:softEdge rad="112500"/>
          </a:effectLst>
        </p:spPr>
      </p:pic>
      <p:sp>
        <p:nvSpPr>
          <p:cNvPr id="5" name="Прямоугольник 4"/>
          <p:cNvSpPr/>
          <p:nvPr/>
        </p:nvSpPr>
        <p:spPr>
          <a:xfrm>
            <a:off x="526474" y="1357745"/>
            <a:ext cx="2071188" cy="2031325"/>
          </a:xfrm>
          <a:prstGeom prst="rect">
            <a:avLst/>
          </a:prstGeom>
        </p:spPr>
        <p:txBody>
          <a:bodyPr wrap="square">
            <a:spAutoFit/>
          </a:bodyPr>
          <a:lstStyle/>
          <a:p>
            <a:r>
              <a:rPr lang="ru-RU" b="1" i="1" dirty="0"/>
              <a:t>Мы научились различать добро и зло, выходить из трудных ситуаций. Сказки помогают нам познавать мир.</a:t>
            </a:r>
          </a:p>
        </p:txBody>
      </p:sp>
      <p:sp>
        <p:nvSpPr>
          <p:cNvPr id="7" name="Прямоугольник 6"/>
          <p:cNvSpPr/>
          <p:nvPr/>
        </p:nvSpPr>
        <p:spPr>
          <a:xfrm>
            <a:off x="6835262" y="1357745"/>
            <a:ext cx="2057914" cy="2031325"/>
          </a:xfrm>
          <a:prstGeom prst="rect">
            <a:avLst/>
          </a:prstGeom>
        </p:spPr>
        <p:txBody>
          <a:bodyPr wrap="square">
            <a:spAutoFit/>
          </a:bodyPr>
          <a:lstStyle/>
          <a:p>
            <a:r>
              <a:rPr lang="ru-RU" b="1" i="1" dirty="0"/>
              <a:t>Через сказку можно посмотреть на себя со стороны, сыграть новую роль и лучше понять себя.</a:t>
            </a:r>
          </a:p>
        </p:txBody>
      </p:sp>
    </p:spTree>
    <p:extLst>
      <p:ext uri="{BB962C8B-B14F-4D97-AF65-F5344CB8AC3E}">
        <p14:creationId xmlns:p14="http://schemas.microsoft.com/office/powerpoint/2010/main" val="537258682"/>
      </p:ext>
    </p:extLst>
  </p:cSld>
  <p:clrMapOvr>
    <a:masterClrMapping/>
  </p:clrMapOvr>
  <mc:AlternateContent xmlns:mc="http://schemas.openxmlformats.org/markup-compatibility/2006" xmlns:p14="http://schemas.microsoft.com/office/powerpoint/2010/main">
    <mc:Choice Requires="p14">
      <p:transition spd="slow" p14:dur="1200" advClick="0">
        <p14:flip dir="r"/>
      </p:transition>
    </mc:Choice>
    <mc:Fallback xmlns="">
      <p:transition spd="slow" advClick="0">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азвание 1"/>
          <p:cNvSpPr>
            <a:spLocks noGrp="1"/>
          </p:cNvSpPr>
          <p:nvPr>
            <p:ph type="ctrTitle"/>
          </p:nvPr>
        </p:nvSpPr>
        <p:spPr/>
        <p:txBody>
          <a:bodyPr/>
          <a:lstStyle/>
          <a:p>
            <a:endParaRPr lang="ru-RU"/>
          </a:p>
        </p:txBody>
      </p:sp>
      <p:sp>
        <p:nvSpPr>
          <p:cNvPr id="3" name="Подзаголовок 2"/>
          <p:cNvSpPr>
            <a:spLocks noGrp="1"/>
          </p:cNvSpPr>
          <p:nvPr>
            <p:ph type="subTitle" idx="1"/>
          </p:nvPr>
        </p:nvSpPr>
        <p:spPr/>
        <p:txBody>
          <a:bodyPr/>
          <a:lstStyle/>
          <a:p>
            <a:endParaRPr lang="ru-RU"/>
          </a:p>
        </p:txBody>
      </p:sp>
      <p:pic>
        <p:nvPicPr>
          <p:cNvPr id="6" name="Изображение 5" descr="1920x1080_raduga-babochki-zelen-skazochnyij-fon.jp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7" name="WordArt 6"/>
          <p:cNvSpPr>
            <a:spLocks noChangeArrowheads="1" noChangeShapeType="1" noTextEdit="1"/>
          </p:cNvSpPr>
          <p:nvPr/>
        </p:nvSpPr>
        <p:spPr bwMode="auto">
          <a:xfrm>
            <a:off x="1226457" y="1273175"/>
            <a:ext cx="7000924" cy="1714500"/>
          </a:xfrm>
          <a:prstGeom prst="rect">
            <a:avLst/>
          </a:prstGeom>
        </p:spPr>
        <p:txBody>
          <a:bodyPr wrap="none" fromWordArt="1">
            <a:prstTxWarp prst="textPlain">
              <a:avLst>
                <a:gd name="adj" fmla="val 50000"/>
              </a:avLst>
            </a:prstTxWarp>
          </a:bodyPr>
          <a:lstStyle/>
          <a:p>
            <a:pPr algn="ctr">
              <a:defRPr/>
            </a:pPr>
            <a:endParaRPr lang="ru-RU" sz="3600" kern="10" dirty="0">
              <a:ln w="19050">
                <a:solidFill>
                  <a:srgbClr val="99CCFF"/>
                </a:solidFill>
                <a:round/>
                <a:headEnd/>
                <a:tailEnd/>
              </a:ln>
              <a:solidFill>
                <a:srgbClr val="FF0000"/>
              </a:solidFill>
              <a:effectLst>
                <a:outerShdw dist="35921" dir="2700000" algn="ctr" rotWithShape="0">
                  <a:srgbClr val="990000"/>
                </a:outerShdw>
              </a:effectLst>
              <a:latin typeface="Impact"/>
              <a:ea typeface="+mn-ea"/>
            </a:endParaRPr>
          </a:p>
        </p:txBody>
      </p:sp>
      <p:pic>
        <p:nvPicPr>
          <p:cNvPr id="4" name="Изображение 3" descr="IMG_0850.JP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53310" y="2130425"/>
            <a:ext cx="4488185" cy="2992124"/>
          </a:xfrm>
          <a:prstGeom prst="rect">
            <a:avLst/>
          </a:prstGeom>
          <a:ln>
            <a:noFill/>
          </a:ln>
          <a:effectLst>
            <a:softEdge rad="112500"/>
          </a:effectLst>
        </p:spPr>
      </p:pic>
      <p:pic>
        <p:nvPicPr>
          <p:cNvPr id="8" name="Изображение 7" descr="IMG_0853.JPG"/>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4655814" y="2809298"/>
            <a:ext cx="4488186" cy="2992124"/>
          </a:xfrm>
          <a:prstGeom prst="rect">
            <a:avLst/>
          </a:prstGeom>
          <a:ln>
            <a:noFill/>
          </a:ln>
          <a:effectLst>
            <a:softEdge rad="112500"/>
          </a:effectLst>
        </p:spPr>
      </p:pic>
      <p:sp>
        <p:nvSpPr>
          <p:cNvPr id="5" name="Прямоугольник 4"/>
          <p:cNvSpPr/>
          <p:nvPr/>
        </p:nvSpPr>
        <p:spPr>
          <a:xfrm>
            <a:off x="153311" y="626844"/>
            <a:ext cx="8661534" cy="830997"/>
          </a:xfrm>
          <a:prstGeom prst="rect">
            <a:avLst/>
          </a:prstGeom>
        </p:spPr>
        <p:txBody>
          <a:bodyPr wrap="square">
            <a:spAutoFit/>
          </a:bodyPr>
          <a:lstStyle/>
          <a:p>
            <a:pPr algn="ctr"/>
            <a:r>
              <a:rPr lang="ru-RU" sz="2400" b="1" cap="all" dirty="0">
                <a:ln w="9000" cmpd="sng">
                  <a:solidFill>
                    <a:schemeClr val="accent4">
                      <a:shade val="50000"/>
                      <a:satMod val="120000"/>
                    </a:schemeClr>
                  </a:solidFill>
                  <a:prstDash val="solid"/>
                </a:ln>
                <a:solidFill>
                  <a:srgbClr val="FF0000"/>
                </a:solidFill>
                <a:effectLst>
                  <a:reflection blurRad="12700" stA="28000" endPos="45000" dist="1000" dir="5400000" sy="-100000" algn="bl" rotWithShape="0"/>
                </a:effectLst>
              </a:rPr>
              <a:t>Побывав на открытых уроках и классных часах </a:t>
            </a:r>
          </a:p>
          <a:p>
            <a:pPr algn="ctr"/>
            <a:r>
              <a:rPr lang="ru-RU" sz="2400" b="1" cap="all" dirty="0">
                <a:ln w="9000" cmpd="sng">
                  <a:solidFill>
                    <a:schemeClr val="accent4">
                      <a:shade val="50000"/>
                      <a:satMod val="120000"/>
                    </a:schemeClr>
                  </a:solidFill>
                  <a:prstDash val="solid"/>
                </a:ln>
                <a:solidFill>
                  <a:srgbClr val="FF0000"/>
                </a:solidFill>
                <a:effectLst>
                  <a:reflection blurRad="12700" stA="28000" endPos="45000" dist="1000" dir="5400000" sy="-100000" algn="bl" rotWithShape="0"/>
                </a:effectLst>
              </a:rPr>
              <a:t>на тему: «Сказка»,</a:t>
            </a:r>
          </a:p>
        </p:txBody>
      </p:sp>
      <p:sp>
        <p:nvSpPr>
          <p:cNvPr id="9" name="TextBox 8"/>
          <p:cNvSpPr txBox="1"/>
          <p:nvPr/>
        </p:nvSpPr>
        <p:spPr>
          <a:xfrm>
            <a:off x="1108364" y="1484094"/>
            <a:ext cx="7349836" cy="369332"/>
          </a:xfrm>
          <a:prstGeom prst="rect">
            <a:avLst/>
          </a:prstGeom>
          <a:noFill/>
        </p:spPr>
        <p:txBody>
          <a:bodyPr wrap="square" rtlCol="0">
            <a:spAutoFit/>
          </a:bodyPr>
          <a:lstStyle/>
          <a:p>
            <a:pPr algn="just"/>
            <a:r>
              <a:rPr lang="ru-RU" b="1" i="1" dirty="0"/>
              <a:t>Полученный материал, мы использовали в работе над проектом. </a:t>
            </a:r>
          </a:p>
        </p:txBody>
      </p:sp>
    </p:spTree>
    <p:extLst>
      <p:ext uri="{BB962C8B-B14F-4D97-AF65-F5344CB8AC3E}">
        <p14:creationId xmlns:p14="http://schemas.microsoft.com/office/powerpoint/2010/main" val="3731737425"/>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азвание 1"/>
          <p:cNvSpPr>
            <a:spLocks noGrp="1"/>
          </p:cNvSpPr>
          <p:nvPr>
            <p:ph type="ctrTitle"/>
          </p:nvPr>
        </p:nvSpPr>
        <p:spPr/>
        <p:txBody>
          <a:bodyPr/>
          <a:lstStyle/>
          <a:p>
            <a:endParaRPr lang="ru-RU"/>
          </a:p>
        </p:txBody>
      </p:sp>
      <p:sp>
        <p:nvSpPr>
          <p:cNvPr id="3" name="Подзаголовок 2"/>
          <p:cNvSpPr>
            <a:spLocks noGrp="1"/>
          </p:cNvSpPr>
          <p:nvPr>
            <p:ph type="subTitle" idx="1"/>
          </p:nvPr>
        </p:nvSpPr>
        <p:spPr/>
        <p:txBody>
          <a:bodyPr/>
          <a:lstStyle/>
          <a:p>
            <a:endParaRPr lang="ru-RU"/>
          </a:p>
        </p:txBody>
      </p:sp>
      <p:pic>
        <p:nvPicPr>
          <p:cNvPr id="6" name="Изображение 5" descr="1920x1080_raduga-babochki-zelen-skazochnyij-fon.jp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7" name="WordArt 6"/>
          <p:cNvSpPr>
            <a:spLocks noChangeArrowheads="1" noChangeShapeType="1" noTextEdit="1"/>
          </p:cNvSpPr>
          <p:nvPr/>
        </p:nvSpPr>
        <p:spPr bwMode="auto">
          <a:xfrm>
            <a:off x="1226457" y="1273175"/>
            <a:ext cx="7000924" cy="1714500"/>
          </a:xfrm>
          <a:prstGeom prst="rect">
            <a:avLst/>
          </a:prstGeom>
        </p:spPr>
        <p:txBody>
          <a:bodyPr wrap="none" fromWordArt="1">
            <a:prstTxWarp prst="textPlain">
              <a:avLst>
                <a:gd name="adj" fmla="val 50000"/>
              </a:avLst>
            </a:prstTxWarp>
          </a:bodyPr>
          <a:lstStyle/>
          <a:p>
            <a:pPr algn="ctr">
              <a:defRPr/>
            </a:pPr>
            <a:endParaRPr lang="ru-RU" sz="2000" kern="10" dirty="0">
              <a:ln w="19050">
                <a:solidFill>
                  <a:srgbClr val="99CCFF"/>
                </a:solidFill>
                <a:round/>
                <a:headEnd/>
                <a:tailEnd/>
              </a:ln>
              <a:solidFill>
                <a:schemeClr val="tx1">
                  <a:lumMod val="95000"/>
                  <a:lumOff val="5000"/>
                </a:schemeClr>
              </a:solidFill>
              <a:effectLst>
                <a:outerShdw dist="35921" dir="2700000" algn="ctr" rotWithShape="0">
                  <a:srgbClr val="990000"/>
                </a:outerShdw>
              </a:effectLst>
              <a:latin typeface="Wooden Ship Decorated" pitchFamily="2" charset="0"/>
              <a:ea typeface="+mn-ea"/>
            </a:endParaRPr>
          </a:p>
        </p:txBody>
      </p:sp>
      <p:sp>
        <p:nvSpPr>
          <p:cNvPr id="4" name="Прямоугольник 3"/>
          <p:cNvSpPr/>
          <p:nvPr/>
        </p:nvSpPr>
        <p:spPr>
          <a:xfrm>
            <a:off x="2705373" y="229300"/>
            <a:ext cx="6035498" cy="523220"/>
          </a:xfrm>
          <a:prstGeom prst="rect">
            <a:avLst/>
          </a:prstGeom>
        </p:spPr>
        <p:txBody>
          <a:bodyPr wrap="none">
            <a:spAutoFit/>
          </a:bodyPr>
          <a:lstStyle/>
          <a:p>
            <a:pPr algn="ctr"/>
            <a:r>
              <a:rPr lang="ru-RU" sz="2800" b="1" dirty="0">
                <a:solidFill>
                  <a:srgbClr val="FF0000"/>
                </a:solidFill>
              </a:rPr>
              <a:t>Побывав на экскурсии в библиотеке ,</a:t>
            </a:r>
          </a:p>
        </p:txBody>
      </p:sp>
      <p:pic>
        <p:nvPicPr>
          <p:cNvPr id="9" name="Изображение 8" descr="IMG_1680.JP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778733" y="742759"/>
            <a:ext cx="4162997" cy="2775332"/>
          </a:xfrm>
          <a:prstGeom prst="rect">
            <a:avLst/>
          </a:prstGeom>
          <a:noFill/>
          <a:ln>
            <a:noFill/>
          </a:ln>
        </p:spPr>
      </p:pic>
      <p:pic>
        <p:nvPicPr>
          <p:cNvPr id="11" name="Изображение 10" descr="IMG_1688.JPG"/>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rot="5400000">
            <a:off x="-571426" y="685438"/>
            <a:ext cx="3987943" cy="2658629"/>
          </a:xfrm>
          <a:prstGeom prst="rect">
            <a:avLst/>
          </a:prstGeom>
          <a:ln>
            <a:noFill/>
          </a:ln>
          <a:effectLst>
            <a:softEdge rad="112500"/>
          </a:effectLst>
        </p:spPr>
      </p:pic>
      <p:pic>
        <p:nvPicPr>
          <p:cNvPr id="12" name="Изображение 11" descr="IMG_1686.JPG"/>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4778733" y="3987942"/>
            <a:ext cx="4059368" cy="2706245"/>
          </a:xfrm>
          <a:prstGeom prst="rect">
            <a:avLst/>
          </a:prstGeom>
          <a:noFill/>
          <a:ln>
            <a:noFill/>
          </a:ln>
        </p:spPr>
      </p:pic>
      <p:pic>
        <p:nvPicPr>
          <p:cNvPr id="13" name="Изображение 12" descr="IMG_1684.JPG"/>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541856" y="4037669"/>
            <a:ext cx="4059368" cy="2706246"/>
          </a:xfrm>
          <a:prstGeom prst="rect">
            <a:avLst/>
          </a:prstGeom>
          <a:noFill/>
          <a:ln>
            <a:noFill/>
          </a:ln>
        </p:spPr>
      </p:pic>
      <p:sp>
        <p:nvSpPr>
          <p:cNvPr id="5" name="TextBox 4"/>
          <p:cNvSpPr txBox="1"/>
          <p:nvPr/>
        </p:nvSpPr>
        <p:spPr>
          <a:xfrm>
            <a:off x="2657554" y="1854875"/>
            <a:ext cx="2124783" cy="2031325"/>
          </a:xfrm>
          <a:prstGeom prst="rect">
            <a:avLst/>
          </a:prstGeom>
          <a:noFill/>
          <a:ln>
            <a:noFill/>
          </a:ln>
        </p:spPr>
        <p:style>
          <a:lnRef idx="2">
            <a:schemeClr val="dk1"/>
          </a:lnRef>
          <a:fillRef idx="1">
            <a:schemeClr val="lt1"/>
          </a:fillRef>
          <a:effectRef idx="0">
            <a:schemeClr val="dk1"/>
          </a:effectRef>
          <a:fontRef idx="minor">
            <a:schemeClr val="dk1"/>
          </a:fontRef>
        </p:style>
        <p:txBody>
          <a:bodyPr wrap="square" rtlCol="0">
            <a:spAutoFit/>
          </a:bodyPr>
          <a:lstStyle/>
          <a:p>
            <a:r>
              <a:rPr lang="ru-RU" b="1" i="1" dirty="0"/>
              <a:t>Мы находили, читали или вспоминали ранее </a:t>
            </a:r>
          </a:p>
          <a:p>
            <a:r>
              <a:rPr lang="ru-RU" b="1" i="1" dirty="0"/>
              <a:t>изученные сказки, в которых есть образы сказочных героев.</a:t>
            </a:r>
          </a:p>
        </p:txBody>
      </p:sp>
    </p:spTree>
    <p:extLst>
      <p:ext uri="{BB962C8B-B14F-4D97-AF65-F5344CB8AC3E}">
        <p14:creationId xmlns:p14="http://schemas.microsoft.com/office/powerpoint/2010/main" val="2308219904"/>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азвание 1"/>
          <p:cNvSpPr>
            <a:spLocks noGrp="1"/>
          </p:cNvSpPr>
          <p:nvPr>
            <p:ph type="ctrTitle"/>
          </p:nvPr>
        </p:nvSpPr>
        <p:spPr/>
        <p:txBody>
          <a:bodyPr/>
          <a:lstStyle/>
          <a:p>
            <a:endParaRPr lang="ru-RU"/>
          </a:p>
        </p:txBody>
      </p:sp>
      <p:sp>
        <p:nvSpPr>
          <p:cNvPr id="3" name="Подзаголовок 2"/>
          <p:cNvSpPr>
            <a:spLocks noGrp="1"/>
          </p:cNvSpPr>
          <p:nvPr>
            <p:ph type="subTitle" idx="1"/>
          </p:nvPr>
        </p:nvSpPr>
        <p:spPr/>
        <p:txBody>
          <a:bodyPr/>
          <a:lstStyle/>
          <a:p>
            <a:endParaRPr lang="ru-RU"/>
          </a:p>
        </p:txBody>
      </p:sp>
      <p:pic>
        <p:nvPicPr>
          <p:cNvPr id="6" name="Изображение 5" descr="1920x1080_raduga-babochki-zelen-skazochnyij-fon.jp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7146" y="0"/>
            <a:ext cx="9144000" cy="6858000"/>
          </a:xfrm>
          <a:prstGeom prst="rect">
            <a:avLst/>
          </a:prstGeom>
        </p:spPr>
      </p:pic>
      <p:sp>
        <p:nvSpPr>
          <p:cNvPr id="7" name="WordArt 6"/>
          <p:cNvSpPr>
            <a:spLocks noChangeArrowheads="1" noChangeShapeType="1" noTextEdit="1"/>
          </p:cNvSpPr>
          <p:nvPr/>
        </p:nvSpPr>
        <p:spPr bwMode="auto">
          <a:xfrm>
            <a:off x="1226457" y="1273175"/>
            <a:ext cx="7000924" cy="1714500"/>
          </a:xfrm>
          <a:prstGeom prst="rect">
            <a:avLst/>
          </a:prstGeom>
        </p:spPr>
        <p:txBody>
          <a:bodyPr wrap="none" fromWordArt="1">
            <a:prstTxWarp prst="textPlain">
              <a:avLst>
                <a:gd name="adj" fmla="val 50000"/>
              </a:avLst>
            </a:prstTxWarp>
          </a:bodyPr>
          <a:lstStyle/>
          <a:p>
            <a:pPr algn="ctr">
              <a:defRPr/>
            </a:pPr>
            <a:endParaRPr lang="ru-RU" sz="3600" kern="10" dirty="0">
              <a:ln w="19050">
                <a:solidFill>
                  <a:srgbClr val="99CCFF"/>
                </a:solidFill>
                <a:round/>
                <a:headEnd/>
                <a:tailEnd/>
              </a:ln>
              <a:solidFill>
                <a:srgbClr val="FF0000"/>
              </a:solidFill>
              <a:effectLst>
                <a:outerShdw dist="35921" dir="2700000" algn="ctr" rotWithShape="0">
                  <a:srgbClr val="990000"/>
                </a:outerShdw>
              </a:effectLst>
              <a:latin typeface="Impact"/>
              <a:ea typeface="+mn-ea"/>
            </a:endParaRPr>
          </a:p>
        </p:txBody>
      </p:sp>
      <p:pic>
        <p:nvPicPr>
          <p:cNvPr id="5" name="Изображение 4" descr="IMG_0910.JPG"/>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254499" y="972124"/>
            <a:ext cx="4005968" cy="2670645"/>
          </a:xfrm>
          <a:prstGeom prst="rect">
            <a:avLst/>
          </a:prstGeom>
          <a:ln>
            <a:noFill/>
          </a:ln>
          <a:effectLst>
            <a:softEdge rad="112500"/>
          </a:effectLst>
        </p:spPr>
      </p:pic>
      <p:pic>
        <p:nvPicPr>
          <p:cNvPr id="8" name="Изображение 7" descr="IMG_0920.JPG"/>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4769695" y="3886201"/>
            <a:ext cx="4165786" cy="2777190"/>
          </a:xfrm>
          <a:prstGeom prst="rect">
            <a:avLst/>
          </a:prstGeom>
          <a:ln>
            <a:noFill/>
          </a:ln>
          <a:effectLst>
            <a:softEdge rad="112500"/>
          </a:effectLst>
        </p:spPr>
      </p:pic>
      <p:pic>
        <p:nvPicPr>
          <p:cNvPr id="10" name="Изображение 9" descr="IMG_0953.JPG"/>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4769695" y="906930"/>
            <a:ext cx="4044779" cy="2696519"/>
          </a:xfrm>
          <a:prstGeom prst="rect">
            <a:avLst/>
          </a:prstGeom>
          <a:ln>
            <a:noFill/>
          </a:ln>
          <a:effectLst>
            <a:softEdge rad="112500"/>
          </a:effectLst>
        </p:spPr>
      </p:pic>
      <p:sp>
        <p:nvSpPr>
          <p:cNvPr id="4" name="Прямоугольник 3"/>
          <p:cNvSpPr/>
          <p:nvPr/>
        </p:nvSpPr>
        <p:spPr>
          <a:xfrm>
            <a:off x="-332509" y="237813"/>
            <a:ext cx="10113818" cy="954107"/>
          </a:xfrm>
          <a:prstGeom prst="rect">
            <a:avLst/>
          </a:prstGeom>
        </p:spPr>
        <p:txBody>
          <a:bodyPr wrap="square">
            <a:spAutoFit/>
          </a:bodyPr>
          <a:lstStyle/>
          <a:p>
            <a:pPr algn="ctr"/>
            <a:r>
              <a:rPr lang="ru-RU" sz="2800" b="1" cap="all" dirty="0">
                <a:ln w="9000" cmpd="sng">
                  <a:solidFill>
                    <a:schemeClr val="accent4">
                      <a:shade val="50000"/>
                      <a:satMod val="120000"/>
                    </a:schemeClr>
                  </a:solidFill>
                  <a:prstDash val="solid"/>
                </a:ln>
                <a:solidFill>
                  <a:srgbClr val="FF0000"/>
                </a:solidFill>
                <a:effectLst>
                  <a:reflection blurRad="12700" stA="28000" endPos="45000" dist="1000" dir="5400000" sy="-100000" algn="bl" rotWithShape="0"/>
                </a:effectLst>
              </a:rPr>
              <a:t>Приняв участие в празднике «По дорогам сказок»,</a:t>
            </a:r>
          </a:p>
          <a:p>
            <a:pPr algn="ctr"/>
            <a:r>
              <a:rPr lang="ru-RU" sz="2800" b="1" cap="all" dirty="0">
                <a:ln w="9000" cmpd="sng">
                  <a:solidFill>
                    <a:schemeClr val="accent4">
                      <a:shade val="50000"/>
                      <a:satMod val="120000"/>
                    </a:schemeClr>
                  </a:solidFill>
                  <a:prstDash val="solid"/>
                </a:ln>
                <a:solidFill>
                  <a:srgbClr val="FF0000"/>
                </a:solidFill>
                <a:effectLst>
                  <a:reflection blurRad="12700" stA="28000" endPos="45000" dist="1000" dir="5400000" sy="-100000" algn="bl" rotWithShape="0"/>
                </a:effectLst>
              </a:rPr>
              <a:t>Мы раскрывали свои таланты.</a:t>
            </a:r>
          </a:p>
        </p:txBody>
      </p:sp>
      <p:pic>
        <p:nvPicPr>
          <p:cNvPr id="11" name="Изображение 10" descr="IMG_0925.JPG"/>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254498" y="3992746"/>
            <a:ext cx="4005968" cy="2670645"/>
          </a:xfrm>
          <a:prstGeom prst="rect">
            <a:avLst/>
          </a:prstGeom>
          <a:ln>
            <a:noFill/>
          </a:ln>
          <a:effectLst>
            <a:softEdge rad="112500"/>
          </a:effectLst>
        </p:spPr>
      </p:pic>
      <p:sp>
        <p:nvSpPr>
          <p:cNvPr id="9" name="TextBox 8"/>
          <p:cNvSpPr txBox="1"/>
          <p:nvPr/>
        </p:nvSpPr>
        <p:spPr>
          <a:xfrm>
            <a:off x="1371600" y="3600450"/>
            <a:ext cx="6664036" cy="369332"/>
          </a:xfrm>
          <a:prstGeom prst="rect">
            <a:avLst/>
          </a:prstGeom>
          <a:noFill/>
        </p:spPr>
        <p:txBody>
          <a:bodyPr wrap="square" rtlCol="0">
            <a:spAutoFit/>
          </a:bodyPr>
          <a:lstStyle/>
          <a:p>
            <a:r>
              <a:rPr lang="ru-RU" b="1" i="1" dirty="0"/>
              <a:t>Лучше сказок в мире нет,                   Это скажет каждый.</a:t>
            </a:r>
          </a:p>
        </p:txBody>
      </p:sp>
    </p:spTree>
    <p:extLst>
      <p:ext uri="{BB962C8B-B14F-4D97-AF65-F5344CB8AC3E}">
        <p14:creationId xmlns:p14="http://schemas.microsoft.com/office/powerpoint/2010/main" val="1300987993"/>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sld>
</file>

<file path=ppt/theme/theme1.xml><?xml version="1.0" encoding="utf-8"?>
<a:theme xmlns:a="http://schemas.openxmlformats.org/drawingml/2006/main" name="Тема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Тема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748</TotalTime>
  <Words>918</Words>
  <Application>Microsoft Macintosh PowerPoint</Application>
  <PresentationFormat>Экран (4:3)</PresentationFormat>
  <Paragraphs>91</Paragraphs>
  <Slides>17</Slides>
  <Notes>1</Notes>
  <HiddenSlides>0</HiddenSlides>
  <MMClips>0</MMClips>
  <ScaleCrop>false</ScaleCrop>
  <HeadingPairs>
    <vt:vector size="6" baseType="variant">
      <vt:variant>
        <vt:lpstr>Использованные шрифты</vt:lpstr>
      </vt:variant>
      <vt:variant>
        <vt:i4>6</vt:i4>
      </vt:variant>
      <vt:variant>
        <vt:lpstr>Тема</vt:lpstr>
      </vt:variant>
      <vt:variant>
        <vt:i4>1</vt:i4>
      </vt:variant>
      <vt:variant>
        <vt:lpstr>Заголовки слайдов</vt:lpstr>
      </vt:variant>
      <vt:variant>
        <vt:i4>17</vt:i4>
      </vt:variant>
    </vt:vector>
  </HeadingPairs>
  <TitlesOfParts>
    <vt:vector size="24" baseType="lpstr">
      <vt:lpstr>Arial</vt:lpstr>
      <vt:lpstr>Calibri</vt:lpstr>
      <vt:lpstr>Charcoal CY</vt:lpstr>
      <vt:lpstr>Impact</vt:lpstr>
      <vt:lpstr>Wingdings</vt:lpstr>
      <vt:lpstr>Wooden Ship Decorated</vt:lpstr>
      <vt:lpstr>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uar</dc:creator>
  <cp:lastModifiedBy>Microsoft Office User</cp:lastModifiedBy>
  <cp:revision>144</cp:revision>
  <dcterms:created xsi:type="dcterms:W3CDTF">2014-01-19T19:30:38Z</dcterms:created>
  <dcterms:modified xsi:type="dcterms:W3CDTF">2019-12-01T14:32:56Z</dcterms:modified>
</cp:coreProperties>
</file>