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00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46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518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13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34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48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14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35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233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135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84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AC3EC-23B0-40A5-B99D-10E4BA6DC3E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68F20-78B0-40B4-AA2E-036EED53E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940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2217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7428" y="0"/>
            <a:ext cx="6981371" cy="2639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750"/>
              </a:spcAft>
            </a:pPr>
            <a:r>
              <a:rPr lang="ru-RU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Читать и не понимать. </a:t>
            </a:r>
          </a:p>
          <a:p>
            <a:pPr algn="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Читать </a:t>
            </a: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понимать.</a:t>
            </a:r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Читать и понимать даже то, </a:t>
            </a:r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написано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22176" y="2978438"/>
            <a:ext cx="65972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Роль учебника в формировании </a:t>
            </a:r>
            <a:r>
              <a:rPr lang="ru-RU" sz="3200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метапредметных</a:t>
            </a:r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умений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на уроках географии</a:t>
            </a:r>
          </a:p>
        </p:txBody>
      </p:sp>
    </p:spTree>
    <p:extLst>
      <p:ext uri="{BB962C8B-B14F-4D97-AF65-F5344CB8AC3E}">
        <p14:creationId xmlns:p14="http://schemas.microsoft.com/office/powerpoint/2010/main" val="100042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621211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49143" y="1850963"/>
            <a:ext cx="4920343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cs typeface="Aharoni" panose="02010803020104030203" pitchFamily="2" charset="-79"/>
              </a:rPr>
              <a:t>Девиз работы с учебником: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«Здесь и сейчас!»</a:t>
            </a:r>
            <a:endParaRPr lang="ru-RU" sz="4000" b="1" dirty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346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1" y="1219200"/>
            <a:ext cx="2820390" cy="29899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2744" y="333829"/>
            <a:ext cx="2259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Резюме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20572" y="1103270"/>
            <a:ext cx="805542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Comic Sans MS" panose="030F0702030302020204" pitchFamily="66" charset="0"/>
              </a:rPr>
              <a:t>Пример:</a:t>
            </a:r>
          </a:p>
          <a:p>
            <a:pPr algn="just"/>
            <a:r>
              <a:rPr lang="ru-RU" sz="2200" dirty="0" smtClean="0">
                <a:latin typeface="Comic Sans MS" panose="030F0702030302020204" pitchFamily="66" charset="0"/>
              </a:rPr>
              <a:t>       </a:t>
            </a:r>
            <a:r>
              <a:rPr lang="ru-RU" sz="2100" dirty="0" smtClean="0">
                <a:latin typeface="Comic Sans MS" panose="030F0702030302020204" pitchFamily="66" charset="0"/>
              </a:rPr>
              <a:t>Лесная индустрия, являющаяся старейшей отраслью хозяйства России благодаря огромным запасам леса (важной статьи валютных поступлений), представлена всеми отраслями, начиная от лесозаготовительной, базирующейся как на Европейском Севере, так в Сибири и на ДВ, где сосредоточены главные запасы лесных ресурсов, и деревообрабатывающей отрасли, к которой относятся лесопиление, производство фанеры, сборных домов, мебели и т.д. Важнейшей современной отраслью является целлюлозно- бумажная, отличающаяся водоемкостью и энергоемкостью, а также материалоемкостью, так как использует не только древесину, но и отходы от деревообработки и лесопиления. Все отрасли лесного комплекса благодаря тесным производственным взаимосвязям и совместному использованию транспорта, источников сырья и энергии могут объединяться в лесопромышленные комплексы</a:t>
            </a:r>
            <a:endParaRPr lang="ru-RU" sz="21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67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56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3607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86286" y="319313"/>
            <a:ext cx="45314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Умение делать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выводы и умозаключения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36075" y="1890823"/>
            <a:ext cx="642529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Comic Sans MS" panose="030F0702030302020204" pitchFamily="66" charset="0"/>
              </a:rPr>
              <a:t>Северная часть Баренцева моря мелководная. (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Это суждение</a:t>
            </a:r>
            <a:r>
              <a:rPr lang="ru-RU" sz="2400" dirty="0" smtClean="0">
                <a:latin typeface="Comic Sans MS" panose="030F0702030302020204" pitchFamily="66" charset="0"/>
              </a:rPr>
              <a:t>.)</a:t>
            </a: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pPr marL="457200" indent="-457200">
              <a:buAutoNum type="arabicPeriod" startAt="2"/>
            </a:pPr>
            <a:r>
              <a:rPr lang="ru-RU" sz="2400" dirty="0" smtClean="0">
                <a:latin typeface="Comic Sans MS" panose="030F0702030302020204" pitchFamily="66" charset="0"/>
              </a:rPr>
              <a:t>Северная часть Баренцева моря замерзает. (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Это тоже суждение.</a:t>
            </a:r>
            <a:r>
              <a:rPr lang="ru-RU" sz="2400" dirty="0" smtClean="0">
                <a:latin typeface="Comic Sans MS" panose="030F0702030302020204" pitchFamily="66" charset="0"/>
              </a:rPr>
              <a:t>)</a:t>
            </a:r>
          </a:p>
          <a:p>
            <a:endParaRPr lang="ru-RU" sz="2400" dirty="0" smtClean="0">
              <a:latin typeface="Comic Sans MS" panose="030F0702030302020204" pitchFamily="66" charset="0"/>
            </a:endParaRPr>
          </a:p>
          <a:p>
            <a:r>
              <a:rPr lang="ru-RU" sz="2400" dirty="0" smtClean="0">
                <a:latin typeface="Comic Sans MS" panose="030F0702030302020204" pitchFamily="66" charset="0"/>
              </a:rPr>
              <a:t>Формулируем новое суждение – умозаключения – на основе двух предыдущих.</a:t>
            </a:r>
          </a:p>
          <a:p>
            <a:r>
              <a:rPr lang="ru-RU" sz="28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«Баренцево море замерзает в своей мелководной части».</a:t>
            </a:r>
            <a:endParaRPr lang="ru-RU" sz="2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35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32674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86399" y="251774"/>
            <a:ext cx="65604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   На контурной карте в границах соответствующих районов постройте диаграммные значки в виде равносторонних треугольников.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     Размер основания треугольника должен отражать </a:t>
            </a:r>
          </a:p>
          <a:p>
            <a:r>
              <a:rPr lang="ru-RU" sz="2800" dirty="0">
                <a:latin typeface="Comic Sans MS" panose="030F0702030302020204" pitchFamily="66" charset="0"/>
              </a:rPr>
              <a:t>п</a:t>
            </a:r>
            <a:r>
              <a:rPr lang="ru-RU" sz="2800" dirty="0" smtClean="0">
                <a:latin typeface="Comic Sans MS" panose="030F0702030302020204" pitchFamily="66" charset="0"/>
              </a:rPr>
              <a:t>лощадь района (1 см=1 млн км²),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 а высота – соответствовать числу жителей (1 см=5 млн чел.)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6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74" y="2133601"/>
            <a:ext cx="3810000" cy="381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4349" y="516039"/>
            <a:ext cx="41476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/>
              <a:t>ВидеоГеография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54172" y="72549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</a:rPr>
              <a:t>Задание. </a:t>
            </a:r>
            <a:r>
              <a:rPr lang="ru-RU" sz="2600" dirty="0" smtClean="0">
                <a:latin typeface="Comic Sans MS" panose="030F0702030302020204" pitchFamily="66" charset="0"/>
              </a:rPr>
              <a:t>По ходу просмотра видеофрагментов, заполнить таблицу</a:t>
            </a:r>
            <a:endParaRPr lang="ru-RU" sz="2600" dirty="0">
              <a:latin typeface="Comic Sans MS" panose="030F0702030302020204" pitchFamily="66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80477"/>
              </p:ext>
            </p:extLst>
          </p:nvPr>
        </p:nvGraphicFramePr>
        <p:xfrm>
          <a:off x="4572000" y="2321902"/>
          <a:ext cx="7619999" cy="26275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2520">
                  <a:extLst>
                    <a:ext uri="{9D8B030D-6E8A-4147-A177-3AD203B41FA5}">
                      <a16:colId xmlns:a16="http://schemas.microsoft.com/office/drawing/2014/main" val="2510205539"/>
                    </a:ext>
                  </a:extLst>
                </a:gridCol>
                <a:gridCol w="1801537">
                  <a:extLst>
                    <a:ext uri="{9D8B030D-6E8A-4147-A177-3AD203B41FA5}">
                      <a16:colId xmlns:a16="http://schemas.microsoft.com/office/drawing/2014/main" val="2188395418"/>
                    </a:ext>
                  </a:extLst>
                </a:gridCol>
                <a:gridCol w="1785257">
                  <a:extLst>
                    <a:ext uri="{9D8B030D-6E8A-4147-A177-3AD203B41FA5}">
                      <a16:colId xmlns:a16="http://schemas.microsoft.com/office/drawing/2014/main" val="2136002567"/>
                    </a:ext>
                  </a:extLst>
                </a:gridCol>
                <a:gridCol w="2220685">
                  <a:extLst>
                    <a:ext uri="{9D8B030D-6E8A-4147-A177-3AD203B41FA5}">
                      <a16:colId xmlns:a16="http://schemas.microsoft.com/office/drawing/2014/main" val="1451536001"/>
                    </a:ext>
                  </a:extLst>
                </a:gridCol>
              </a:tblGrid>
              <a:tr h="17166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3000" baseline="0" dirty="0">
                          <a:effectLst/>
                        </a:rPr>
                        <a:t>Часть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3000" baseline="0" dirty="0" err="1" smtClean="0">
                          <a:effectLst/>
                        </a:rPr>
                        <a:t>Внутрен</a:t>
                      </a:r>
                      <a:r>
                        <a:rPr lang="ru-RU" sz="3000" baseline="0" dirty="0" smtClean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3000" baseline="0" dirty="0" smtClean="0">
                          <a:effectLst/>
                        </a:rPr>
                        <a:t>него </a:t>
                      </a:r>
                      <a:r>
                        <a:rPr lang="ru-RU" sz="3000" baseline="0" dirty="0">
                          <a:effectLst/>
                        </a:rPr>
                        <a:t>строения Земли</a:t>
                      </a:r>
                      <a:endParaRPr lang="ru-RU" sz="30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3000" baseline="0" dirty="0">
                          <a:effectLst/>
                        </a:rPr>
                        <a:t>глубина</a:t>
                      </a:r>
                      <a:endParaRPr lang="ru-RU" sz="30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3000" baseline="0" dirty="0" smtClean="0">
                          <a:effectLst/>
                        </a:rPr>
                        <a:t>Темпера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3000" baseline="0" dirty="0" smtClean="0">
                          <a:effectLst/>
                        </a:rPr>
                        <a:t>тура </a:t>
                      </a:r>
                      <a:r>
                        <a:rPr lang="ru-RU" sz="3000" baseline="0" dirty="0">
                          <a:effectLst/>
                        </a:rPr>
                        <a:t>(</a:t>
                      </a:r>
                      <a:r>
                        <a:rPr lang="ru-RU" sz="3000" baseline="0" dirty="0" err="1">
                          <a:effectLst/>
                        </a:rPr>
                        <a:t>tºС</a:t>
                      </a:r>
                      <a:r>
                        <a:rPr lang="ru-RU" sz="3000" baseline="0" dirty="0">
                          <a:effectLst/>
                        </a:rPr>
                        <a:t>)</a:t>
                      </a:r>
                      <a:endParaRPr lang="ru-RU" sz="30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3000" baseline="0" dirty="0" err="1" smtClean="0">
                          <a:effectLst/>
                        </a:rPr>
                        <a:t>Особен-ности</a:t>
                      </a:r>
                      <a:endParaRPr lang="ru-RU" sz="30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val="4215891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699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942" y="449943"/>
            <a:ext cx="9826172" cy="5805713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95525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35429"/>
            <a:ext cx="10479313" cy="576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61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273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Aharoni</vt:lpstr>
      <vt:lpstr>Arial</vt:lpstr>
      <vt:lpstr>Calibri</vt:lpstr>
      <vt:lpstr>Calibri Light</vt:lpstr>
      <vt:lpstr>Comic Sans MS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2017-08-27T13:16:18Z</dcterms:created>
  <dcterms:modified xsi:type="dcterms:W3CDTF">2017-08-27T15:11:28Z</dcterms:modified>
</cp:coreProperties>
</file>