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7" r:id="rId2"/>
    <p:sldId id="258" r:id="rId3"/>
    <p:sldId id="259" r:id="rId4"/>
    <p:sldId id="260" r:id="rId5"/>
    <p:sldId id="261" r:id="rId6"/>
    <p:sldId id="256" r:id="rId7"/>
    <p:sldId id="274" r:id="rId8"/>
    <p:sldId id="262" r:id="rId9"/>
    <p:sldId id="264" r:id="rId10"/>
    <p:sldId id="265" r:id="rId11"/>
    <p:sldId id="266" r:id="rId12"/>
    <p:sldId id="263" r:id="rId13"/>
    <p:sldId id="267" r:id="rId14"/>
    <p:sldId id="268" r:id="rId15"/>
    <p:sldId id="269" r:id="rId16"/>
    <p:sldId id="270" r:id="rId17"/>
    <p:sldId id="271" r:id="rId18"/>
    <p:sldId id="272" r:id="rId19"/>
    <p:sldId id="276" r:id="rId20"/>
    <p:sldId id="275" r:id="rId21"/>
    <p:sldId id="273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-876" y="-1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1DEC5A-6334-430C-A89C-48800A5C248A}" type="doc">
      <dgm:prSet loTypeId="urn:microsoft.com/office/officeart/2005/8/layout/pyramid1" loCatId="pyramid" qsTypeId="urn:microsoft.com/office/officeart/2005/8/quickstyle/3d2#1" qsCatId="3D" csTypeId="urn:microsoft.com/office/officeart/2005/8/colors/accent1_2" csCatId="accent1" phldr="1"/>
      <dgm:spPr/>
    </dgm:pt>
    <dgm:pt modelId="{6B456C01-D2D4-467E-B2A0-6FC509548EFC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лекция 5%</a:t>
          </a:r>
          <a:endParaRPr lang="ru-RU" sz="2000" b="1" dirty="0">
            <a:solidFill>
              <a:schemeClr val="tx1"/>
            </a:solidFill>
          </a:endParaRPr>
        </a:p>
      </dgm:t>
    </dgm:pt>
    <dgm:pt modelId="{73B54F14-95AD-4AF7-8C11-F7571A60A0A1}" type="parTrans" cxnId="{C1DBB95A-3226-4883-B318-4D481D4C519D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9C7287F2-2C0E-4DA8-B56F-9BB623E84149}" type="sibTrans" cxnId="{C1DBB95A-3226-4883-B318-4D481D4C519D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5879F904-74E2-4241-96A4-F68EB2A554C1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практическая работа 70%</a:t>
          </a:r>
          <a:endParaRPr lang="ru-RU" sz="2000" b="1" dirty="0">
            <a:solidFill>
              <a:schemeClr val="tx1"/>
            </a:solidFill>
          </a:endParaRPr>
        </a:p>
      </dgm:t>
    </dgm:pt>
    <dgm:pt modelId="{408B8A34-61B2-4B00-A4DC-A64BC2A10D41}" type="parTrans" cxnId="{80EC09B0-0CDD-4F4B-BBC0-55694B9BD604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56ADFE3B-9453-4C66-90A3-DCE81BBE977A}" type="sibTrans" cxnId="{80EC09B0-0CDD-4F4B-BBC0-55694B9BD604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C17EECCC-4EAA-4D99-B9D8-E5E600477128}">
      <dgm:prSet phldrT="[Текст]" custT="1"/>
      <dgm:spPr/>
      <dgm:t>
        <a:bodyPr/>
        <a:lstStyle/>
        <a:p>
          <a:r>
            <a:rPr lang="ru-RU" sz="2000" b="1" dirty="0" err="1" smtClean="0">
              <a:solidFill>
                <a:schemeClr val="tx1"/>
              </a:solidFill>
            </a:rPr>
            <a:t>взаимообучение</a:t>
          </a:r>
          <a:r>
            <a:rPr lang="ru-RU" sz="2000" b="1" dirty="0" smtClean="0">
              <a:solidFill>
                <a:schemeClr val="tx1"/>
              </a:solidFill>
            </a:rPr>
            <a:t> 90%</a:t>
          </a:r>
          <a:endParaRPr lang="ru-RU" sz="2000" b="1" dirty="0">
            <a:solidFill>
              <a:schemeClr val="tx1"/>
            </a:solidFill>
          </a:endParaRPr>
        </a:p>
      </dgm:t>
    </dgm:pt>
    <dgm:pt modelId="{8729C412-1D85-4025-B9A2-2821037AFE9F}" type="parTrans" cxnId="{A5674CBA-AB57-4059-A511-5949D0A70F29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64331014-939A-418B-B8D7-58F762726035}" type="sibTrans" cxnId="{A5674CBA-AB57-4059-A511-5949D0A70F29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9DD2C475-B42A-4F9B-BDAC-5E3DFDB3C0EF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с использованием </a:t>
          </a:r>
          <a:r>
            <a:rPr lang="ru-RU" b="1" dirty="0" err="1" smtClean="0">
              <a:solidFill>
                <a:schemeClr val="tx1"/>
              </a:solidFill>
            </a:rPr>
            <a:t>техсредств</a:t>
          </a:r>
          <a:r>
            <a:rPr lang="ru-RU" b="1" dirty="0" smtClean="0">
              <a:solidFill>
                <a:schemeClr val="tx1"/>
              </a:solidFill>
            </a:rPr>
            <a:t> 20%</a:t>
          </a:r>
          <a:endParaRPr lang="ru-RU" b="1" dirty="0">
            <a:solidFill>
              <a:schemeClr val="tx1"/>
            </a:solidFill>
          </a:endParaRPr>
        </a:p>
      </dgm:t>
    </dgm:pt>
    <dgm:pt modelId="{EFCD8AC6-1C05-42F9-B7F8-C9D2B03A8EAB}" type="parTrans" cxnId="{3E8FEC4A-4C15-4D8B-A71B-17695BD88D52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EDAE143D-A9CB-45E6-8F07-43A307556719}" type="sibTrans" cxnId="{3E8FEC4A-4C15-4D8B-A71B-17695BD88D52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BB622610-7954-4767-BC29-E2384466260E}">
      <dgm:prSet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в форме диалога 50%</a:t>
          </a:r>
          <a:endParaRPr lang="ru-RU" sz="2000" b="1" dirty="0">
            <a:solidFill>
              <a:schemeClr val="tx1"/>
            </a:solidFill>
          </a:endParaRPr>
        </a:p>
      </dgm:t>
    </dgm:pt>
    <dgm:pt modelId="{C9A174B1-AD69-432E-823A-9C2CFE9B084F}" type="parTrans" cxnId="{C6B29609-D358-427F-942D-228246BA414C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8C56D8F2-7C62-4148-A18A-E46E7FBD0FB0}" type="sibTrans" cxnId="{C6B29609-D358-427F-942D-228246BA414C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E300723E-94A9-4254-8DE6-0DB8C6779DA2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самостоятельное чтение 10%</a:t>
          </a:r>
          <a:endParaRPr lang="ru-RU" b="1" dirty="0">
            <a:solidFill>
              <a:schemeClr val="tx1"/>
            </a:solidFill>
          </a:endParaRPr>
        </a:p>
      </dgm:t>
    </dgm:pt>
    <dgm:pt modelId="{739BC59F-E19A-42C0-9F9E-75204AFB16E3}" type="parTrans" cxnId="{543D62AE-6EC0-4DA1-827A-0B8DE4464DDA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B9A22646-AE51-4518-A0AB-1F49F500697A}" type="sibTrans" cxnId="{543D62AE-6EC0-4DA1-827A-0B8DE4464DDA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EC86360A-8EA1-45ED-89ED-5652D060310B}" type="pres">
      <dgm:prSet presAssocID="{A41DEC5A-6334-430C-A89C-48800A5C248A}" presName="Name0" presStyleCnt="0">
        <dgm:presLayoutVars>
          <dgm:dir/>
          <dgm:animLvl val="lvl"/>
          <dgm:resizeHandles val="exact"/>
        </dgm:presLayoutVars>
      </dgm:prSet>
      <dgm:spPr/>
    </dgm:pt>
    <dgm:pt modelId="{4A6D76A5-1D5B-4F0A-B2AE-F03E5588C766}" type="pres">
      <dgm:prSet presAssocID="{6B456C01-D2D4-467E-B2A0-6FC509548EFC}" presName="Name8" presStyleCnt="0"/>
      <dgm:spPr/>
    </dgm:pt>
    <dgm:pt modelId="{852D01DC-47E3-408E-8164-FE3E76452F57}" type="pres">
      <dgm:prSet presAssocID="{6B456C01-D2D4-467E-B2A0-6FC509548EFC}" presName="level" presStyleLbl="node1" presStyleIdx="0" presStyleCnt="6" custLinFactNeighborX="2751" custLinFactNeighborY="379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F5A721-D40F-4825-AA4B-2F9B04309FC0}" type="pres">
      <dgm:prSet presAssocID="{6B456C01-D2D4-467E-B2A0-6FC509548EF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1381D1-30AF-4782-A3C2-809C2D23FE72}" type="pres">
      <dgm:prSet presAssocID="{E300723E-94A9-4254-8DE6-0DB8C6779DA2}" presName="Name8" presStyleCnt="0"/>
      <dgm:spPr/>
    </dgm:pt>
    <dgm:pt modelId="{61B5F713-C1D4-4DB2-BDF2-00428963C113}" type="pres">
      <dgm:prSet presAssocID="{E300723E-94A9-4254-8DE6-0DB8C6779DA2}" presName="level" presStyleLbl="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A23194-B738-4F8E-9FE9-A8EA8F72BA96}" type="pres">
      <dgm:prSet presAssocID="{E300723E-94A9-4254-8DE6-0DB8C6779DA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6D7434-D467-4E7A-8256-CF77303F843A}" type="pres">
      <dgm:prSet presAssocID="{9DD2C475-B42A-4F9B-BDAC-5E3DFDB3C0EF}" presName="Name8" presStyleCnt="0"/>
      <dgm:spPr/>
    </dgm:pt>
    <dgm:pt modelId="{0B0CDE59-ED8E-44F1-84FD-6759E9E32264}" type="pres">
      <dgm:prSet presAssocID="{9DD2C475-B42A-4F9B-BDAC-5E3DFDB3C0EF}" presName="level" presStyleLbl="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1FAAB5-3A34-4BCD-B16C-8603DE20B6CA}" type="pres">
      <dgm:prSet presAssocID="{9DD2C475-B42A-4F9B-BDAC-5E3DFDB3C0E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B4428D-6FFA-4DDA-B37F-5616960B9CA1}" type="pres">
      <dgm:prSet presAssocID="{BB622610-7954-4767-BC29-E2384466260E}" presName="Name8" presStyleCnt="0"/>
      <dgm:spPr/>
    </dgm:pt>
    <dgm:pt modelId="{34464814-3739-4C51-839C-49491824F2AD}" type="pres">
      <dgm:prSet presAssocID="{BB622610-7954-4767-BC29-E2384466260E}" presName="level" presStyleLbl="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BE958B-9F14-4516-851E-7B55A32171A3}" type="pres">
      <dgm:prSet presAssocID="{BB622610-7954-4767-BC29-E2384466260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F0CFC4-611D-4EAB-9DFF-71BBD49005A0}" type="pres">
      <dgm:prSet presAssocID="{5879F904-74E2-4241-96A4-F68EB2A554C1}" presName="Name8" presStyleCnt="0"/>
      <dgm:spPr/>
    </dgm:pt>
    <dgm:pt modelId="{DFB1E64E-6920-4D0B-A3CB-CF7AEC4D8511}" type="pres">
      <dgm:prSet presAssocID="{5879F904-74E2-4241-96A4-F68EB2A554C1}" presName="level" presStyleLbl="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1AAF3A-E9EA-4FF2-A030-30CCEE67022B}" type="pres">
      <dgm:prSet presAssocID="{5879F904-74E2-4241-96A4-F68EB2A554C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DD96C7-5CB1-4B05-906F-00C13BFD7D32}" type="pres">
      <dgm:prSet presAssocID="{C17EECCC-4EAA-4D99-B9D8-E5E600477128}" presName="Name8" presStyleCnt="0"/>
      <dgm:spPr/>
    </dgm:pt>
    <dgm:pt modelId="{19B469E9-014A-4010-BC6B-2704DE1DCFBE}" type="pres">
      <dgm:prSet presAssocID="{C17EECCC-4EAA-4D99-B9D8-E5E600477128}" presName="level" presStyleLbl="node1" presStyleIdx="5" presStyleCnt="6" custLinFactNeighborX="126" custLinFactNeighborY="18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571975-29BF-49E8-9939-2A682AB5BA8F}" type="pres">
      <dgm:prSet presAssocID="{C17EECCC-4EAA-4D99-B9D8-E5E60047712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B214D22-9F6E-4C6E-A6AE-AF80DF181952}" type="presOf" srcId="{5879F904-74E2-4241-96A4-F68EB2A554C1}" destId="{DFB1E64E-6920-4D0B-A3CB-CF7AEC4D8511}" srcOrd="0" destOrd="0" presId="urn:microsoft.com/office/officeart/2005/8/layout/pyramid1"/>
    <dgm:cxn modelId="{9B60D561-F850-4F2D-93A7-1CCB551B11CC}" type="presOf" srcId="{9DD2C475-B42A-4F9B-BDAC-5E3DFDB3C0EF}" destId="{0B0CDE59-ED8E-44F1-84FD-6759E9E32264}" srcOrd="0" destOrd="0" presId="urn:microsoft.com/office/officeart/2005/8/layout/pyramid1"/>
    <dgm:cxn modelId="{D7870051-1E7B-47ED-BCCE-49DC2089199E}" type="presOf" srcId="{BB622610-7954-4767-BC29-E2384466260E}" destId="{34464814-3739-4C51-839C-49491824F2AD}" srcOrd="0" destOrd="0" presId="urn:microsoft.com/office/officeart/2005/8/layout/pyramid1"/>
    <dgm:cxn modelId="{58952345-02B1-410C-91FE-8964FF142FF0}" type="presOf" srcId="{C17EECCC-4EAA-4D99-B9D8-E5E600477128}" destId="{19B469E9-014A-4010-BC6B-2704DE1DCFBE}" srcOrd="0" destOrd="0" presId="urn:microsoft.com/office/officeart/2005/8/layout/pyramid1"/>
    <dgm:cxn modelId="{803AE9F6-7C38-49BA-89A0-4F8E3E82FBE6}" type="presOf" srcId="{A41DEC5A-6334-430C-A89C-48800A5C248A}" destId="{EC86360A-8EA1-45ED-89ED-5652D060310B}" srcOrd="0" destOrd="0" presId="urn:microsoft.com/office/officeart/2005/8/layout/pyramid1"/>
    <dgm:cxn modelId="{3E8FEC4A-4C15-4D8B-A71B-17695BD88D52}" srcId="{A41DEC5A-6334-430C-A89C-48800A5C248A}" destId="{9DD2C475-B42A-4F9B-BDAC-5E3DFDB3C0EF}" srcOrd="2" destOrd="0" parTransId="{EFCD8AC6-1C05-42F9-B7F8-C9D2B03A8EAB}" sibTransId="{EDAE143D-A9CB-45E6-8F07-43A307556719}"/>
    <dgm:cxn modelId="{543D62AE-6EC0-4DA1-827A-0B8DE4464DDA}" srcId="{A41DEC5A-6334-430C-A89C-48800A5C248A}" destId="{E300723E-94A9-4254-8DE6-0DB8C6779DA2}" srcOrd="1" destOrd="0" parTransId="{739BC59F-E19A-42C0-9F9E-75204AFB16E3}" sibTransId="{B9A22646-AE51-4518-A0AB-1F49F500697A}"/>
    <dgm:cxn modelId="{20A09BA5-90B4-4A0B-AD03-E7C29A99C988}" type="presOf" srcId="{6B456C01-D2D4-467E-B2A0-6FC509548EFC}" destId="{852D01DC-47E3-408E-8164-FE3E76452F57}" srcOrd="0" destOrd="0" presId="urn:microsoft.com/office/officeart/2005/8/layout/pyramid1"/>
    <dgm:cxn modelId="{18BB4A5B-A31C-4340-B2D3-D094D5CDEBFB}" type="presOf" srcId="{BB622610-7954-4767-BC29-E2384466260E}" destId="{9CBE958B-9F14-4516-851E-7B55A32171A3}" srcOrd="1" destOrd="0" presId="urn:microsoft.com/office/officeart/2005/8/layout/pyramid1"/>
    <dgm:cxn modelId="{318572CA-3A3D-44E2-9B82-BD8A69C99B32}" type="presOf" srcId="{5879F904-74E2-4241-96A4-F68EB2A554C1}" destId="{3E1AAF3A-E9EA-4FF2-A030-30CCEE67022B}" srcOrd="1" destOrd="0" presId="urn:microsoft.com/office/officeart/2005/8/layout/pyramid1"/>
    <dgm:cxn modelId="{B8E34658-00B2-48EB-815A-8ADF1FFF8E24}" type="presOf" srcId="{6B456C01-D2D4-467E-B2A0-6FC509548EFC}" destId="{82F5A721-D40F-4825-AA4B-2F9B04309FC0}" srcOrd="1" destOrd="0" presId="urn:microsoft.com/office/officeart/2005/8/layout/pyramid1"/>
    <dgm:cxn modelId="{A5674CBA-AB57-4059-A511-5949D0A70F29}" srcId="{A41DEC5A-6334-430C-A89C-48800A5C248A}" destId="{C17EECCC-4EAA-4D99-B9D8-E5E600477128}" srcOrd="5" destOrd="0" parTransId="{8729C412-1D85-4025-B9A2-2821037AFE9F}" sibTransId="{64331014-939A-418B-B8D7-58F762726035}"/>
    <dgm:cxn modelId="{50E8A115-D0DC-4F9F-AD1E-5B2C3120E59A}" type="presOf" srcId="{E300723E-94A9-4254-8DE6-0DB8C6779DA2}" destId="{90A23194-B738-4F8E-9FE9-A8EA8F72BA96}" srcOrd="1" destOrd="0" presId="urn:microsoft.com/office/officeart/2005/8/layout/pyramid1"/>
    <dgm:cxn modelId="{D778704D-693B-4AC5-A03B-322CCEB399E0}" type="presOf" srcId="{E300723E-94A9-4254-8DE6-0DB8C6779DA2}" destId="{61B5F713-C1D4-4DB2-BDF2-00428963C113}" srcOrd="0" destOrd="0" presId="urn:microsoft.com/office/officeart/2005/8/layout/pyramid1"/>
    <dgm:cxn modelId="{80EC09B0-0CDD-4F4B-BBC0-55694B9BD604}" srcId="{A41DEC5A-6334-430C-A89C-48800A5C248A}" destId="{5879F904-74E2-4241-96A4-F68EB2A554C1}" srcOrd="4" destOrd="0" parTransId="{408B8A34-61B2-4B00-A4DC-A64BC2A10D41}" sibTransId="{56ADFE3B-9453-4C66-90A3-DCE81BBE977A}"/>
    <dgm:cxn modelId="{27B00B37-E70E-48D0-AA84-95C58BB302FF}" type="presOf" srcId="{C17EECCC-4EAA-4D99-B9D8-E5E600477128}" destId="{16571975-29BF-49E8-9939-2A682AB5BA8F}" srcOrd="1" destOrd="0" presId="urn:microsoft.com/office/officeart/2005/8/layout/pyramid1"/>
    <dgm:cxn modelId="{40726D64-21C1-49B2-9E27-D8B8977DFC08}" type="presOf" srcId="{9DD2C475-B42A-4F9B-BDAC-5E3DFDB3C0EF}" destId="{161FAAB5-3A34-4BCD-B16C-8603DE20B6CA}" srcOrd="1" destOrd="0" presId="urn:microsoft.com/office/officeart/2005/8/layout/pyramid1"/>
    <dgm:cxn modelId="{C6B29609-D358-427F-942D-228246BA414C}" srcId="{A41DEC5A-6334-430C-A89C-48800A5C248A}" destId="{BB622610-7954-4767-BC29-E2384466260E}" srcOrd="3" destOrd="0" parTransId="{C9A174B1-AD69-432E-823A-9C2CFE9B084F}" sibTransId="{8C56D8F2-7C62-4148-A18A-E46E7FBD0FB0}"/>
    <dgm:cxn modelId="{C1DBB95A-3226-4883-B318-4D481D4C519D}" srcId="{A41DEC5A-6334-430C-A89C-48800A5C248A}" destId="{6B456C01-D2D4-467E-B2A0-6FC509548EFC}" srcOrd="0" destOrd="0" parTransId="{73B54F14-95AD-4AF7-8C11-F7571A60A0A1}" sibTransId="{9C7287F2-2C0E-4DA8-B56F-9BB623E84149}"/>
    <dgm:cxn modelId="{A0236397-B6B3-4ADA-BB91-BE97A6B6432A}" type="presParOf" srcId="{EC86360A-8EA1-45ED-89ED-5652D060310B}" destId="{4A6D76A5-1D5B-4F0A-B2AE-F03E5588C766}" srcOrd="0" destOrd="0" presId="urn:microsoft.com/office/officeart/2005/8/layout/pyramid1"/>
    <dgm:cxn modelId="{F675BCCA-D854-4049-8442-2BFFA6B375AD}" type="presParOf" srcId="{4A6D76A5-1D5B-4F0A-B2AE-F03E5588C766}" destId="{852D01DC-47E3-408E-8164-FE3E76452F57}" srcOrd="0" destOrd="0" presId="urn:microsoft.com/office/officeart/2005/8/layout/pyramid1"/>
    <dgm:cxn modelId="{C73A756A-0326-4047-A01A-3BFA39DD68C4}" type="presParOf" srcId="{4A6D76A5-1D5B-4F0A-B2AE-F03E5588C766}" destId="{82F5A721-D40F-4825-AA4B-2F9B04309FC0}" srcOrd="1" destOrd="0" presId="urn:microsoft.com/office/officeart/2005/8/layout/pyramid1"/>
    <dgm:cxn modelId="{E17A723B-A6E2-4BAF-B435-5D55047995E6}" type="presParOf" srcId="{EC86360A-8EA1-45ED-89ED-5652D060310B}" destId="{DC1381D1-30AF-4782-A3C2-809C2D23FE72}" srcOrd="1" destOrd="0" presId="urn:microsoft.com/office/officeart/2005/8/layout/pyramid1"/>
    <dgm:cxn modelId="{5F1E21B4-D6D9-42B7-BFE1-0A7C6A6E609C}" type="presParOf" srcId="{DC1381D1-30AF-4782-A3C2-809C2D23FE72}" destId="{61B5F713-C1D4-4DB2-BDF2-00428963C113}" srcOrd="0" destOrd="0" presId="urn:microsoft.com/office/officeart/2005/8/layout/pyramid1"/>
    <dgm:cxn modelId="{D7196C7F-CA4E-4CEC-ADE9-27C0C9B0A723}" type="presParOf" srcId="{DC1381D1-30AF-4782-A3C2-809C2D23FE72}" destId="{90A23194-B738-4F8E-9FE9-A8EA8F72BA96}" srcOrd="1" destOrd="0" presId="urn:microsoft.com/office/officeart/2005/8/layout/pyramid1"/>
    <dgm:cxn modelId="{E32F4DDF-DA65-43E0-AF13-1853C6948EA9}" type="presParOf" srcId="{EC86360A-8EA1-45ED-89ED-5652D060310B}" destId="{E86D7434-D467-4E7A-8256-CF77303F843A}" srcOrd="2" destOrd="0" presId="urn:microsoft.com/office/officeart/2005/8/layout/pyramid1"/>
    <dgm:cxn modelId="{8530ABF4-542B-42E0-9D58-76E4406AB5AF}" type="presParOf" srcId="{E86D7434-D467-4E7A-8256-CF77303F843A}" destId="{0B0CDE59-ED8E-44F1-84FD-6759E9E32264}" srcOrd="0" destOrd="0" presId="urn:microsoft.com/office/officeart/2005/8/layout/pyramid1"/>
    <dgm:cxn modelId="{88564F6C-CB19-4BF8-A468-40CE52FC692A}" type="presParOf" srcId="{E86D7434-D467-4E7A-8256-CF77303F843A}" destId="{161FAAB5-3A34-4BCD-B16C-8603DE20B6CA}" srcOrd="1" destOrd="0" presId="urn:microsoft.com/office/officeart/2005/8/layout/pyramid1"/>
    <dgm:cxn modelId="{6730392A-6CCB-4146-8C46-6B206BAFC244}" type="presParOf" srcId="{EC86360A-8EA1-45ED-89ED-5652D060310B}" destId="{B6B4428D-6FFA-4DDA-B37F-5616960B9CA1}" srcOrd="3" destOrd="0" presId="urn:microsoft.com/office/officeart/2005/8/layout/pyramid1"/>
    <dgm:cxn modelId="{C100A7AD-A1B3-4AD8-AB9E-A4E57DEB90F7}" type="presParOf" srcId="{B6B4428D-6FFA-4DDA-B37F-5616960B9CA1}" destId="{34464814-3739-4C51-839C-49491824F2AD}" srcOrd="0" destOrd="0" presId="urn:microsoft.com/office/officeart/2005/8/layout/pyramid1"/>
    <dgm:cxn modelId="{5EE4A32D-C69C-4B2F-8196-C36D0033E3DF}" type="presParOf" srcId="{B6B4428D-6FFA-4DDA-B37F-5616960B9CA1}" destId="{9CBE958B-9F14-4516-851E-7B55A32171A3}" srcOrd="1" destOrd="0" presId="urn:microsoft.com/office/officeart/2005/8/layout/pyramid1"/>
    <dgm:cxn modelId="{86E2282F-EB70-47D7-A5F8-B771B89C6D46}" type="presParOf" srcId="{EC86360A-8EA1-45ED-89ED-5652D060310B}" destId="{18F0CFC4-611D-4EAB-9DFF-71BBD49005A0}" srcOrd="4" destOrd="0" presId="urn:microsoft.com/office/officeart/2005/8/layout/pyramid1"/>
    <dgm:cxn modelId="{B807B8FE-6873-42A5-8730-C0D2D3CEE369}" type="presParOf" srcId="{18F0CFC4-611D-4EAB-9DFF-71BBD49005A0}" destId="{DFB1E64E-6920-4D0B-A3CB-CF7AEC4D8511}" srcOrd="0" destOrd="0" presId="urn:microsoft.com/office/officeart/2005/8/layout/pyramid1"/>
    <dgm:cxn modelId="{9BE9E609-7B70-4209-8EBA-CE040337C102}" type="presParOf" srcId="{18F0CFC4-611D-4EAB-9DFF-71BBD49005A0}" destId="{3E1AAF3A-E9EA-4FF2-A030-30CCEE67022B}" srcOrd="1" destOrd="0" presId="urn:microsoft.com/office/officeart/2005/8/layout/pyramid1"/>
    <dgm:cxn modelId="{0A1B55D5-A5AA-41C8-8BDC-4FABB6D24327}" type="presParOf" srcId="{EC86360A-8EA1-45ED-89ED-5652D060310B}" destId="{8EDD96C7-5CB1-4B05-906F-00C13BFD7D32}" srcOrd="5" destOrd="0" presId="urn:microsoft.com/office/officeart/2005/8/layout/pyramid1"/>
    <dgm:cxn modelId="{DA55D874-245D-44EE-A185-D8DB1EE9C218}" type="presParOf" srcId="{8EDD96C7-5CB1-4B05-906F-00C13BFD7D32}" destId="{19B469E9-014A-4010-BC6B-2704DE1DCFBE}" srcOrd="0" destOrd="0" presId="urn:microsoft.com/office/officeart/2005/8/layout/pyramid1"/>
    <dgm:cxn modelId="{6C42C5E6-F6C7-4F35-A358-F4BBC527FC54}" type="presParOf" srcId="{8EDD96C7-5CB1-4B05-906F-00C13BFD7D32}" destId="{16571975-29BF-49E8-9939-2A682AB5BA8F}" srcOrd="1" destOrd="0" presId="urn:microsoft.com/office/officeart/2005/8/layout/pyramid1"/>
  </dgm:cxnLst>
  <dgm:bg>
    <a:noFill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2D01DC-47E3-408E-8164-FE3E76452F57}">
      <dsp:nvSpPr>
        <dsp:cNvPr id="0" name=""/>
        <dsp:cNvSpPr/>
      </dsp:nvSpPr>
      <dsp:spPr>
        <a:xfrm>
          <a:off x="3466732" y="28596"/>
          <a:ext cx="1371599" cy="754327"/>
        </a:xfrm>
        <a:prstGeom prst="trapezoid">
          <a:avLst>
            <a:gd name="adj" fmla="val 90915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лекция 5%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3466732" y="28596"/>
        <a:ext cx="1371599" cy="754327"/>
      </dsp:txXfrm>
    </dsp:sp>
    <dsp:sp modelId="{61B5F713-C1D4-4DB2-BDF2-00428963C113}">
      <dsp:nvSpPr>
        <dsp:cNvPr id="0" name=""/>
        <dsp:cNvSpPr/>
      </dsp:nvSpPr>
      <dsp:spPr>
        <a:xfrm>
          <a:off x="2743200" y="754327"/>
          <a:ext cx="2743199" cy="754327"/>
        </a:xfrm>
        <a:prstGeom prst="trapezoid">
          <a:avLst>
            <a:gd name="adj" fmla="val 90915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самостоятельное чтение 10%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3223260" y="754327"/>
        <a:ext cx="1783080" cy="754327"/>
      </dsp:txXfrm>
    </dsp:sp>
    <dsp:sp modelId="{0B0CDE59-ED8E-44F1-84FD-6759E9E32264}">
      <dsp:nvSpPr>
        <dsp:cNvPr id="0" name=""/>
        <dsp:cNvSpPr/>
      </dsp:nvSpPr>
      <dsp:spPr>
        <a:xfrm>
          <a:off x="2057400" y="1508654"/>
          <a:ext cx="4114800" cy="754327"/>
        </a:xfrm>
        <a:prstGeom prst="trapezoid">
          <a:avLst>
            <a:gd name="adj" fmla="val 90915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с использованием </a:t>
          </a:r>
          <a:r>
            <a:rPr lang="ru-RU" sz="1600" b="1" kern="1200" dirty="0" err="1" smtClean="0">
              <a:solidFill>
                <a:schemeClr val="tx1"/>
              </a:solidFill>
            </a:rPr>
            <a:t>техсредств</a:t>
          </a:r>
          <a:r>
            <a:rPr lang="ru-RU" sz="1600" b="1" kern="1200" dirty="0" smtClean="0">
              <a:solidFill>
                <a:schemeClr val="tx1"/>
              </a:solidFill>
            </a:rPr>
            <a:t> 20%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2777489" y="1508654"/>
        <a:ext cx="2674620" cy="754327"/>
      </dsp:txXfrm>
    </dsp:sp>
    <dsp:sp modelId="{34464814-3739-4C51-839C-49491824F2AD}">
      <dsp:nvSpPr>
        <dsp:cNvPr id="0" name=""/>
        <dsp:cNvSpPr/>
      </dsp:nvSpPr>
      <dsp:spPr>
        <a:xfrm>
          <a:off x="1371600" y="2262981"/>
          <a:ext cx="5486399" cy="754327"/>
        </a:xfrm>
        <a:prstGeom prst="trapezoid">
          <a:avLst>
            <a:gd name="adj" fmla="val 90915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в форме диалога 50%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2331720" y="2262981"/>
        <a:ext cx="3566160" cy="754327"/>
      </dsp:txXfrm>
    </dsp:sp>
    <dsp:sp modelId="{DFB1E64E-6920-4D0B-A3CB-CF7AEC4D8511}">
      <dsp:nvSpPr>
        <dsp:cNvPr id="0" name=""/>
        <dsp:cNvSpPr/>
      </dsp:nvSpPr>
      <dsp:spPr>
        <a:xfrm>
          <a:off x="685799" y="3017308"/>
          <a:ext cx="6858000" cy="754327"/>
        </a:xfrm>
        <a:prstGeom prst="trapezoid">
          <a:avLst>
            <a:gd name="adj" fmla="val 90915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практическая работа 70%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1885949" y="3017308"/>
        <a:ext cx="4457700" cy="754327"/>
      </dsp:txXfrm>
    </dsp:sp>
    <dsp:sp modelId="{19B469E9-014A-4010-BC6B-2704DE1DCFBE}">
      <dsp:nvSpPr>
        <dsp:cNvPr id="0" name=""/>
        <dsp:cNvSpPr/>
      </dsp:nvSpPr>
      <dsp:spPr>
        <a:xfrm>
          <a:off x="0" y="3771635"/>
          <a:ext cx="8229600" cy="754327"/>
        </a:xfrm>
        <a:prstGeom prst="trapezoid">
          <a:avLst>
            <a:gd name="adj" fmla="val 90915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err="1" smtClean="0">
              <a:solidFill>
                <a:schemeClr val="tx1"/>
              </a:solidFill>
            </a:rPr>
            <a:t>взаимообучение</a:t>
          </a:r>
          <a:r>
            <a:rPr lang="ru-RU" sz="2000" b="1" kern="1200" dirty="0" smtClean="0">
              <a:solidFill>
                <a:schemeClr val="tx1"/>
              </a:solidFill>
            </a:rPr>
            <a:t> 90%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1440179" y="3771635"/>
        <a:ext cx="5349240" cy="7543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#1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6E7399-30E7-43F9-8B83-033944C3C616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C741D2-B38F-4E24-86B9-D4FF0A369E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87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9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9F0CB1C-792F-46C4-AF7F-1BC6F0A7D228}" type="slidenum">
              <a:rPr lang="ru-RU" sz="1200">
                <a:latin typeface="+mn-lt"/>
              </a:rPr>
              <a:pPr algn="r">
                <a:defRPr/>
              </a:pPr>
              <a:t>1</a:t>
            </a:fld>
            <a:endParaRPr lang="ru-RU" sz="1200">
              <a:latin typeface="+mn-lt"/>
            </a:endParaRPr>
          </a:p>
        </p:txBody>
      </p:sp>
      <p:sp>
        <p:nvSpPr>
          <p:cNvPr id="20483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3225" cy="4205288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4708660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C741D2-B38F-4E24-86B9-D4FF0A369E20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9890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25581-E2DD-4641-8EB7-AC5C6E56B700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C7CB6-04E2-465C-9D34-EDC5E4C39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475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25581-E2DD-4641-8EB7-AC5C6E56B700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C7CB6-04E2-465C-9D34-EDC5E4C39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9585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25581-E2DD-4641-8EB7-AC5C6E56B700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C7CB6-04E2-465C-9D34-EDC5E4C39B45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35214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25581-E2DD-4641-8EB7-AC5C6E56B700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C7CB6-04E2-465C-9D34-EDC5E4C39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2657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25581-E2DD-4641-8EB7-AC5C6E56B700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C7CB6-04E2-465C-9D34-EDC5E4C39B45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534453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25581-E2DD-4641-8EB7-AC5C6E56B700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C7CB6-04E2-465C-9D34-EDC5E4C39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1469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25581-E2DD-4641-8EB7-AC5C6E56B700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C7CB6-04E2-465C-9D34-EDC5E4C39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12008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25581-E2DD-4641-8EB7-AC5C6E56B700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C7CB6-04E2-465C-9D34-EDC5E4C39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34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25581-E2DD-4641-8EB7-AC5C6E56B700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C7CB6-04E2-465C-9D34-EDC5E4C39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2024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25581-E2DD-4641-8EB7-AC5C6E56B700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C7CB6-04E2-465C-9D34-EDC5E4C39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2577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25581-E2DD-4641-8EB7-AC5C6E56B700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C7CB6-04E2-465C-9D34-EDC5E4C39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8628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25581-E2DD-4641-8EB7-AC5C6E56B700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C7CB6-04E2-465C-9D34-EDC5E4C39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2042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25581-E2DD-4641-8EB7-AC5C6E56B700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C7CB6-04E2-465C-9D34-EDC5E4C39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53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25581-E2DD-4641-8EB7-AC5C6E56B700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C7CB6-04E2-465C-9D34-EDC5E4C39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2416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25581-E2DD-4641-8EB7-AC5C6E56B700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C7CB6-04E2-465C-9D34-EDC5E4C39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92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25581-E2DD-4641-8EB7-AC5C6E56B700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C7CB6-04E2-465C-9D34-EDC5E4C39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8252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425581-E2DD-4641-8EB7-AC5C6E56B700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1AC7CB6-04E2-465C-9D34-EDC5E4C39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8253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5524500" y="2433638"/>
            <a:ext cx="4857750" cy="2836862"/>
          </a:xfrm>
          <a:prstGeom prst="rect">
            <a:avLst/>
          </a:prstGeom>
          <a:solidFill>
            <a:srgbClr val="EAEAEA"/>
          </a:solidFill>
          <a:ln w="28440">
            <a:solidFill>
              <a:srgbClr val="E46C0A"/>
            </a:solidFill>
            <a:miter lim="800000"/>
            <a:headEnd/>
            <a:tailEnd/>
          </a:ln>
          <a:effectLst>
            <a:outerShdw dist="20160" dir="5400000" algn="ctr" rotWithShape="0">
              <a:srgbClr val="000000">
                <a:alpha val="38034"/>
              </a:srgbClr>
            </a:outerShdw>
          </a:effectLst>
        </p:spPr>
        <p:txBody>
          <a:bodyPr lIns="90000" tIns="46800" rIns="90000" bIns="46800">
            <a:spAutoFit/>
          </a:bodyPr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/>
            </a:pPr>
            <a:r>
              <a:rPr lang="ru-RU" sz="3600" b="1" dirty="0">
                <a:solidFill>
                  <a:srgbClr val="311212"/>
                </a:solidFill>
                <a:latin typeface="Times New Roman" pitchFamily="16" charset="0"/>
                <a:cs typeface="Times New Roman" pitchFamily="16" charset="0"/>
              </a:rPr>
              <a:t>Единственный путь, ведущий</a:t>
            </a:r>
            <a:br>
              <a:rPr lang="ru-RU" sz="3600" b="1" dirty="0">
                <a:solidFill>
                  <a:srgbClr val="311212"/>
                </a:solidFill>
                <a:latin typeface="Times New Roman" pitchFamily="16" charset="0"/>
                <a:cs typeface="Times New Roman" pitchFamily="16" charset="0"/>
              </a:rPr>
            </a:br>
            <a:r>
              <a:rPr lang="ru-RU" sz="3600" b="1" dirty="0">
                <a:solidFill>
                  <a:srgbClr val="311212"/>
                </a:solidFill>
                <a:latin typeface="Times New Roman" pitchFamily="16" charset="0"/>
                <a:cs typeface="Times New Roman" pitchFamily="16" charset="0"/>
              </a:rPr>
              <a:t>к знанию - </a:t>
            </a:r>
          </a:p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/>
            </a:pPr>
            <a:r>
              <a:rPr lang="ru-RU" sz="3600" b="1" dirty="0">
                <a:solidFill>
                  <a:srgbClr val="311212"/>
                </a:solidFill>
                <a:latin typeface="Times New Roman" pitchFamily="16" charset="0"/>
                <a:cs typeface="Times New Roman" pitchFamily="16" charset="0"/>
              </a:rPr>
              <a:t>это деятельность    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/>
            </a:pPr>
            <a:endParaRPr lang="ru-RU" sz="3600" b="1" dirty="0">
              <a:solidFill>
                <a:srgbClr val="311212"/>
              </a:solidFill>
              <a:latin typeface="Times New Roman" pitchFamily="16" charset="0"/>
              <a:cs typeface="Times New Roman" pitchFamily="16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7388" y="1889129"/>
            <a:ext cx="3333750" cy="395923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1524000" y="333376"/>
            <a:ext cx="9144000" cy="1268413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57647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>
                <a:solidFill>
                  <a:srgbClr val="FF0000"/>
                </a:solidFill>
              </a:rPr>
              <a:t>Бернард Шоу</a:t>
            </a:r>
          </a:p>
        </p:txBody>
      </p:sp>
    </p:spTree>
    <p:extLst>
      <p:ext uri="{BB962C8B-B14F-4D97-AF65-F5344CB8AC3E}">
        <p14:creationId xmlns:p14="http://schemas.microsoft.com/office/powerpoint/2010/main" val="317729935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881188" y="1071564"/>
          <a:ext cx="8429684" cy="5580701"/>
        </p:xfrm>
        <a:graphic>
          <a:graphicData uri="http://schemas.openxmlformats.org/drawingml/2006/table">
            <a:tbl>
              <a:tblPr/>
              <a:tblGrid>
                <a:gridCol w="185738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00039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5719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642941"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kern="140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Элементы </a:t>
                      </a:r>
                      <a:endParaRPr lang="ru-RU" sz="1600" kern="14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R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kern="140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сравнения</a:t>
                      </a:r>
                      <a:endParaRPr lang="ru-RU" sz="1600" kern="14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081" marR="56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kern="140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Традиционный урок</a:t>
                      </a:r>
                      <a:endParaRPr lang="ru-RU" sz="1600" kern="14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081" marR="56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kern="140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Урок в режиме </a:t>
                      </a:r>
                      <a:r>
                        <a:rPr lang="ru-RU" sz="1600" b="1" kern="14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деятельностного</a:t>
                      </a:r>
                      <a:r>
                        <a:rPr lang="ru-RU" sz="1600" b="1" kern="140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подхода</a:t>
                      </a:r>
                      <a:endParaRPr lang="ru-RU" sz="1600" kern="14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081" marR="56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30080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kern="140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Формулирование  темы </a:t>
                      </a:r>
                      <a:r>
                        <a:rPr lang="ru-RU" sz="1800" kern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урока</a:t>
                      </a:r>
                    </a:p>
                    <a:p>
                      <a:pPr marR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800" kern="14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081" marR="56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kern="140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Учитель сообщает </a:t>
                      </a:r>
                      <a:r>
                        <a:rPr lang="ru-RU" sz="1800" kern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учащимся</a:t>
                      </a:r>
                    </a:p>
                    <a:p>
                      <a:pPr marR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800" kern="14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081" marR="56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kern="140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Формулируют сами учащиеся</a:t>
                      </a:r>
                    </a:p>
                  </a:txBody>
                  <a:tcPr marL="56081" marR="56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30080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kern="140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Постановка целей и задач</a:t>
                      </a:r>
                    </a:p>
                  </a:txBody>
                  <a:tcPr marL="56081" marR="56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kern="140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Учитель формулирует и сообщает учащимся, чему должны </a:t>
                      </a:r>
                      <a:r>
                        <a:rPr lang="ru-RU" sz="1800" kern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научиться</a:t>
                      </a:r>
                    </a:p>
                    <a:p>
                      <a:pPr marR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800" kern="14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081" marR="56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kern="140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Формулируют сами учащиеся, определив границы знания и незнания</a:t>
                      </a:r>
                    </a:p>
                  </a:txBody>
                  <a:tcPr marL="56081" marR="56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06774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kern="140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Планирование</a:t>
                      </a:r>
                    </a:p>
                  </a:txBody>
                  <a:tcPr marL="56081" marR="56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kern="140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Учитель сообщает учащимся, какую работу они должны выполнить, чтобы достичь </a:t>
                      </a:r>
                      <a:r>
                        <a:rPr lang="ru-RU" sz="1800" kern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цели</a:t>
                      </a:r>
                    </a:p>
                    <a:p>
                      <a:pPr marR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800" kern="14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081" marR="56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kern="140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Планирование учащимися способов достижения намеченной цели</a:t>
                      </a:r>
                    </a:p>
                  </a:txBody>
                  <a:tcPr marL="56081" marR="56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060160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kern="140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Практическая деятельность учащихся</a:t>
                      </a:r>
                    </a:p>
                  </a:txBody>
                  <a:tcPr marL="56081" marR="56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kern="140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 руководством учителя учащиеся выполняют ряд практических задач (чаще применяется фронтальная форма организации деятельности</a:t>
                      </a:r>
                      <a:r>
                        <a:rPr lang="ru-RU" sz="1800" kern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800" kern="14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081" marR="56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kern="140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Учащиеся осуществляют учебные действия по намеченному плану (применяются групповая и  индивидуальная форма организации деятельности)</a:t>
                      </a:r>
                    </a:p>
                  </a:txBody>
                  <a:tcPr marL="56081" marR="56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53" name="TextBox 3"/>
          <p:cNvSpPr txBox="1">
            <a:spLocks noChangeArrowheads="1"/>
          </p:cNvSpPr>
          <p:nvPr/>
        </p:nvSpPr>
        <p:spPr bwMode="auto">
          <a:xfrm>
            <a:off x="1774825" y="260351"/>
            <a:ext cx="85725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7C354D"/>
                </a:solidFill>
                <a:latin typeface="Times New Roman" pitchFamily="18" charset="0"/>
                <a:cs typeface="Times New Roman" pitchFamily="18" charset="0"/>
              </a:rPr>
              <a:t>Особенности урока в рамках </a:t>
            </a:r>
          </a:p>
          <a:p>
            <a:pPr algn="ctr"/>
            <a:r>
              <a:rPr lang="ru-RU" sz="2400" b="1">
                <a:solidFill>
                  <a:srgbClr val="7C354D"/>
                </a:solidFill>
                <a:latin typeface="Times New Roman" pitchFamily="18" charset="0"/>
                <a:cs typeface="Times New Roman" pitchFamily="18" charset="0"/>
              </a:rPr>
              <a:t>системно-деятельностного подхода</a:t>
            </a:r>
          </a:p>
        </p:txBody>
      </p:sp>
    </p:spTree>
    <p:extLst>
      <p:ext uri="{BB962C8B-B14F-4D97-AF65-F5344CB8AC3E}">
        <p14:creationId xmlns:p14="http://schemas.microsoft.com/office/powerpoint/2010/main" val="2596620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56" name="Group 36"/>
          <p:cNvGraphicFramePr>
            <a:graphicFrameLocks noGrp="1"/>
          </p:cNvGraphicFramePr>
          <p:nvPr/>
        </p:nvGraphicFramePr>
        <p:xfrm>
          <a:off x="1773239" y="476251"/>
          <a:ext cx="8715375" cy="5752465"/>
        </p:xfrm>
        <a:graphic>
          <a:graphicData uri="http://schemas.openxmlformats.org/drawingml/2006/table">
            <a:tbl>
              <a:tblPr/>
              <a:tblGrid>
                <a:gridCol w="185578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0861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77348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4287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Осуществление контроля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 Antiqua" pitchFamily="18" charset="0"/>
                        <a:cs typeface="Arial" charset="0"/>
                      </a:endParaRPr>
                    </a:p>
                  </a:txBody>
                  <a:tcPr marL="56081" marR="560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Учитель осуществляет контроль за выполнением учащимися практической работы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 Antiqua" pitchFamily="18" charset="0"/>
                        <a:cs typeface="Arial" charset="0"/>
                      </a:endParaRPr>
                    </a:p>
                  </a:txBody>
                  <a:tcPr marL="56081" marR="560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Учащиеся осуществляют контроль (применяются формы самоконтроля, взаимоконтроля по предложенному талону)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 Antiqua" pitchFamily="18" charset="0"/>
                        <a:cs typeface="Arial" charset="0"/>
                      </a:endParaRPr>
                    </a:p>
                  </a:txBody>
                  <a:tcPr marL="56081" marR="560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064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Осуществление коррекции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 Antiqua" pitchFamily="18" charset="0"/>
                        <a:cs typeface="Arial" charset="0"/>
                      </a:endParaRPr>
                    </a:p>
                  </a:txBody>
                  <a:tcPr marL="56081" marR="560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Учитель в ходе выполнения и по итогам выполненной работы учащимися осуществляет коррекцию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 Antiqua" pitchFamily="18" charset="0"/>
                        <a:cs typeface="Arial" charset="0"/>
                      </a:endParaRPr>
                    </a:p>
                  </a:txBody>
                  <a:tcPr marL="56081" marR="560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Учащиеся формулируют затруднения и осуществляют коррекцию самостоятельно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 Antiqua" pitchFamily="18" charset="0"/>
                        <a:cs typeface="Arial" charset="0"/>
                      </a:endParaRPr>
                    </a:p>
                  </a:txBody>
                  <a:tcPr marL="56081" marR="560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3541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Оценивание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 Antiqua" pitchFamily="18" charset="0"/>
                        <a:cs typeface="Arial" charset="0"/>
                      </a:endParaRPr>
                    </a:p>
                  </a:txBody>
                  <a:tcPr marL="56081" marR="560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Учитель оценивает работу на уроке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 Antiqua" pitchFamily="18" charset="0"/>
                        <a:cs typeface="Arial" charset="0"/>
                      </a:endParaRPr>
                    </a:p>
                  </a:txBody>
                  <a:tcPr marL="56081" marR="560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Учащиеся участвуют в  оценке деятельности по её результатам (самооценивание, оценивание результатов деятельности товарищей)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 Antiqua" pitchFamily="18" charset="0"/>
                        <a:cs typeface="Arial" charset="0"/>
                      </a:endParaRPr>
                    </a:p>
                  </a:txBody>
                  <a:tcPr marL="56081" marR="560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302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Итог урока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 Antiqua" pitchFamily="18" charset="0"/>
                        <a:cs typeface="Arial" charset="0"/>
                      </a:endParaRPr>
                    </a:p>
                  </a:txBody>
                  <a:tcPr marL="56081" marR="560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Учитель выясняет у учащихся, что они запомнили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 Antiqua" pitchFamily="18" charset="0"/>
                        <a:cs typeface="Arial" charset="0"/>
                      </a:endParaRPr>
                    </a:p>
                  </a:txBody>
                  <a:tcPr marL="56081" marR="560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Проводится рефлексия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 Antiqua" pitchFamily="18" charset="0"/>
                        <a:cs typeface="Arial" charset="0"/>
                      </a:endParaRPr>
                    </a:p>
                  </a:txBody>
                  <a:tcPr marL="56081" marR="560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0890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Домашнее задание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 Antiqua" pitchFamily="18" charset="0"/>
                        <a:cs typeface="Arial" charset="0"/>
                      </a:endParaRPr>
                    </a:p>
                  </a:txBody>
                  <a:tcPr marL="56081" marR="560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Учитель объявляет и комментирует (чаще – задание одно для всех)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 Antiqua" pitchFamily="18" charset="0"/>
                        <a:cs typeface="Arial" charset="0"/>
                      </a:endParaRPr>
                    </a:p>
                  </a:txBody>
                  <a:tcPr marL="56081" marR="560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Учащиеся могут выбирать задание из предложенных учителем с учётом индивидуальных возможностей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 Antiqua" pitchFamily="18" charset="0"/>
                        <a:cs typeface="Arial" charset="0"/>
                      </a:endParaRPr>
                    </a:p>
                  </a:txBody>
                  <a:tcPr marL="56081" marR="560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30754" name="Group 34"/>
          <p:cNvGraphicFramePr>
            <a:graphicFrameLocks noGrp="1"/>
          </p:cNvGraphicFramePr>
          <p:nvPr/>
        </p:nvGraphicFramePr>
        <p:xfrm>
          <a:off x="1774825" y="476250"/>
          <a:ext cx="8713788" cy="518160"/>
        </p:xfrm>
        <a:graphic>
          <a:graphicData uri="http://schemas.openxmlformats.org/drawingml/2006/table">
            <a:tbl>
              <a:tblPr/>
              <a:tblGrid>
                <a:gridCol w="871378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Элементы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сравнения                            Традиционный урок                     Урок в режиме деятельностного подхода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5828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1200" y="1044785"/>
            <a:ext cx="895531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В основе Стандарта лежит системно-деятельностный подход, который предполагает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just"/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Tx/>
              <a:buChar char="-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воспитание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и развитие качеств личности, отвечающих требованиям информационного общества, инновационной экономики, задачам построения демократического гражданского общества на основе толерантности, диалога культур и уважения многонационального, поликультурного и </a:t>
            </a:r>
            <a:r>
              <a:rPr lang="ru-RU" sz="2400" dirty="0" err="1">
                <a:latin typeface="Arial" panose="020B0604020202020204" pitchFamily="34" charset="0"/>
                <a:cs typeface="Arial" panose="020B0604020202020204" pitchFamily="34" charset="0"/>
              </a:rPr>
              <a:t>поликонфессионального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состава российского общества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algn="just"/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- ориентацию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на результаты образования как системообразующий компонент Стандарта, где развитие личности обучающегося на основе усвоения универсальных учебных действий, познания и освоения мира составляет цель и основной результат образования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 descr="FGOS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343" y="116115"/>
            <a:ext cx="3929090" cy="928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0113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7998" y="1507313"/>
            <a:ext cx="908594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Tx/>
              <a:buChar char="-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переход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к стратегии социального проектирования и конструирования в системе образования на основе разработки содержания и технологий образования, определяющих пути и способы достижения социально желаемого уровня (результата) личностного и познавательного развития обучающихся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algn="just"/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- признание решающей роли содержания образования, способов организации образовательной деятельности и взаимодействия участников образовательных отношений в достижении целей личностного, социального и познавательного развития обучающихся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 descr="FGOS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200" y="290286"/>
            <a:ext cx="3929090" cy="928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0938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1542" y="1036214"/>
            <a:ext cx="920205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- учет индивидуальных, возрастных, психологических и физиологических особенностей обучающихся, роли и значения видов деятельности и </a:t>
            </a:r>
          </a:p>
          <a:p>
            <a:pPr algn="just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форм общения для определения целей обучения и воспитания и путей их достижения;</a:t>
            </a:r>
          </a:p>
          <a:p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разнообразие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организационных форм и учет индивидуальных особенностей каждого обучающегося (включая одаренных детей и детей с ограниченными возможностями здоровья), обеспечивающих рост творческого потенциала, познавательных мотивов, обогащение форм взаимодействия со сверстниками и взрослыми в познавательной деятельности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- гарантированность достижения планируемых результатов освоения основной образовательной программы начального общего образования, что создает основу для личностного развития и самостоятельного успешного усвоения обучающимися новых знаний, умений, видов и способов деятельности, освоения социокультурных, духовно-нравственных ценностей, принятых в обществе правил и норм поведения.</a:t>
            </a:r>
          </a:p>
        </p:txBody>
      </p:sp>
      <p:pic>
        <p:nvPicPr>
          <p:cNvPr id="3" name="Рисунок 2" descr="FGOS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714" y="107544"/>
            <a:ext cx="3929090" cy="928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2905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2514" y="423222"/>
            <a:ext cx="8969828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88290" algn="just"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В основе реализации основной образовательной программы лежит системно-деятельностный подход, который предполагает</a:t>
            </a:r>
            <a:r>
              <a:rPr lang="ru-RU" sz="2000" b="1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:</a:t>
            </a:r>
          </a:p>
          <a:p>
            <a:pPr indent="288290" algn="just">
              <a:lnSpc>
                <a:spcPct val="150000"/>
              </a:lnSpc>
              <a:spcAft>
                <a:spcPts val="0"/>
              </a:spcAft>
            </a:pPr>
            <a:endParaRPr lang="ru-RU" sz="2000" dirty="0">
              <a:solidFill>
                <a:srgbClr val="000000"/>
              </a:solidFill>
              <a:latin typeface="Arial" panose="020B0604020202020204" pitchFamily="34" charset="0"/>
              <a:ea typeface="Arial Unicode MS"/>
              <a:cs typeface="Arial" panose="020B0604020202020204" pitchFamily="34" charset="0"/>
            </a:endParaRPr>
          </a:p>
          <a:p>
            <a:pPr indent="288290"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• воспитание и развитие качеств личности, отвечающих требованиям информационного общества, инновационной экономики, задачам построения российского гражданского общества на основе принципов толерантности, диалога культур и уважения его многонационального, </a:t>
            </a:r>
            <a:r>
              <a:rPr lang="ru-RU" sz="2000" dirty="0" err="1">
                <a:solidFill>
                  <a:srgbClr val="000000"/>
                </a:solidFill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полилингвального</a:t>
            </a: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, поликультурного и </a:t>
            </a:r>
            <a:r>
              <a:rPr lang="ru-RU" sz="2000" dirty="0" err="1">
                <a:solidFill>
                  <a:srgbClr val="000000"/>
                </a:solidFill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поликонфессионального</a:t>
            </a: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 состава;</a:t>
            </a:r>
          </a:p>
          <a:p>
            <a:pPr indent="288290"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• переход к стратегии социального проектирования и конструирования на основе разработки содержания и технологий образования, определяющих пути и способы достижения социально желаемого уровня (результата) личностного и познавательного развития обучающихся;</a:t>
            </a:r>
          </a:p>
          <a:p>
            <a:pPr indent="288290" algn="just">
              <a:lnSpc>
                <a:spcPct val="150000"/>
              </a:lnSpc>
              <a:spcAft>
                <a:spcPts val="0"/>
              </a:spcAft>
            </a:pPr>
            <a:endParaRPr lang="ru-RU" sz="2000" dirty="0">
              <a:solidFill>
                <a:srgbClr val="000000"/>
              </a:solidFill>
              <a:latin typeface="Arial" panose="020B0604020202020204" pitchFamily="34" charset="0"/>
              <a:ea typeface="Arial Unicode MS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84590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4400" y="530669"/>
            <a:ext cx="831668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88290"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• ориентацию на достижение цели и основного результата образования — развитие личности обучающегося на основе освоения универсальных учебных действий, познания и освоения мира;</a:t>
            </a:r>
          </a:p>
          <a:p>
            <a:pPr indent="288290"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• признание решающей роли содержания образования, способов организации образовательной деятельности и учебного сотрудничества в достижении целей личностного и социального развития обучающихся;</a:t>
            </a:r>
          </a:p>
        </p:txBody>
      </p:sp>
    </p:spTree>
    <p:extLst>
      <p:ext uri="{BB962C8B-B14F-4D97-AF65-F5344CB8AC3E}">
        <p14:creationId xmlns:p14="http://schemas.microsoft.com/office/powerpoint/2010/main" val="4567111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1544" y="646783"/>
            <a:ext cx="905691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88290"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• учёт индивидуальных возрастных, психологических и физиологических особенностей обучающихся, роли и значения видов деятельности и форм общения при определении образовательно-воспитательных целей и путей их достижения;</a:t>
            </a:r>
          </a:p>
          <a:p>
            <a:pPr indent="288290"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• обеспечение преемственности дошкольного, начального общего, основного общего, среднего (полного) общего и профессионального образования</a:t>
            </a:r>
            <a:r>
              <a:rPr lang="ru-RU" sz="2000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;</a:t>
            </a: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 • разнообразие индивидуальных образовательных траекторий и индивидуального развития каждого обучающегося (в том числе одарённых детей и детей с ограниченными возможностями здоровья), обеспечивающих рост творческого потенциала, познавательных мотивов, обогащение форм учебного сотрудничества и расширение зоны ближайшего развития.</a:t>
            </a:r>
          </a:p>
        </p:txBody>
      </p:sp>
    </p:spTree>
    <p:extLst>
      <p:ext uri="{BB962C8B-B14F-4D97-AF65-F5344CB8AC3E}">
        <p14:creationId xmlns:p14="http://schemas.microsoft.com/office/powerpoint/2010/main" val="17142003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886" y="684911"/>
            <a:ext cx="88392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2. СОДЕРЖАТЕЛЬНЫЙ РАЗДЕЛ</a:t>
            </a:r>
            <a:endParaRPr lang="ru-RU" sz="2400" dirty="0"/>
          </a:p>
          <a:p>
            <a:r>
              <a:rPr lang="ru-RU" sz="2400" b="1" dirty="0"/>
              <a:t>2.1. Программа формирования у обучающихся универсальных учебных действий</a:t>
            </a:r>
            <a:endParaRPr lang="ru-RU" sz="2400" dirty="0"/>
          </a:p>
          <a:p>
            <a:pPr algn="just"/>
            <a:endParaRPr lang="ru-RU" sz="2400" dirty="0" smtClean="0">
              <a:solidFill>
                <a:srgbClr val="000000"/>
              </a:solidFill>
              <a:latin typeface="Arial" panose="020B0604020202020204" pitchFamily="34" charset="0"/>
              <a:ea typeface="Arial Unicode MS"/>
              <a:cs typeface="Arial" panose="020B0604020202020204" pitchFamily="34" charset="0"/>
            </a:endParaRPr>
          </a:p>
          <a:p>
            <a:pPr algn="just"/>
            <a:r>
              <a:rPr lang="ru-RU" sz="2400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Программа </a:t>
            </a: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формирования универсальных учебных действий направлена на обеспечение </a:t>
            </a:r>
            <a:r>
              <a:rPr lang="ru-RU" sz="2400" b="1" dirty="0">
                <a:solidFill>
                  <a:srgbClr val="000000"/>
                </a:solidFill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системно-деятельностного подхода</a:t>
            </a: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, положенного в основу Стандарта, и призвана способствовать реализации развивающего потенциала общего образования, развитию системы универсальных учебных действий, выступающей как инвариантная основа образовательного процесса и обеспечивающей школьникам умение учиться, способность к саморазвитию и самосовершенствованию.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42566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07772" y="267626"/>
            <a:ext cx="6096000" cy="67710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Урок математики.   Письменные приёмы вычитания</a:t>
            </a: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>
              <a:latin typeface="Arial" pitchFamily="34" charset="0"/>
            </a:endParaRPr>
          </a:p>
        </p:txBody>
      </p:sp>
      <p:pic>
        <p:nvPicPr>
          <p:cNvPr id="3" name="table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1343" y="855767"/>
            <a:ext cx="9663076" cy="5603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21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6" descr="Рисунок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6160" y="2428875"/>
            <a:ext cx="2324100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Text Box 7"/>
          <p:cNvSpPr txBox="1">
            <a:spLocks noChangeArrowheads="1"/>
          </p:cNvSpPr>
          <p:nvPr/>
        </p:nvSpPr>
        <p:spPr bwMode="auto">
          <a:xfrm>
            <a:off x="3439886" y="2428875"/>
            <a:ext cx="7097486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dirty="0" smtClean="0"/>
              <a:t>Расскажи </a:t>
            </a:r>
            <a:r>
              <a:rPr lang="ru-RU" dirty="0"/>
              <a:t> - и я забуду,</a:t>
            </a:r>
          </a:p>
          <a:p>
            <a:r>
              <a:rPr lang="ru-RU" dirty="0"/>
              <a:t>Покажи – и я запомню,</a:t>
            </a:r>
          </a:p>
          <a:p>
            <a:r>
              <a:rPr lang="ru-RU" dirty="0"/>
              <a:t>Дай попробовать – и я пойму.                </a:t>
            </a:r>
          </a:p>
          <a:p>
            <a:r>
              <a:rPr lang="ru-RU" dirty="0"/>
              <a:t>                             </a:t>
            </a:r>
            <a:r>
              <a:rPr lang="ru-RU" dirty="0" smtClean="0"/>
              <a:t>Конфуций</a:t>
            </a:r>
            <a:endParaRPr lang="ru-RU" dirty="0"/>
          </a:p>
        </p:txBody>
      </p:sp>
      <p:sp>
        <p:nvSpPr>
          <p:cNvPr id="4100" name="Text Box 8"/>
          <p:cNvSpPr txBox="1">
            <a:spLocks noChangeArrowheads="1"/>
          </p:cNvSpPr>
          <p:nvPr/>
        </p:nvSpPr>
        <p:spPr bwMode="auto">
          <a:xfrm>
            <a:off x="1041627" y="941843"/>
            <a:ext cx="84597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3600" b="1" dirty="0">
                <a:solidFill>
                  <a:srgbClr val="C00000"/>
                </a:solidFill>
              </a:rPr>
              <a:t>Системно-деятельностный подх</a:t>
            </a:r>
            <a:r>
              <a:rPr lang="ru-RU" altLang="ru-RU" b="1" dirty="0">
                <a:solidFill>
                  <a:srgbClr val="C00000"/>
                </a:solidFill>
              </a:rPr>
              <a:t>од</a:t>
            </a:r>
          </a:p>
        </p:txBody>
      </p:sp>
    </p:spTree>
    <p:extLst>
      <p:ext uri="{BB962C8B-B14F-4D97-AF65-F5344CB8AC3E}">
        <p14:creationId xmlns:p14="http://schemas.microsoft.com/office/powerpoint/2010/main" val="4215779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/>
      <p:bldP spid="410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88457" y="232228"/>
            <a:ext cx="5007429" cy="6145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72448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3679" y="1369298"/>
            <a:ext cx="708026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Системно - </a:t>
            </a:r>
            <a:r>
              <a:rPr lang="ru-RU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деятельностный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подход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дает возможность учителю творить, искать, становиться в содружестве с учащимися мастером своего дела, работать на высокие результаты, формировать у учеников универсальные учебные действия – таким образом, готовить их к продолжению образования и к жизни в постоянно изменяющихся условиях. </a:t>
            </a:r>
          </a:p>
          <a:p>
            <a:pPr algn="just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</p:txBody>
      </p:sp>
      <p:pic>
        <p:nvPicPr>
          <p:cNvPr id="5" name="Picture 2" descr="H:\Documents and Settings\User\Рабочий стол\Новая папка\1_html_54fea1d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882486"/>
            <a:ext cx="2428892" cy="30670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50726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62820" y="174172"/>
            <a:ext cx="8596668" cy="1320800"/>
          </a:xfrm>
        </p:spPr>
        <p:txBody>
          <a:bodyPr/>
          <a:lstStyle/>
          <a:p>
            <a:pPr algn="ctr" eaLnBrk="1" hangingPunct="1"/>
            <a:r>
              <a:rPr lang="ru-RU" altLang="ru-RU" b="1" dirty="0">
                <a:solidFill>
                  <a:srgbClr val="C00000"/>
                </a:solidFill>
              </a:rPr>
              <a:t>Доля усвоения знаний в зависимости от формы</a:t>
            </a:r>
            <a:endParaRPr lang="ru-RU" altLang="ru-RU" dirty="0">
              <a:solidFill>
                <a:srgbClr val="C0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074532559"/>
              </p:ext>
            </p:extLst>
          </p:nvPr>
        </p:nvGraphicFramePr>
        <p:xfrm>
          <a:off x="846354" y="1494972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41210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67314" y="1857375"/>
            <a:ext cx="153352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TextBox 4"/>
          <p:cNvSpPr txBox="1">
            <a:spLocks noChangeArrowheads="1"/>
          </p:cNvSpPr>
          <p:nvPr/>
        </p:nvSpPr>
        <p:spPr bwMode="auto">
          <a:xfrm>
            <a:off x="1992313" y="3929063"/>
            <a:ext cx="19605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Л.С. Выготский</a:t>
            </a:r>
          </a:p>
        </p:txBody>
      </p:sp>
      <p:pic>
        <p:nvPicPr>
          <p:cNvPr id="18435" name="Рисунок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79650" y="1844675"/>
            <a:ext cx="139065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TextBox 6"/>
          <p:cNvSpPr txBox="1">
            <a:spLocks noChangeArrowheads="1"/>
          </p:cNvSpPr>
          <p:nvPr/>
        </p:nvSpPr>
        <p:spPr bwMode="auto">
          <a:xfrm>
            <a:off x="5159375" y="3933825"/>
            <a:ext cx="17145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latin typeface="Times New Roman" pitchFamily="18" charset="0"/>
                <a:cs typeface="Times New Roman" pitchFamily="18" charset="0"/>
              </a:rPr>
              <a:t>А.Н. Леонтьев</a:t>
            </a:r>
          </a:p>
        </p:txBody>
      </p:sp>
      <p:pic>
        <p:nvPicPr>
          <p:cNvPr id="18437" name="Рисунок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0500" y="1857376"/>
            <a:ext cx="1500188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8" name="TextBox 9"/>
          <p:cNvSpPr txBox="1">
            <a:spLocks noChangeArrowheads="1"/>
          </p:cNvSpPr>
          <p:nvPr/>
        </p:nvSpPr>
        <p:spPr bwMode="auto">
          <a:xfrm>
            <a:off x="7680325" y="3933826"/>
            <a:ext cx="17414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Д.Б. Эльконин</a:t>
            </a:r>
          </a:p>
        </p:txBody>
      </p:sp>
      <p:pic>
        <p:nvPicPr>
          <p:cNvPr id="18439" name="Рисунок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95688" y="4286250"/>
            <a:ext cx="1714500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Рисунок 1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96064" y="4357688"/>
            <a:ext cx="1857375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1" name="TextBox 13"/>
          <p:cNvSpPr txBox="1">
            <a:spLocks noChangeArrowheads="1"/>
          </p:cNvSpPr>
          <p:nvPr/>
        </p:nvSpPr>
        <p:spPr bwMode="auto">
          <a:xfrm>
            <a:off x="3524250" y="6215063"/>
            <a:ext cx="1924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П.Я. Гальперин</a:t>
            </a:r>
          </a:p>
        </p:txBody>
      </p:sp>
      <p:sp>
        <p:nvSpPr>
          <p:cNvPr id="18442" name="TextBox 17"/>
          <p:cNvSpPr txBox="1">
            <a:spLocks noChangeArrowheads="1"/>
          </p:cNvSpPr>
          <p:nvPr/>
        </p:nvSpPr>
        <p:spPr bwMode="auto">
          <a:xfrm>
            <a:off x="6524626" y="6215063"/>
            <a:ext cx="18573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В.В. Давыдов</a:t>
            </a:r>
          </a:p>
          <a:p>
            <a:endParaRPr lang="ru-RU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1524000" y="333376"/>
            <a:ext cx="9144000" cy="1268413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57647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600" b="1" dirty="0">
              <a:solidFill>
                <a:srgbClr val="FF0000"/>
              </a:solidFill>
            </a:endParaRPr>
          </a:p>
          <a:p>
            <a:pPr algn="ctr">
              <a:defRPr/>
            </a:pPr>
            <a:r>
              <a:rPr lang="ru-RU" sz="3200" b="1" dirty="0">
                <a:solidFill>
                  <a:schemeClr val="bg1"/>
                </a:solidFill>
              </a:rPr>
              <a:t>Ученые – основоположники теории </a:t>
            </a:r>
          </a:p>
          <a:p>
            <a:pPr algn="ctr">
              <a:defRPr/>
            </a:pPr>
            <a:r>
              <a:rPr lang="ru-RU" sz="3200" b="1" dirty="0">
                <a:solidFill>
                  <a:schemeClr val="bg1"/>
                </a:solidFill>
              </a:rPr>
              <a:t>системно-деятельностного подхода</a:t>
            </a:r>
          </a:p>
        </p:txBody>
      </p:sp>
    </p:spTree>
    <p:extLst>
      <p:ext uri="{BB962C8B-B14F-4D97-AF65-F5344CB8AC3E}">
        <p14:creationId xmlns:p14="http://schemas.microsoft.com/office/powerpoint/2010/main" val="302081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Рисунок 2" descr="C:\Documents and Settings\Оля\Рабочий стол\Новая папка (2)\P103089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53012" y="3320257"/>
            <a:ext cx="3527425" cy="318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Рисунок 3" descr="G:\Фото017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876" y="3806032"/>
            <a:ext cx="3500438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Рисунок 4" descr="C:\Documents and Settings\Оля\Рабочий стол\P103087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97525" y="170543"/>
            <a:ext cx="3619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трелка вправо 5"/>
          <p:cNvSpPr/>
          <p:nvPr/>
        </p:nvSpPr>
        <p:spPr>
          <a:xfrm>
            <a:off x="4874418" y="1420698"/>
            <a:ext cx="357188" cy="428625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272370" y="170543"/>
            <a:ext cx="4500562" cy="2928937"/>
          </a:xfrm>
          <a:prstGeom prst="round2Diag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err="1">
                <a:solidFill>
                  <a:srgbClr val="5E283A"/>
                </a:solidFill>
                <a:latin typeface="Times New Roman" pitchFamily="18" charset="0"/>
                <a:cs typeface="Times New Roman" pitchFamily="18" charset="0"/>
              </a:rPr>
              <a:t>Системно-деятельностный</a:t>
            </a:r>
            <a:r>
              <a:rPr lang="ru-RU" sz="2000" b="1" dirty="0">
                <a:solidFill>
                  <a:srgbClr val="5E283A"/>
                </a:solidFill>
                <a:latin typeface="Times New Roman" pitchFamily="18" charset="0"/>
                <a:cs typeface="Times New Roman" pitchFamily="18" charset="0"/>
              </a:rPr>
              <a:t> подход </a:t>
            </a:r>
            <a:r>
              <a:rPr lang="ru-RU" sz="2000" dirty="0">
                <a:solidFill>
                  <a:srgbClr val="5E283A"/>
                </a:solidFill>
                <a:latin typeface="Times New Roman" pitchFamily="18" charset="0"/>
                <a:cs typeface="Times New Roman" pitchFamily="18" charset="0"/>
              </a:rPr>
              <a:t>– это организация учебного процесса, в котором главное место отводится активной и разносторонней, в максимальной степени самостоятельной познавательной деятельности школьника</a:t>
            </a:r>
          </a:p>
        </p:txBody>
      </p:sp>
      <p:sp>
        <p:nvSpPr>
          <p:cNvPr id="9" name="Стрелка вправо 8"/>
          <p:cNvSpPr/>
          <p:nvPr/>
        </p:nvSpPr>
        <p:spPr>
          <a:xfrm rot="5400000">
            <a:off x="2095501" y="3272520"/>
            <a:ext cx="357187" cy="428625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 rot="2213623">
            <a:off x="4454033" y="3078118"/>
            <a:ext cx="474663" cy="442913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9225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Системно-деятельностный подход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42168" y="661745"/>
            <a:ext cx="8290177" cy="6014825"/>
          </a:xfrm>
          <a:prstGeom prst="rect">
            <a:avLst/>
          </a:prstGeom>
          <a:noFill/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2293256" y="116115"/>
            <a:ext cx="5588000" cy="705289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57647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600" b="1" dirty="0">
              <a:solidFill>
                <a:srgbClr val="FF0000"/>
              </a:solidFill>
            </a:endParaRPr>
          </a:p>
          <a:p>
            <a:pPr algn="ctr">
              <a:defRPr/>
            </a:pPr>
            <a:r>
              <a:rPr lang="ru-RU" sz="3200" b="1" dirty="0" smtClean="0">
                <a:solidFill>
                  <a:schemeClr val="bg1"/>
                </a:solidFill>
              </a:rPr>
              <a:t>Принципы 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6717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3767" y="406684"/>
            <a:ext cx="866898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Arial" pitchFamily="34" charset="0"/>
                <a:cs typeface="Arial" pitchFamily="34" charset="0"/>
              </a:rPr>
              <a:t>Учебная задача – ключевое понятие теории УД 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Учебная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задача – это задача, решая которую ребенок овладевает общим способом действия.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Она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включает в себя цель, представленную в конкретных условиях своего достижения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Учебная задача возникает при обнаружении разрыва в практическом действии, который может быть преодолен поиском нового способа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Учебная задача отличается тем, что она направлена на получение особого результата –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самоизменения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субъекта учебной деятельности. 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Учебная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задача характеризуется тем, что найденный способ является общим способом решения целого класса конкретно - практических задач. </a:t>
            </a:r>
          </a:p>
        </p:txBody>
      </p:sp>
    </p:spTree>
    <p:extLst>
      <p:ext uri="{BB962C8B-B14F-4D97-AF65-F5344CB8AC3E}">
        <p14:creationId xmlns:p14="http://schemas.microsoft.com/office/powerpoint/2010/main" val="35038696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7371" y="149109"/>
            <a:ext cx="867954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Главной целью образования согласно ФГOС становится не передача знаний и социального опыта, а развитие личности ученика, его способности самостоятельно ставить учебные цели, проектировать пути их реализации, контролировать и оценивать свои достижения, иначе говоря – формирование умения учиться.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2544" y="2619509"/>
            <a:ext cx="6137627" cy="4087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4044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4114" y="275771"/>
            <a:ext cx="838270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Системно-деятельностный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подход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реализуется с помощью технологии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деятельностного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метода - м</a:t>
            </a:r>
            <a:r>
              <a:rPr lang="uk-UA" sz="2000" dirty="0" err="1">
                <a:latin typeface="Arial" panose="020B0604020202020204" pitchFamily="34" charset="0"/>
                <a:cs typeface="Arial" panose="020B0604020202020204" pitchFamily="34" charset="0"/>
              </a:rPr>
              <a:t>етод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latin typeface="Arial" panose="020B0604020202020204" pitchFamily="34" charset="0"/>
                <a:cs typeface="Arial" panose="020B0604020202020204" pitchFamily="34" charset="0"/>
              </a:rPr>
              <a:t>обучения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, при </a:t>
            </a:r>
            <a:r>
              <a:rPr lang="uk-UA" sz="2000" dirty="0" err="1">
                <a:latin typeface="Arial" panose="020B0604020202020204" pitchFamily="34" charset="0"/>
                <a:cs typeface="Arial" panose="020B0604020202020204" pitchFamily="34" charset="0"/>
              </a:rPr>
              <a:t>котором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latin typeface="Arial" panose="020B0604020202020204" pitchFamily="34" charset="0"/>
                <a:cs typeface="Arial" panose="020B0604020202020204" pitchFamily="34" charset="0"/>
              </a:rPr>
              <a:t>ребенок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 не </a:t>
            </a:r>
            <a:r>
              <a:rPr lang="uk-UA" sz="2000" dirty="0" err="1">
                <a:latin typeface="Arial" panose="020B0604020202020204" pitchFamily="34" charset="0"/>
                <a:cs typeface="Arial" panose="020B0604020202020204" pitchFamily="34" charset="0"/>
              </a:rPr>
              <a:t>получает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latin typeface="Arial" panose="020B0604020202020204" pitchFamily="34" charset="0"/>
                <a:cs typeface="Arial" panose="020B0604020202020204" pitchFamily="34" charset="0"/>
              </a:rPr>
              <a:t>знания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 в </a:t>
            </a:r>
            <a:r>
              <a:rPr lang="uk-UA" sz="2000" dirty="0" err="1">
                <a:latin typeface="Arial" panose="020B0604020202020204" pitchFamily="34" charset="0"/>
                <a:cs typeface="Arial" panose="020B0604020202020204" pitchFamily="34" charset="0"/>
              </a:rPr>
              <a:t>готовом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latin typeface="Arial" panose="020B0604020202020204" pitchFamily="34" charset="0"/>
                <a:cs typeface="Arial" panose="020B0604020202020204" pitchFamily="34" charset="0"/>
              </a:rPr>
              <a:t>виде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, а </a:t>
            </a:r>
            <a:r>
              <a:rPr lang="uk-UA" sz="2000" dirty="0" err="1">
                <a:latin typeface="Arial" panose="020B0604020202020204" pitchFamily="34" charset="0"/>
                <a:cs typeface="Arial" panose="020B0604020202020204" pitchFamily="34" charset="0"/>
              </a:rPr>
              <a:t>добывает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latin typeface="Arial" panose="020B0604020202020204" pitchFamily="34" charset="0"/>
                <a:cs typeface="Arial" panose="020B0604020202020204" pitchFamily="34" charset="0"/>
              </a:rPr>
              <a:t>их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 сам в </a:t>
            </a:r>
            <a:r>
              <a:rPr lang="uk-UA" sz="2000" dirty="0" err="1">
                <a:latin typeface="Arial" panose="020B0604020202020204" pitchFamily="34" charset="0"/>
                <a:cs typeface="Arial" panose="020B0604020202020204" pitchFamily="34" charset="0"/>
              </a:rPr>
              <a:t>процессе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latin typeface="Arial" panose="020B0604020202020204" pitchFamily="34" charset="0"/>
                <a:cs typeface="Arial" panose="020B0604020202020204" pitchFamily="34" charset="0"/>
              </a:rPr>
              <a:t>собственной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latin typeface="Arial" panose="020B0604020202020204" pitchFamily="34" charset="0"/>
                <a:cs typeface="Arial" panose="020B0604020202020204" pitchFamily="34" charset="0"/>
              </a:rPr>
              <a:t>учебно-познавательной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000" dirty="0" err="1">
                <a:latin typeface="Arial" panose="020B0604020202020204" pitchFamily="34" charset="0"/>
                <a:cs typeface="Arial" panose="020B0604020202020204" pitchFamily="34" charset="0"/>
              </a:rPr>
              <a:t>деятельности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Он становится маленьким ученым, делающими свое собственное открытие.</a:t>
            </a:r>
            <a:r>
              <a:rPr lang="uk-UA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/>
            <a:r>
              <a:rPr lang="uk-UA" sz="2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  </a:t>
            </a:r>
            <a:r>
              <a:rPr lang="ru-RU" sz="2000" b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Деятельностный</a:t>
            </a:r>
            <a:r>
              <a:rPr lang="ru-RU" sz="2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 метод </a:t>
            </a: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обучения младших школьников, снимает у учащихся страх перед ошибкой, учит воспринимать неудачу не как трагедию, а как сигнал для ее исправления. Такой подход к решению проблем, особенно в трудных ситуациях, необходим и в жизни: в случае неудачи не впадать в уныние, а искать и находить конструктивный путь. 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 descr="http://bigcamagan.ru/attachments/Image/following_footprints_anim_500_clr_13334.gif?template=generic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6976" y="3857628"/>
            <a:ext cx="3214710" cy="30003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73875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Оранжевый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123</TotalTime>
  <Words>932</Words>
  <Application>Microsoft Office PowerPoint</Application>
  <PresentationFormat>Произвольный</PresentationFormat>
  <Paragraphs>108</Paragraphs>
  <Slides>21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Аспект</vt:lpstr>
      <vt:lpstr>Презентация PowerPoint</vt:lpstr>
      <vt:lpstr>Презентация PowerPoint</vt:lpstr>
      <vt:lpstr>Доля усвоения знаний в зависимости от формы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RePack by Diakov</cp:lastModifiedBy>
  <cp:revision>12</cp:revision>
  <dcterms:created xsi:type="dcterms:W3CDTF">2019-10-17T15:37:42Z</dcterms:created>
  <dcterms:modified xsi:type="dcterms:W3CDTF">2019-12-01T04:58:13Z</dcterms:modified>
</cp:coreProperties>
</file>