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73" r:id="rId4"/>
    <p:sldId id="274" r:id="rId5"/>
    <p:sldId id="275" r:id="rId6"/>
    <p:sldId id="278" r:id="rId7"/>
    <p:sldId id="279" r:id="rId8"/>
    <p:sldId id="276" r:id="rId9"/>
    <p:sldId id="270" r:id="rId10"/>
    <p:sldId id="272" r:id="rId11"/>
    <p:sldId id="277" r:id="rId12"/>
    <p:sldId id="280" r:id="rId13"/>
    <p:sldId id="28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68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54691-77C3-4812-9AE7-33B25AA56748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1AF81-26DA-4A41-B83B-DB0268C697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54691-77C3-4812-9AE7-33B25AA56748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1AF81-26DA-4A41-B83B-DB0268C697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54691-77C3-4812-9AE7-33B25AA56748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1AF81-26DA-4A41-B83B-DB0268C697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54691-77C3-4812-9AE7-33B25AA56748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1AF81-26DA-4A41-B83B-DB0268C697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54691-77C3-4812-9AE7-33B25AA56748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9D1AF81-26DA-4A41-B83B-DB0268C697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54691-77C3-4812-9AE7-33B25AA56748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1AF81-26DA-4A41-B83B-DB0268C697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54691-77C3-4812-9AE7-33B25AA56748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1AF81-26DA-4A41-B83B-DB0268C697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54691-77C3-4812-9AE7-33B25AA56748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1AF81-26DA-4A41-B83B-DB0268C697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54691-77C3-4812-9AE7-33B25AA56748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1AF81-26DA-4A41-B83B-DB0268C697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54691-77C3-4812-9AE7-33B25AA56748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1AF81-26DA-4A41-B83B-DB0268C697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54691-77C3-4812-9AE7-33B25AA56748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1AF81-26DA-4A41-B83B-DB0268C697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0"/>
              </a:schemeClr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FF00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DE54691-77C3-4812-9AE7-33B25AA56748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9D1AF81-26DA-4A41-B83B-DB0268C697E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ИСКУССТВО ИКЕБАНЫ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979222" y="4077072"/>
            <a:ext cx="3672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Презентацию выполнила </a:t>
            </a:r>
          </a:p>
          <a:p>
            <a:r>
              <a:rPr lang="ru-RU" dirty="0" smtClean="0"/>
              <a:t>ученица 7-в класса</a:t>
            </a:r>
          </a:p>
          <a:p>
            <a:r>
              <a:rPr lang="ru-RU" dirty="0" smtClean="0"/>
              <a:t> Смирнова Марина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1556" y="571480"/>
            <a:ext cx="8229600" cy="785818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                Стиль Хэйка</a:t>
            </a:r>
            <a:endParaRPr lang="ru-RU" b="1" i="1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643050"/>
            <a:ext cx="339447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643050"/>
            <a:ext cx="3286148" cy="4572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96752"/>
            <a:ext cx="878497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</a:rPr>
              <a:t>    Школа </a:t>
            </a:r>
            <a:r>
              <a:rPr lang="ru-RU" dirty="0" err="1">
                <a:latin typeface="Arial" panose="020B0604020202020204" pitchFamily="34" charset="0"/>
              </a:rPr>
              <a:t>Согэцу</a:t>
            </a:r>
            <a:r>
              <a:rPr lang="ru-RU" dirty="0">
                <a:latin typeface="Arial" panose="020B0604020202020204" pitchFamily="34" charset="0"/>
              </a:rPr>
              <a:t> (</a:t>
            </a:r>
            <a:r>
              <a:rPr lang="ru-RU" i="1" dirty="0">
                <a:latin typeface="Arial" panose="020B0604020202020204" pitchFamily="34" charset="0"/>
              </a:rPr>
              <a:t>яп</a:t>
            </a:r>
            <a:r>
              <a:rPr lang="ru-RU" dirty="0">
                <a:latin typeface="Arial" panose="020B0604020202020204" pitchFamily="34" charset="0"/>
              </a:rPr>
              <a:t>. </a:t>
            </a:r>
            <a:r>
              <a:rPr lang="ru-RU" b="1" dirty="0" err="1">
                <a:latin typeface="Arial" panose="020B0604020202020204" pitchFamily="34" charset="0"/>
              </a:rPr>
              <a:t>草月</a:t>
            </a:r>
            <a:r>
              <a:rPr lang="ru-RU" dirty="0">
                <a:latin typeface="Arial" panose="020B0604020202020204" pitchFamily="34" charset="0"/>
              </a:rPr>
              <a:t> — «Трава и Луна») — наиболее современная из школ, возникла в 1927 году. Считается авангардной школой </a:t>
            </a:r>
            <a:r>
              <a:rPr lang="ru-RU" dirty="0" err="1">
                <a:latin typeface="Arial" panose="020B0604020202020204" pitchFamily="34" charset="0"/>
              </a:rPr>
              <a:t>икэбаны</a:t>
            </a:r>
            <a:r>
              <a:rPr lang="ru-RU" dirty="0">
                <a:latin typeface="Arial" panose="020B0604020202020204" pitchFamily="34" charset="0"/>
              </a:rPr>
              <a:t>. Основатель школы — художник и скульптор Софу </a:t>
            </a:r>
            <a:r>
              <a:rPr lang="ru-RU" dirty="0" err="1">
                <a:latin typeface="Arial" panose="020B0604020202020204" pitchFamily="34" charset="0"/>
              </a:rPr>
              <a:t>Тэсигахара</a:t>
            </a:r>
            <a:r>
              <a:rPr lang="ru-RU" dirty="0">
                <a:latin typeface="Arial" panose="020B0604020202020204" pitchFamily="34" charset="0"/>
              </a:rPr>
              <a:t>. Основное отличие этой школы — применение в </a:t>
            </a:r>
            <a:r>
              <a:rPr lang="ru-RU" dirty="0" err="1">
                <a:latin typeface="Arial" panose="020B0604020202020204" pitchFamily="34" charset="0"/>
              </a:rPr>
              <a:t>икэбане</a:t>
            </a:r>
            <a:r>
              <a:rPr lang="ru-RU" dirty="0">
                <a:latin typeface="Arial" panose="020B0604020202020204" pitchFamily="34" charset="0"/>
              </a:rPr>
              <a:t> не только цветов и растений. Приветствуется использование камней, ткани, металла, пластика и других видов неживого материала, сочетая их с различными природными материалами, цветами и растениями из любой точки земного шара. Такими композициями можно украшать не только помещения, но и выставлять на улицах, в парках, в метро. Кредо школы — </a:t>
            </a:r>
            <a:r>
              <a:rPr lang="ru-RU" dirty="0" err="1">
                <a:latin typeface="Arial" panose="020B0604020202020204" pitchFamily="34" charset="0"/>
              </a:rPr>
              <a:t>икэбана</a:t>
            </a:r>
            <a:r>
              <a:rPr lang="ru-RU" dirty="0">
                <a:latin typeface="Arial" panose="020B0604020202020204" pitchFamily="34" charset="0"/>
              </a:rPr>
              <a:t> может создаваться из чего угодно, где угодно, кем угодно. Главное — свобода творчества. </a:t>
            </a:r>
            <a:r>
              <a:rPr lang="ru-RU" dirty="0" err="1">
                <a:latin typeface="Arial" panose="020B0604020202020204" pitchFamily="34" charset="0"/>
              </a:rPr>
              <a:t>Икэбана</a:t>
            </a:r>
            <a:r>
              <a:rPr lang="ru-RU" dirty="0">
                <a:latin typeface="Arial" panose="020B0604020202020204" pitchFamily="34" charset="0"/>
              </a:rPr>
              <a:t> «</a:t>
            </a:r>
            <a:r>
              <a:rPr lang="ru-RU" dirty="0" err="1">
                <a:latin typeface="Arial" panose="020B0604020202020204" pitchFamily="34" charset="0"/>
              </a:rPr>
              <a:t>Согэцу</a:t>
            </a:r>
            <a:r>
              <a:rPr lang="ru-RU" dirty="0">
                <a:latin typeface="Arial" panose="020B0604020202020204" pitchFamily="34" charset="0"/>
              </a:rPr>
              <a:t>» может быть миниатюрной и возникнуть мгновенно, на едва уловимых образах, а может оказаться крупным объектом в саду, требующим кропотливого и долгого труда, или даже самим садом…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059832" y="332656"/>
            <a:ext cx="2304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err="1" smtClean="0"/>
              <a:t>Согэцу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070795765"/>
      </p:ext>
    </p:extLst>
  </p:cSld>
  <p:clrMapOvr>
    <a:masterClrMapping/>
  </p:clrMapOvr>
  <p:transition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5957" y="489743"/>
            <a:ext cx="2686040" cy="11430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r>
              <a:rPr lang="ru-RU" sz="5400" b="1" i="1" dirty="0" smtClean="0"/>
              <a:t>Согэцу</a:t>
            </a:r>
            <a:endParaRPr lang="ru-RU" sz="5400" b="1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15344"/>
            <a:ext cx="3600400" cy="480203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632743"/>
            <a:ext cx="3600400" cy="4800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010837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852936"/>
            <a:ext cx="6696744" cy="3766919"/>
          </a:xfrm>
          <a:prstGeom prst="rect">
            <a:avLst/>
          </a:prstGeom>
        </p:spPr>
      </p:pic>
      <p:sp>
        <p:nvSpPr>
          <p:cNvPr id="6" name="Арка 5"/>
          <p:cNvSpPr/>
          <p:nvPr/>
        </p:nvSpPr>
        <p:spPr>
          <a:xfrm>
            <a:off x="10294" y="1018778"/>
            <a:ext cx="8891408" cy="1834158"/>
          </a:xfrm>
          <a:prstGeom prst="blockArc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/>
              <a:t>СПАСИБО </a:t>
            </a:r>
            <a:r>
              <a:rPr lang="ru-RU" sz="5400" dirty="0"/>
              <a:t>ЗА </a:t>
            </a:r>
            <a:r>
              <a:rPr lang="ru-RU" sz="5400" dirty="0" smtClean="0"/>
              <a:t>ВНИМАНИЕ!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723298881"/>
      </p:ext>
    </p:extLst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807549"/>
            <a:ext cx="6912768" cy="405045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83568" y="476672"/>
            <a:ext cx="792088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>
                <a:latin typeface="Arial" panose="020B0604020202020204" pitchFamily="34" charset="0"/>
              </a:rPr>
              <a:t>Икеба́на</a:t>
            </a:r>
            <a:r>
              <a:rPr lang="ru-RU" sz="2400" b="1" dirty="0">
                <a:latin typeface="Arial" panose="020B0604020202020204" pitchFamily="34" charset="0"/>
              </a:rPr>
              <a:t> </a:t>
            </a:r>
            <a:r>
              <a:rPr lang="ru-RU" sz="2400" b="1" dirty="0" smtClean="0">
                <a:latin typeface="Arial" panose="020B0604020202020204" pitchFamily="34" charset="0"/>
              </a:rPr>
              <a:t> или</a:t>
            </a:r>
            <a:r>
              <a:rPr lang="ru-RU" sz="2400" b="1" dirty="0">
                <a:latin typeface="Arial" panose="020B0604020202020204" pitchFamily="34" charset="0"/>
              </a:rPr>
              <a:t> </a:t>
            </a:r>
            <a:r>
              <a:rPr lang="ru-RU" sz="2400" b="1" dirty="0" err="1" smtClean="0">
                <a:latin typeface="Arial" panose="020B0604020202020204" pitchFamily="34" charset="0"/>
              </a:rPr>
              <a:t>икэбана</a:t>
            </a:r>
            <a:r>
              <a:rPr lang="ru-RU" sz="2400" b="1" dirty="0" smtClean="0">
                <a:latin typeface="Arial" panose="020B0604020202020204" pitchFamily="34" charset="0"/>
              </a:rPr>
              <a:t> (</a:t>
            </a:r>
            <a:r>
              <a:rPr lang="ru-RU" sz="2400" b="1" dirty="0">
                <a:latin typeface="Arial" panose="020B0604020202020204" pitchFamily="34" charset="0"/>
              </a:rPr>
              <a:t>яп. </a:t>
            </a:r>
            <a:r>
              <a:rPr lang="ja-JP" altLang="en-US" sz="2400" b="1" dirty="0">
                <a:ea typeface="Arial" panose="020B0604020202020204" pitchFamily="34" charset="0"/>
              </a:rPr>
              <a:t>生け花</a:t>
            </a:r>
            <a:r>
              <a:rPr lang="ja-JP" altLang="en-US" sz="2400" b="1" dirty="0">
                <a:latin typeface="Arial" panose="020B0604020202020204" pitchFamily="34" charset="0"/>
              </a:rPr>
              <a:t> </a:t>
            </a:r>
            <a:r>
              <a:rPr lang="ru-RU" sz="2400" b="1" dirty="0">
                <a:latin typeface="Arial" panose="020B0604020202020204" pitchFamily="34" charset="0"/>
              </a:rPr>
              <a:t>или яп. </a:t>
            </a:r>
            <a:r>
              <a:rPr lang="ja-JP" altLang="en-US" sz="2400" b="1" dirty="0">
                <a:ea typeface="Arial" panose="020B0604020202020204" pitchFamily="34" charset="0"/>
              </a:rPr>
              <a:t>いけばな</a:t>
            </a:r>
            <a:r>
              <a:rPr lang="ja-JP" altLang="en-US" sz="2400" b="1" dirty="0">
                <a:latin typeface="Arial" panose="020B0604020202020204" pitchFamily="34" charset="0"/>
              </a:rPr>
              <a:t> </a:t>
            </a:r>
            <a:r>
              <a:rPr lang="ru-RU" sz="2400" b="1" i="1" dirty="0" err="1">
                <a:latin typeface="Arial" panose="020B0604020202020204" pitchFamily="34" charset="0"/>
              </a:rPr>
              <a:t>икэбана</a:t>
            </a:r>
            <a:r>
              <a:rPr lang="ru-RU" sz="2400" b="1" dirty="0">
                <a:latin typeface="Arial" panose="020B0604020202020204" pitchFamily="34" charset="0"/>
              </a:rPr>
              <a:t>, «</a:t>
            </a:r>
            <a:r>
              <a:rPr lang="ru-RU" sz="2400" b="1" dirty="0" err="1">
                <a:latin typeface="Arial" panose="020B0604020202020204" pitchFamily="34" charset="0"/>
              </a:rPr>
              <a:t>икэ</a:t>
            </a:r>
            <a:r>
              <a:rPr lang="ru-RU" sz="2400" b="1" dirty="0">
                <a:latin typeface="Arial" panose="020B0604020202020204" pitchFamily="34" charset="0"/>
              </a:rPr>
              <a:t> или </a:t>
            </a:r>
            <a:r>
              <a:rPr lang="ru-RU" sz="2400" b="1" dirty="0" err="1">
                <a:latin typeface="Arial" panose="020B0604020202020204" pitchFamily="34" charset="0"/>
              </a:rPr>
              <a:t>икэру</a:t>
            </a:r>
            <a:r>
              <a:rPr lang="ru-RU" sz="2400" b="1" dirty="0">
                <a:latin typeface="Arial" panose="020B0604020202020204" pitchFamily="34" charset="0"/>
              </a:rPr>
              <a:t>» яп. </a:t>
            </a:r>
            <a:r>
              <a:rPr lang="ja-JP" altLang="en-US" sz="2400" b="1" dirty="0">
                <a:ea typeface="Arial" panose="020B0604020202020204" pitchFamily="34" charset="0"/>
              </a:rPr>
              <a:t>生ける</a:t>
            </a:r>
            <a:r>
              <a:rPr lang="ja-JP" altLang="en-US" sz="2400" b="1" dirty="0">
                <a:latin typeface="Arial" panose="020B0604020202020204" pitchFamily="34" charset="0"/>
              </a:rPr>
              <a:t> </a:t>
            </a:r>
            <a:r>
              <a:rPr lang="en-US" altLang="ja-JP" sz="2400" b="1" dirty="0">
                <a:latin typeface="Arial" panose="020B0604020202020204" pitchFamily="34" charset="0"/>
              </a:rPr>
              <a:t>— </a:t>
            </a:r>
            <a:r>
              <a:rPr lang="ru-RU" sz="2400" b="1" dirty="0">
                <a:latin typeface="Arial" panose="020B0604020202020204" pitchFamily="34" charset="0"/>
              </a:rPr>
              <a:t>жизнь, «</a:t>
            </a:r>
            <a:r>
              <a:rPr lang="ru-RU" sz="2400" b="1" dirty="0" err="1">
                <a:latin typeface="Arial" panose="020B0604020202020204" pitchFamily="34" charset="0"/>
              </a:rPr>
              <a:t>бана</a:t>
            </a:r>
            <a:r>
              <a:rPr lang="ru-RU" sz="2400" b="1" dirty="0">
                <a:latin typeface="Arial" panose="020B0604020202020204" pitchFamily="34" charset="0"/>
              </a:rPr>
              <a:t> или хана» яп. </a:t>
            </a:r>
            <a:r>
              <a:rPr lang="ja-JP" altLang="en-US" sz="2400" b="1" dirty="0">
                <a:ea typeface="Arial" panose="020B0604020202020204" pitchFamily="34" charset="0"/>
              </a:rPr>
              <a:t>花</a:t>
            </a:r>
            <a:r>
              <a:rPr lang="ja-JP" altLang="en-US" sz="2400" b="1" dirty="0">
                <a:latin typeface="Arial" panose="020B0604020202020204" pitchFamily="34" charset="0"/>
              </a:rPr>
              <a:t> </a:t>
            </a:r>
            <a:r>
              <a:rPr lang="en-US" altLang="ja-JP" sz="2400" b="1" dirty="0">
                <a:latin typeface="Arial" panose="020B0604020202020204" pitchFamily="34" charset="0"/>
              </a:rPr>
              <a:t>— </a:t>
            </a:r>
            <a:r>
              <a:rPr lang="ru-RU" sz="2400" b="1" dirty="0">
                <a:latin typeface="Arial" panose="020B0604020202020204" pitchFamily="34" charset="0"/>
              </a:rPr>
              <a:t>цветы, буквально «живые цветы») — традиционное японское искусство компоновки срезанных цветов и побегов в специальных сосудах, а также искусство правильного размещения этих композиций в интерьере</a:t>
            </a:r>
            <a:r>
              <a:rPr lang="ru-RU" sz="2400" b="1" dirty="0" smtClean="0">
                <a:latin typeface="Arial" panose="020B0604020202020204" pitchFamily="34" charset="0"/>
              </a:rPr>
              <a:t>.</a:t>
            </a:r>
          </a:p>
          <a:p>
            <a:r>
              <a:rPr lang="ru-RU" sz="2400" b="1" dirty="0" smtClean="0">
                <a:latin typeface="Arial" panose="020B0604020202020204" pitchFamily="34" charset="0"/>
              </a:rPr>
              <a:t> </a:t>
            </a:r>
            <a:r>
              <a:rPr lang="ru-RU" sz="2400" b="1" dirty="0">
                <a:latin typeface="Arial" panose="020B0604020202020204" pitchFamily="34" charset="0"/>
              </a:rPr>
              <a:t>В основу икебаны положен принцип изысканной простоты, достигаемый выявлением естественной красоты материала.</a:t>
            </a:r>
            <a:endParaRPr lang="ru-RU" sz="24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2564904"/>
            <a:ext cx="66967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anose="020B0604020202020204" pitchFamily="34" charset="0"/>
              </a:rPr>
              <a:t>Икебана возникла в Японии в XV веке и первоначально имела религиозную направленность, являясь подношением богам в японских храмах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7861861"/>
      </p:ext>
    </p:extLst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132856"/>
            <a:ext cx="86409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anose="020B0604020202020204" pitchFamily="34" charset="0"/>
              </a:rPr>
              <a:t>Об искусстве Икебана обычно думают как о копировании естественных форм растений, как они растут в полях и горах. Однако икебана не является ни копией, ни миниатюрой. В икебана мы аранжируем одну маленькую ветку и один цветок в безграничном космическом пространстве и бесконечном времени, и эта работа вмещает всю душу человека. В этот момент единственный цветок в нашем сознании символизирует вечную жизнь.</a:t>
            </a:r>
          </a:p>
          <a:p>
            <a:pPr algn="r"/>
            <a:r>
              <a:rPr lang="ru-RU" dirty="0">
                <a:latin typeface="Arial" panose="020B0604020202020204" pitchFamily="34" charset="0"/>
              </a:rPr>
              <a:t>— </a:t>
            </a:r>
            <a:r>
              <a:rPr lang="ru-RU" i="1" dirty="0" err="1">
                <a:latin typeface="Arial" panose="020B0604020202020204" pitchFamily="34" charset="0"/>
              </a:rPr>
              <a:t>Икэнобо</a:t>
            </a:r>
            <a:r>
              <a:rPr lang="ru-RU" i="1" dirty="0">
                <a:latin typeface="Arial" panose="020B0604020202020204" pitchFamily="34" charset="0"/>
              </a:rPr>
              <a:t> </a:t>
            </a:r>
            <a:r>
              <a:rPr lang="ru-RU" i="1" dirty="0" err="1">
                <a:latin typeface="Arial" panose="020B0604020202020204" pitchFamily="34" charset="0"/>
              </a:rPr>
              <a:t>Сэнкэй</a:t>
            </a:r>
            <a:r>
              <a:rPr lang="ru-RU" i="1" dirty="0">
                <a:latin typeface="Arial" panose="020B0604020202020204" pitchFamily="34" charset="0"/>
              </a:rPr>
              <a:t>. «Истинная утонченность»</a:t>
            </a:r>
            <a:endParaRPr lang="ru-RU" b="0" i="0" dirty="0"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5504272"/>
      </p:ext>
    </p:extLst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92696"/>
            <a:ext cx="820891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anose="020B0604020202020204" pitchFamily="34" charset="0"/>
              </a:rPr>
              <a:t>Икебана развивается в рамках определённых школ и стилей. Наиболее известными в Японии считаются </a:t>
            </a:r>
            <a:r>
              <a:rPr lang="ru-RU" dirty="0" smtClean="0">
                <a:latin typeface="Arial" panose="020B0604020202020204" pitchFamily="34" charset="0"/>
              </a:rPr>
              <a:t>школы</a:t>
            </a:r>
          </a:p>
          <a:p>
            <a:r>
              <a:rPr lang="ru-RU" dirty="0">
                <a:latin typeface="Arial" panose="020B0604020202020204" pitchFamily="34" charset="0"/>
              </a:rPr>
              <a:t> </a:t>
            </a:r>
            <a:r>
              <a:rPr lang="ru-RU" sz="3200" dirty="0" err="1">
                <a:latin typeface="Arial" panose="020B0604020202020204" pitchFamily="34" charset="0"/>
              </a:rPr>
              <a:t>Икэнобо</a:t>
            </a:r>
            <a:r>
              <a:rPr lang="ru-RU" sz="3200" dirty="0">
                <a:latin typeface="Arial" panose="020B0604020202020204" pitchFamily="34" charset="0"/>
              </a:rPr>
              <a:t>, </a:t>
            </a:r>
            <a:endParaRPr lang="ru-RU" sz="3200" dirty="0" smtClean="0">
              <a:latin typeface="Arial" panose="020B0604020202020204" pitchFamily="34" charset="0"/>
            </a:endParaRPr>
          </a:p>
          <a:p>
            <a:r>
              <a:rPr lang="ru-RU" sz="3200" dirty="0" err="1" smtClean="0">
                <a:latin typeface="Arial" panose="020B0604020202020204" pitchFamily="34" charset="0"/>
              </a:rPr>
              <a:t>Охара</a:t>
            </a:r>
            <a:r>
              <a:rPr lang="ru-RU" sz="3200" dirty="0" smtClean="0">
                <a:latin typeface="Arial" panose="020B0604020202020204" pitchFamily="34" charset="0"/>
              </a:rPr>
              <a:t>,</a:t>
            </a:r>
          </a:p>
          <a:p>
            <a:r>
              <a:rPr lang="ru-RU" sz="3200" dirty="0">
                <a:latin typeface="Arial" panose="020B0604020202020204" pitchFamily="34" charset="0"/>
              </a:rPr>
              <a:t> </a:t>
            </a:r>
            <a:r>
              <a:rPr lang="ru-RU" sz="3200" dirty="0" err="1">
                <a:latin typeface="Arial" panose="020B0604020202020204" pitchFamily="34" charset="0"/>
              </a:rPr>
              <a:t>Согэцу</a:t>
            </a:r>
            <a:r>
              <a:rPr lang="ru-RU" sz="3200" dirty="0">
                <a:latin typeface="Arial" panose="020B0604020202020204" pitchFamily="34" charset="0"/>
              </a:rPr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546147708"/>
      </p:ext>
    </p:extLst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556792"/>
            <a:ext cx="4572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</a:rPr>
              <a:t>   Первой </a:t>
            </a:r>
            <a:r>
              <a:rPr lang="ru-RU" dirty="0">
                <a:latin typeface="Arial" panose="020B0604020202020204" pitchFamily="34" charset="0"/>
              </a:rPr>
              <a:t>школой развития икебаны следует считать </a:t>
            </a:r>
            <a:r>
              <a:rPr lang="ru-RU" dirty="0" err="1">
                <a:latin typeface="Arial" panose="020B0604020202020204" pitchFamily="34" charset="0"/>
              </a:rPr>
              <a:t>Икэнобо</a:t>
            </a:r>
            <a:r>
              <a:rPr lang="ru-RU" dirty="0">
                <a:latin typeface="Arial" panose="020B0604020202020204" pitchFamily="34" charset="0"/>
              </a:rPr>
              <a:t>. </a:t>
            </a:r>
            <a:r>
              <a:rPr lang="ru-RU" dirty="0" err="1">
                <a:latin typeface="Arial" panose="020B0604020202020204" pitchFamily="34" charset="0"/>
              </a:rPr>
              <a:t>Икэнобо</a:t>
            </a:r>
            <a:r>
              <a:rPr lang="ru-RU" dirty="0">
                <a:latin typeface="Arial" panose="020B0604020202020204" pitchFamily="34" charset="0"/>
              </a:rPr>
              <a:t> была основана в середине XV века </a:t>
            </a:r>
            <a:r>
              <a:rPr lang="ru-RU" dirty="0" err="1">
                <a:latin typeface="Arial" panose="020B0604020202020204" pitchFamily="34" charset="0"/>
              </a:rPr>
              <a:t>Икэнобо</a:t>
            </a:r>
            <a:r>
              <a:rPr lang="ru-RU" dirty="0">
                <a:latin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</a:rPr>
              <a:t>Сэнкэем</a:t>
            </a:r>
            <a:r>
              <a:rPr lang="ru-RU" dirty="0">
                <a:latin typeface="Arial" panose="020B0604020202020204" pitchFamily="34" charset="0"/>
              </a:rPr>
              <a:t> — священнослужителем буддийского храма </a:t>
            </a:r>
            <a:r>
              <a:rPr lang="ru-RU" dirty="0" err="1">
                <a:latin typeface="Arial" panose="020B0604020202020204" pitchFamily="34" charset="0"/>
              </a:rPr>
              <a:t>Роккаку</a:t>
            </a:r>
            <a:r>
              <a:rPr lang="ru-RU" dirty="0">
                <a:latin typeface="Arial" panose="020B0604020202020204" pitchFamily="34" charset="0"/>
              </a:rPr>
              <a:t>-до в городе Киото. В школе </a:t>
            </a:r>
            <a:r>
              <a:rPr lang="ru-RU" dirty="0" err="1">
                <a:latin typeface="Arial" panose="020B0604020202020204" pitchFamily="34" charset="0"/>
              </a:rPr>
              <a:t>Икэнобо</a:t>
            </a:r>
            <a:r>
              <a:rPr lang="ru-RU" dirty="0">
                <a:latin typeface="Arial" panose="020B0604020202020204" pitchFamily="34" charset="0"/>
              </a:rPr>
              <a:t>, в отличие от других школ, до сих пор существуют старые стили икебаны, такие как стиль </a:t>
            </a:r>
            <a:r>
              <a:rPr lang="ru-RU" dirty="0" err="1">
                <a:latin typeface="Arial" panose="020B0604020202020204" pitchFamily="34" charset="0"/>
              </a:rPr>
              <a:t>Сёка</a:t>
            </a:r>
            <a:r>
              <a:rPr lang="ru-RU" dirty="0">
                <a:latin typeface="Arial" panose="020B0604020202020204" pitchFamily="34" charset="0"/>
              </a:rPr>
              <a:t> и </a:t>
            </a:r>
            <a:r>
              <a:rPr lang="ru-RU" dirty="0" err="1">
                <a:latin typeface="Arial" panose="020B0604020202020204" pitchFamily="34" charset="0"/>
              </a:rPr>
              <a:t>Рикка</a:t>
            </a:r>
            <a:r>
              <a:rPr lang="ru-RU" dirty="0">
                <a:latin typeface="Arial" panose="020B0604020202020204" pitchFamily="34" charset="0"/>
              </a:rPr>
              <a:t>. Икебана в стиле </a:t>
            </a:r>
            <a:r>
              <a:rPr lang="ru-RU" dirty="0" err="1">
                <a:latin typeface="Arial" panose="020B0604020202020204" pitchFamily="34" charset="0"/>
              </a:rPr>
              <a:t>Рикка</a:t>
            </a:r>
            <a:r>
              <a:rPr lang="ru-RU" dirty="0">
                <a:latin typeface="Arial" panose="020B0604020202020204" pitchFamily="34" charset="0"/>
              </a:rPr>
              <a:t> первоначально использовалась для украшения храмов, сейчас используется в основном для религиозных ритуалов и торжеств. Этот стиль отражает величие природы. Например, сосновые ветви символизируют скалы и камни, а белые </a:t>
            </a:r>
            <a:r>
              <a:rPr lang="ru-RU" dirty="0" smtClean="0">
                <a:latin typeface="Arial" panose="020B0604020202020204" pitchFamily="34" charset="0"/>
              </a:rPr>
              <a:t>хризантемы символизируют реки или небольшие ручейки</a:t>
            </a:r>
            <a:r>
              <a:rPr lang="ru-RU" dirty="0">
                <a:latin typeface="Arial" panose="020B0604020202020204" pitchFamily="34" charset="0"/>
              </a:rPr>
              <a:t>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 flipH="1">
            <a:off x="2555776" y="548680"/>
            <a:ext cx="3384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ИКЭНОБО</a:t>
            </a:r>
            <a:endParaRPr lang="ru-RU" sz="40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552" y="1537926"/>
            <a:ext cx="3846868" cy="5129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241283"/>
      </p:ext>
    </p:extLst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i="1" dirty="0" smtClean="0"/>
              <a:t>Икэнобо</a:t>
            </a:r>
            <a:endParaRPr lang="ru-RU" sz="8000" b="1" i="1" dirty="0"/>
          </a:p>
        </p:txBody>
      </p:sp>
      <p:pic>
        <p:nvPicPr>
          <p:cNvPr id="1026" name="Picture 2" descr="C:\Users\Пользователь\Desktop\икенобо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448352">
            <a:off x="502412" y="2216900"/>
            <a:ext cx="3678251" cy="3678251"/>
          </a:xfrm>
          <a:prstGeom prst="rect">
            <a:avLst/>
          </a:prstGeom>
          <a:noFill/>
        </p:spPr>
      </p:pic>
      <p:pic>
        <p:nvPicPr>
          <p:cNvPr id="1027" name="Picture 3" descr="C:\Users\Пользователь\Desktop\икенобо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668302">
            <a:off x="5338397" y="2233941"/>
            <a:ext cx="3500462" cy="35004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11648029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003013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Arial" panose="020B0604020202020204" pitchFamily="34" charset="0"/>
              </a:rPr>
              <a:t>   Школа </a:t>
            </a:r>
            <a:r>
              <a:rPr lang="ru-RU" b="1" dirty="0" err="1">
                <a:latin typeface="Arial" panose="020B0604020202020204" pitchFamily="34" charset="0"/>
              </a:rPr>
              <a:t>Охара</a:t>
            </a:r>
            <a:r>
              <a:rPr lang="ru-RU" b="1" dirty="0">
                <a:latin typeface="Arial" panose="020B0604020202020204" pitchFamily="34" charset="0"/>
              </a:rPr>
              <a:t>, основанная в 1897 году, привнесла в икебану новый стиль — </a:t>
            </a:r>
            <a:r>
              <a:rPr lang="ru-RU" b="1" dirty="0" err="1">
                <a:latin typeface="Arial" panose="020B0604020202020204" pitchFamily="34" charset="0"/>
              </a:rPr>
              <a:t>морибана</a:t>
            </a:r>
            <a:r>
              <a:rPr lang="ru-RU" b="1" dirty="0">
                <a:latin typeface="Arial" panose="020B0604020202020204" pitchFamily="34" charset="0"/>
              </a:rPr>
              <a:t>. </a:t>
            </a:r>
            <a:r>
              <a:rPr lang="ru-RU" b="1" dirty="0"/>
              <a:t> 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Основатель школы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Охара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 —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Унсин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Охара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91880" y="332656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ОХАРА</a:t>
            </a:r>
            <a:endParaRPr lang="ru-RU" sz="3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49220" y="4941168"/>
            <a:ext cx="33843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1400" b="1" dirty="0" err="1">
                <a:latin typeface="Arial" panose="020B0604020202020204" pitchFamily="34" charset="0"/>
              </a:rPr>
              <a:t>Морибана</a:t>
            </a:r>
            <a:r>
              <a:rPr lang="ru-RU" sz="1400" dirty="0">
                <a:latin typeface="Arial" panose="020B0604020202020204" pitchFamily="34" charset="0"/>
              </a:rPr>
              <a:t> — икебана на низких плоских вазах или подносах, в которых может содержатся вода. Для установки растений в посуде используются металлические наколки (</a:t>
            </a:r>
            <a:r>
              <a:rPr lang="ru-RU" sz="1400" dirty="0" err="1">
                <a:latin typeface="Arial" panose="020B0604020202020204" pitchFamily="34" charset="0"/>
              </a:rPr>
              <a:t>кензан</a:t>
            </a:r>
            <a:r>
              <a:rPr lang="ru-RU" sz="1400" dirty="0">
                <a:latin typeface="Arial" panose="020B0604020202020204" pitchFamily="34" charset="0"/>
              </a:rPr>
              <a:t>) или тяжелые металлические держатели с открытыми гнездами (</a:t>
            </a:r>
            <a:r>
              <a:rPr lang="ru-RU" sz="1400" dirty="0" err="1">
                <a:latin typeface="Arial" panose="020B0604020202020204" pitchFamily="34" charset="0"/>
              </a:rPr>
              <a:t>сиппо</a:t>
            </a:r>
            <a:r>
              <a:rPr lang="ru-RU" sz="1400" dirty="0" smtClean="0">
                <a:latin typeface="Arial" panose="020B0604020202020204" pitchFamily="34" charset="0"/>
              </a:rPr>
              <a:t>).</a:t>
            </a:r>
            <a:endParaRPr lang="ru-RU" sz="1400" dirty="0">
              <a:latin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4962862"/>
            <a:ext cx="38690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1400" b="1" dirty="0" err="1">
                <a:latin typeface="Arial" panose="020B0604020202020204" pitchFamily="34" charset="0"/>
              </a:rPr>
              <a:t>Хейка</a:t>
            </a:r>
            <a:r>
              <a:rPr lang="ru-RU" sz="1400" dirty="0">
                <a:latin typeface="Arial" panose="020B0604020202020204" pitchFamily="34" charset="0"/>
              </a:rPr>
              <a:t> — икебана в высоких вазах с узкой горловиной, растения устанавливаются опираясь на край ваз. Если требуются установить ветки и стебли в другом положении, то применяют несложные деревянные подпорки.</a:t>
            </a:r>
            <a:endParaRPr lang="ru-RU" sz="1400" dirty="0">
              <a:latin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467332"/>
            <a:ext cx="18288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825583"/>
      </p:ext>
    </p:extLst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Стиль Морибана</a:t>
            </a:r>
            <a:endParaRPr lang="ru-RU" b="1" i="1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432983" y="1600200"/>
            <a:ext cx="6278033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91</TotalTime>
  <Words>154</Words>
  <Application>Microsoft Office PowerPoint</Application>
  <PresentationFormat>Экран (4:3)</PresentationFormat>
  <Paragraphs>26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2" baseType="lpstr">
      <vt:lpstr>Arial</vt:lpstr>
      <vt:lpstr>Book Antiqua</vt:lpstr>
      <vt:lpstr>HG明朝B</vt:lpstr>
      <vt:lpstr>Lucida Sans</vt:lpstr>
      <vt:lpstr>Times New Roman</vt:lpstr>
      <vt:lpstr>Wingdings</vt:lpstr>
      <vt:lpstr>Wingdings 2</vt:lpstr>
      <vt:lpstr>Wingdings 3</vt:lpstr>
      <vt:lpstr>Апекс</vt:lpstr>
      <vt:lpstr>ИСКУССТВО ИКЕБАНЫ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Икэнобо</vt:lpstr>
      <vt:lpstr>Презентация PowerPoint</vt:lpstr>
      <vt:lpstr>Стиль Морибана</vt:lpstr>
      <vt:lpstr>                Стиль Хэйка</vt:lpstr>
      <vt:lpstr>Презентация PowerPoint</vt:lpstr>
      <vt:lpstr>Согэцу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Икебана</dc:title>
  <dc:creator>Пользователь</dc:creator>
  <cp:lastModifiedBy>111</cp:lastModifiedBy>
  <cp:revision>12</cp:revision>
  <dcterms:created xsi:type="dcterms:W3CDTF">2012-03-05T15:11:33Z</dcterms:created>
  <dcterms:modified xsi:type="dcterms:W3CDTF">2019-12-01T11:36:55Z</dcterms:modified>
</cp:coreProperties>
</file>