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6" r:id="rId4"/>
    <p:sldId id="259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678716-4317-49D3-AFC3-3D257F075BB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D08A12-5ECD-4413-8044-43ED844DF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75240" cy="388843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Составное глагольное сказуемое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7891759" cy="464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31704" cy="58868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Запомни !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84784"/>
            <a:ext cx="770485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Вспомог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 глаг. + НФГ </a:t>
            </a:r>
          </a:p>
          <a:p>
            <a:pPr marL="342900" indent="-342900"/>
            <a:r>
              <a:rPr lang="ru-RU" sz="2000" dirty="0" smtClean="0"/>
              <a:t>(</a:t>
            </a:r>
            <a:r>
              <a:rPr lang="ru-RU" sz="2000" dirty="0" err="1" smtClean="0">
                <a:solidFill>
                  <a:srgbClr val="FF0000"/>
                </a:solidFill>
              </a:rPr>
              <a:t>всп.глаг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= </a:t>
            </a:r>
            <a:r>
              <a:rPr lang="ru-RU" dirty="0" smtClean="0"/>
              <a:t>начало, конец/желательность, необходимость действия)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</a:t>
            </a:r>
            <a:endParaRPr lang="ru-RU" dirty="0" smtClean="0"/>
          </a:p>
          <a:p>
            <a:endParaRPr lang="ru-RU" dirty="0" smtClean="0"/>
          </a:p>
          <a:p>
            <a:pPr marL="342900" indent="-34290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2. (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Кр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 прил. + БЫТЬ) + НФГ</a:t>
            </a:r>
          </a:p>
          <a:p>
            <a:pPr marL="342900" indent="-342900">
              <a:buFontTx/>
              <a:buAutoNum type="arabicPeriod"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3. (Категории состояния + БЫТЬ) +НФГ</a:t>
            </a:r>
          </a:p>
          <a:p>
            <a:pPr marL="342900" indent="-342900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4. (БЫТЬ + сущ.)+НФГ</a:t>
            </a:r>
          </a:p>
          <a:p>
            <a:pPr marL="342900" indent="-342900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5. (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Всп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гл.=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фразеологизму ) + НФГ</a:t>
            </a:r>
          </a:p>
          <a:p>
            <a:pPr marL="342900" indent="-342900">
              <a:buFontTx/>
              <a:buAutoNum type="arabicPeriod"/>
            </a:pPr>
            <a:endParaRPr lang="ru-RU" sz="2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Вспомогательные глаголы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Вспомог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Глаг. + НФГ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7560840" cy="4610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    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выражают значения начала, конца, 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продолжительности действия: </a:t>
            </a:r>
          </a:p>
          <a:p>
            <a:pPr>
              <a:buNone/>
            </a:pPr>
            <a:r>
              <a:rPr lang="ru-RU" i="1" dirty="0" smtClean="0"/>
              <a:t>Сирень </a:t>
            </a:r>
            <a:r>
              <a:rPr lang="ru-RU" i="1" dirty="0" smtClean="0">
                <a:solidFill>
                  <a:srgbClr val="FF0000"/>
                </a:solidFill>
              </a:rPr>
              <a:t>начала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цвести.</a:t>
            </a:r>
          </a:p>
          <a:p>
            <a:pPr>
              <a:buNone/>
            </a:pPr>
            <a:r>
              <a:rPr lang="ru-RU" i="1" dirty="0" smtClean="0"/>
              <a:t>Сирень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продолжает</a:t>
            </a:r>
            <a:r>
              <a:rPr lang="ru-RU" i="1" dirty="0" smtClean="0">
                <a:solidFill>
                  <a:srgbClr val="FF0000"/>
                </a:solidFill>
              </a:rPr>
              <a:t> цвести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/>
              <a:t>Сирень </a:t>
            </a:r>
            <a:r>
              <a:rPr lang="ru-RU" i="1" dirty="0" smtClean="0">
                <a:solidFill>
                  <a:srgbClr val="FF0000"/>
                </a:solidFill>
              </a:rPr>
              <a:t>перестала </a:t>
            </a:r>
            <a:r>
              <a:rPr lang="ru-RU" i="1" dirty="0" smtClean="0">
                <a:solidFill>
                  <a:srgbClr val="FF0000"/>
                </a:solidFill>
              </a:rPr>
              <a:t>цвести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sz="2400" dirty="0" smtClean="0"/>
              <a:t>Чаще </a:t>
            </a:r>
            <a:r>
              <a:rPr lang="ru-RU" sz="2400" dirty="0" smtClean="0"/>
              <a:t>всего в качестве вспомогательных употребляются глаголы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начать, стать, продолжать, кончить.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b="1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Вспомогательные глаголы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9416"/>
            <a:ext cx="756084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выражают значения  желательности, 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необходимости, возможности, стремления:</a:t>
            </a:r>
          </a:p>
          <a:p>
            <a:pPr>
              <a:buNone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i="1" dirty="0" smtClean="0"/>
              <a:t>Спортсмен </a:t>
            </a:r>
            <a:r>
              <a:rPr lang="ru-RU" i="1" dirty="0" smtClean="0">
                <a:solidFill>
                  <a:srgbClr val="FF0000"/>
                </a:solidFill>
              </a:rPr>
              <a:t>хочет победить</a:t>
            </a:r>
            <a:r>
              <a:rPr lang="ru-RU" i="1" dirty="0" smtClean="0"/>
              <a:t> </a:t>
            </a:r>
            <a:r>
              <a:rPr lang="ru-RU" i="1" dirty="0" smtClean="0"/>
              <a:t>соперника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Спортсмен </a:t>
            </a:r>
            <a:r>
              <a:rPr lang="ru-RU" i="1" dirty="0" smtClean="0">
                <a:solidFill>
                  <a:srgbClr val="FF0000"/>
                </a:solidFill>
              </a:rPr>
              <a:t>желает </a:t>
            </a:r>
            <a:r>
              <a:rPr lang="ru-RU" i="1" dirty="0" smtClean="0">
                <a:solidFill>
                  <a:srgbClr val="FF0000"/>
                </a:solidFill>
              </a:rPr>
              <a:t>победить</a:t>
            </a:r>
            <a:r>
              <a:rPr lang="ru-RU" i="1" dirty="0" smtClean="0"/>
              <a:t> соперника.</a:t>
            </a:r>
          </a:p>
          <a:p>
            <a:r>
              <a:rPr lang="ru-RU" i="1" dirty="0" smtClean="0"/>
              <a:t>Спортсмен </a:t>
            </a:r>
            <a:r>
              <a:rPr lang="ru-RU" i="1" dirty="0" smtClean="0">
                <a:solidFill>
                  <a:srgbClr val="FF0000"/>
                </a:solidFill>
              </a:rPr>
              <a:t>не может </a:t>
            </a:r>
            <a:r>
              <a:rPr lang="ru-RU" i="1" dirty="0" smtClean="0">
                <a:solidFill>
                  <a:srgbClr val="FF0000"/>
                </a:solidFill>
              </a:rPr>
              <a:t>победить</a:t>
            </a:r>
            <a:r>
              <a:rPr lang="ru-RU" i="1" dirty="0" smtClean="0"/>
              <a:t> соперника.</a:t>
            </a:r>
          </a:p>
          <a:p>
            <a:endParaRPr lang="ru-RU" i="1" dirty="0" smtClean="0"/>
          </a:p>
          <a:p>
            <a:r>
              <a:rPr lang="ru-RU" i="1" dirty="0" smtClean="0"/>
              <a:t>Я  </a:t>
            </a:r>
            <a:r>
              <a:rPr lang="ru-RU" i="1" dirty="0" smtClean="0">
                <a:solidFill>
                  <a:srgbClr val="FF0000"/>
                </a:solidFill>
              </a:rPr>
              <a:t>смогу помочь</a:t>
            </a:r>
            <a:r>
              <a:rPr lang="ru-RU" i="1" dirty="0" smtClean="0"/>
              <a:t> тебе.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7326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    Вспомогательная  часть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499176" cy="484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1. (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Кр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 прил. + БЫТЬ) + НФГ</a:t>
            </a: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200" i="1" dirty="0" smtClean="0"/>
              <a:t>Я </a:t>
            </a:r>
            <a:r>
              <a:rPr lang="ru-RU" sz="2200" i="1" dirty="0" smtClean="0">
                <a:solidFill>
                  <a:srgbClr val="FF0000"/>
                </a:solidFill>
              </a:rPr>
              <a:t>рад  видеть </a:t>
            </a:r>
            <a:r>
              <a:rPr lang="ru-RU" sz="2200" i="1" dirty="0" smtClean="0"/>
              <a:t>тебя.(Изъявит. </a:t>
            </a:r>
            <a:r>
              <a:rPr lang="ru-RU" sz="2200" i="1" dirty="0" err="1" smtClean="0"/>
              <a:t>накл.;наст</a:t>
            </a:r>
            <a:r>
              <a:rPr lang="ru-RU" sz="2200" i="1" dirty="0" smtClean="0"/>
              <a:t>. время)</a:t>
            </a:r>
          </a:p>
          <a:p>
            <a:pPr>
              <a:buNone/>
            </a:pPr>
            <a:r>
              <a:rPr lang="ru-RU" sz="2200" i="1" dirty="0" smtClean="0"/>
              <a:t>Я </a:t>
            </a:r>
            <a:r>
              <a:rPr lang="ru-RU" sz="2200" i="1" dirty="0" smtClean="0">
                <a:solidFill>
                  <a:srgbClr val="FF0000"/>
                </a:solidFill>
              </a:rPr>
              <a:t>рад был видеть </a:t>
            </a:r>
            <a:r>
              <a:rPr lang="ru-RU" sz="2200" i="1" dirty="0" smtClean="0"/>
              <a:t>тебя. (Изъявит. накл.; </a:t>
            </a:r>
            <a:r>
              <a:rPr lang="ru-RU" sz="2200" i="1" dirty="0" err="1" smtClean="0"/>
              <a:t>прош</a:t>
            </a:r>
            <a:r>
              <a:rPr lang="ru-RU" sz="2200" i="1" dirty="0" smtClean="0"/>
              <a:t>. время)</a:t>
            </a:r>
          </a:p>
          <a:p>
            <a:pPr>
              <a:buNone/>
            </a:pPr>
            <a:r>
              <a:rPr lang="ru-RU" sz="2200" i="1" dirty="0" smtClean="0"/>
              <a:t>Я </a:t>
            </a:r>
            <a:r>
              <a:rPr lang="ru-RU" sz="2200" i="1" dirty="0" smtClean="0">
                <a:solidFill>
                  <a:srgbClr val="FF0000"/>
                </a:solidFill>
              </a:rPr>
              <a:t>рад буду видеть </a:t>
            </a:r>
            <a:r>
              <a:rPr lang="ru-RU" sz="2200" i="1" dirty="0" smtClean="0"/>
              <a:t>тебя.(Изъявит. накл.; буд. время)</a:t>
            </a:r>
          </a:p>
          <a:p>
            <a:pPr>
              <a:buNone/>
            </a:pPr>
            <a:r>
              <a:rPr lang="ru-RU" sz="2200" i="1" dirty="0" smtClean="0"/>
              <a:t>Я </a:t>
            </a:r>
            <a:r>
              <a:rPr lang="ru-RU" sz="2200" i="1" dirty="0" smtClean="0">
                <a:solidFill>
                  <a:srgbClr val="FF0000"/>
                </a:solidFill>
              </a:rPr>
              <a:t>рад был бы</a:t>
            </a:r>
            <a:r>
              <a:rPr lang="ru-RU" sz="2200" i="1" dirty="0" smtClean="0"/>
              <a:t> тебе </a:t>
            </a:r>
            <a:r>
              <a:rPr lang="ru-RU" sz="2200" i="1" dirty="0" smtClean="0">
                <a:solidFill>
                  <a:srgbClr val="FF0000"/>
                </a:solidFill>
              </a:rPr>
              <a:t>помочь</a:t>
            </a:r>
            <a:r>
              <a:rPr lang="ru-RU" sz="2200" i="1" dirty="0" smtClean="0"/>
              <a:t>. (условное наклонение</a:t>
            </a:r>
            <a:r>
              <a:rPr lang="ru-RU" b="1" i="1" dirty="0" smtClean="0"/>
              <a:t>)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sz="1900" b="1" dirty="0" smtClean="0"/>
              <a:t>Краткие прилагательные: 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должен, рад, готов, обязан, горазд …</a:t>
            </a:r>
          </a:p>
          <a:p>
            <a:pPr>
              <a:buNone/>
            </a:pPr>
            <a:endParaRPr lang="ru-RU" sz="19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2.(Категории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состояния+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БЫТЬ) +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НФГ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200" i="1" dirty="0" smtClean="0"/>
              <a:t>Мне </a:t>
            </a:r>
            <a:r>
              <a:rPr lang="ru-RU" sz="2200" i="1" dirty="0" smtClean="0">
                <a:solidFill>
                  <a:srgbClr val="FF0000"/>
                </a:solidFill>
              </a:rPr>
              <a:t>будет приятно</a:t>
            </a:r>
            <a:r>
              <a:rPr lang="ru-RU" sz="2200" i="1" dirty="0" smtClean="0"/>
              <a:t> тебе </a:t>
            </a:r>
            <a:r>
              <a:rPr lang="ru-RU" sz="2200" i="1" dirty="0" smtClean="0">
                <a:solidFill>
                  <a:srgbClr val="FF0000"/>
                </a:solidFill>
              </a:rPr>
              <a:t>помочь.</a:t>
            </a:r>
          </a:p>
          <a:p>
            <a:r>
              <a:rPr lang="ru-RU" sz="1900" b="1" dirty="0" smtClean="0"/>
              <a:t>Категории состояния</a:t>
            </a:r>
            <a:r>
              <a:rPr lang="ru-RU" sz="1900" b="1" dirty="0" smtClean="0">
                <a:solidFill>
                  <a:schemeClr val="tx2">
                    <a:lumMod val="75000"/>
                  </a:schemeClr>
                </a:solidFill>
              </a:rPr>
              <a:t>: надо, нужно, можно, необходимо, приятно и др.</a:t>
            </a:r>
          </a:p>
          <a:p>
            <a:endParaRPr lang="ru-RU" dirty="0" smtClean="0"/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31704" cy="1020728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Вспомогательная часть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44824"/>
            <a:ext cx="756084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3.   (БЫТЬ + сущ.)+НФГ</a:t>
            </a:r>
          </a:p>
          <a:p>
            <a:pPr marL="342900" indent="-342900">
              <a:buAutoNum type="arabicPeriod"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/>
            <a:r>
              <a:rPr lang="ru-RU" sz="2400" i="1" dirty="0" err="1" smtClean="0"/>
              <a:t>Кирила</a:t>
            </a:r>
            <a:r>
              <a:rPr lang="ru-RU" sz="2400" i="1" dirty="0" smtClean="0"/>
              <a:t> Петрович </a:t>
            </a:r>
            <a:r>
              <a:rPr lang="ru-RU" sz="2400" i="1" dirty="0" smtClean="0">
                <a:solidFill>
                  <a:srgbClr val="FF0000"/>
                </a:solidFill>
              </a:rPr>
              <a:t>был охотник повеселиться.</a:t>
            </a:r>
          </a:p>
          <a:p>
            <a:pPr marL="342900" indent="-342900"/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    (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Всп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гл.=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фразеологизму ) + НФГ     </a:t>
            </a:r>
            <a:r>
              <a:rPr lang="ru-RU" sz="2400" dirty="0" smtClean="0"/>
              <a:t>или</a:t>
            </a:r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(НФГ= фразеологизму )+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всп.гл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000" i="1" dirty="0" smtClean="0"/>
              <a:t>Он </a:t>
            </a:r>
            <a:r>
              <a:rPr lang="ru-RU" sz="2000" i="1" dirty="0" smtClean="0">
                <a:solidFill>
                  <a:srgbClr val="FF0000"/>
                </a:solidFill>
              </a:rPr>
              <a:t>горит нетерпением участвовать  </a:t>
            </a:r>
            <a:r>
              <a:rPr lang="ru-RU" sz="2000" i="1" dirty="0" smtClean="0"/>
              <a:t>в конференции </a:t>
            </a:r>
          </a:p>
          <a:p>
            <a:pPr>
              <a:buNone/>
            </a:pPr>
            <a:r>
              <a:rPr lang="ru-RU" sz="2000" i="1" dirty="0" smtClean="0"/>
              <a:t>( </a:t>
            </a:r>
            <a:r>
              <a:rPr lang="ru-RU" sz="2000" dirty="0" smtClean="0">
                <a:solidFill>
                  <a:srgbClr val="FF0000"/>
                </a:solidFill>
              </a:rPr>
              <a:t>=</a:t>
            </a:r>
            <a:r>
              <a:rPr lang="ru-RU" sz="2000" i="1" dirty="0" smtClean="0">
                <a:solidFill>
                  <a:srgbClr val="FF0000"/>
                </a:solidFill>
              </a:rPr>
              <a:t> хочет участвовать</a:t>
            </a:r>
            <a:r>
              <a:rPr lang="ru-RU" sz="2000" i="1" dirty="0" smtClean="0"/>
              <a:t>).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endParaRPr lang="ru-RU" b="1" i="1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31704" cy="80470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Обобщение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Домашний\Desktop\СГ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7803619" cy="5112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172</TotalTime>
  <Words>174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Составное глагольное сказуемое</vt:lpstr>
      <vt:lpstr>Слайд 2</vt:lpstr>
      <vt:lpstr>            Запомни !</vt:lpstr>
      <vt:lpstr>Вспомогательные глаголы         Вспомог. Глаг. + НФГ</vt:lpstr>
      <vt:lpstr>Вспомогательные глаголы</vt:lpstr>
      <vt:lpstr>       Вспомогательная  часть</vt:lpstr>
      <vt:lpstr>   Вспомогательная часть</vt:lpstr>
      <vt:lpstr>               Обобщение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Составное глагольное сказуемое</dc:title>
  <dc:creator>Домашний</dc:creator>
  <cp:lastModifiedBy>Домашний</cp:lastModifiedBy>
  <cp:revision>21</cp:revision>
  <dcterms:created xsi:type="dcterms:W3CDTF">2019-10-12T12:18:43Z</dcterms:created>
  <dcterms:modified xsi:type="dcterms:W3CDTF">2019-10-20T18:39:23Z</dcterms:modified>
</cp:coreProperties>
</file>