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318" r:id="rId2"/>
    <p:sldId id="304" r:id="rId3"/>
    <p:sldId id="307" r:id="rId4"/>
    <p:sldId id="310" r:id="rId5"/>
    <p:sldId id="303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4E121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6923" autoAdjust="0"/>
  </p:normalViewPr>
  <p:slideViewPr>
    <p:cSldViewPr>
      <p:cViewPr varScale="1">
        <p:scale>
          <a:sx n="74" d="100"/>
          <a:sy n="74" d="100"/>
        </p:scale>
        <p:origin x="1675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95365B2-F39C-4D92-AA3D-E25F8BD609D1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321604-5245-4D62-9B06-C4903085E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13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53CDD-1C03-4A6D-92C6-30A1CA0015E9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ADE2-727C-4D97-A80C-B1E4BC065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817154"/>
      </p:ext>
    </p:extLst>
  </p:cSld>
  <p:clrMapOvr>
    <a:masterClrMapping/>
  </p:clrMapOvr>
  <p:transition advTm="6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BCC62-30C2-455C-9530-2DFBC48D98DC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CC017-96BC-4229-992F-67C6C7BB6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93323"/>
      </p:ext>
    </p:extLst>
  </p:cSld>
  <p:clrMapOvr>
    <a:masterClrMapping/>
  </p:clrMapOvr>
  <p:transition advTm="6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84DC-2055-42E4-8159-AE1179C3C32F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5413D-C088-4A87-BD45-9B50554BC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799"/>
      </p:ext>
    </p:extLst>
  </p:cSld>
  <p:clrMapOvr>
    <a:masterClrMapping/>
  </p:clrMapOvr>
  <p:transition advTm="6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95D49-263F-4A07-965A-963C2168F039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D7873-D83F-4AB3-B2D3-BBF106D6C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899073"/>
      </p:ext>
    </p:extLst>
  </p:cSld>
  <p:clrMapOvr>
    <a:masterClrMapping/>
  </p:clrMapOvr>
  <p:transition advTm="6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8F80-B8D4-4201-8C6B-1BD47756FCD1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70B1-F93E-4111-8E1F-2BB23BB56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54281"/>
      </p:ext>
    </p:extLst>
  </p:cSld>
  <p:clrMapOvr>
    <a:masterClrMapping/>
  </p:clrMapOvr>
  <p:transition advTm="6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0D612-01A3-491E-810F-8BDC33C35D51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F193C-DE8C-46F1-949F-E8A0F7701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31726"/>
      </p:ext>
    </p:extLst>
  </p:cSld>
  <p:clrMapOvr>
    <a:masterClrMapping/>
  </p:clrMapOvr>
  <p:transition advTm="6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99EFA-C306-4068-9884-8E067F4519B1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1A99B-A499-403A-A9AF-6788CA3C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152844"/>
      </p:ext>
    </p:extLst>
  </p:cSld>
  <p:clrMapOvr>
    <a:masterClrMapping/>
  </p:clrMapOvr>
  <p:transition advTm="6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30F46-F256-43C2-95D5-CA70A2A5CBFF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22CFF-019A-440A-9B0D-016A5BD83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418962"/>
      </p:ext>
    </p:extLst>
  </p:cSld>
  <p:clrMapOvr>
    <a:masterClrMapping/>
  </p:clrMapOvr>
  <p:transition advTm="6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BBB94-5D29-4D4F-ADF3-BAE742B348F5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07505-E14F-4C2C-A3D2-AB98D5A33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907934"/>
      </p:ext>
    </p:extLst>
  </p:cSld>
  <p:clrMapOvr>
    <a:masterClrMapping/>
  </p:clrMapOvr>
  <p:transition advTm="6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14D3-DE14-4FC5-A891-B631CE73272E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197B1-C225-448E-80D4-0E2B578B2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854254"/>
      </p:ext>
    </p:extLst>
  </p:cSld>
  <p:clrMapOvr>
    <a:masterClrMapping/>
  </p:clrMapOvr>
  <p:transition advTm="6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D13F8-D497-4019-B430-7B5807D140D1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905DC-FCD5-40AA-82DA-9D31A3738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46353"/>
      </p:ext>
    </p:extLst>
  </p:cSld>
  <p:clrMapOvr>
    <a:masterClrMapping/>
  </p:clrMapOvr>
  <p:transition advTm="6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91556F8-24F0-4588-AB30-4411F7D4876A}" type="datetimeFigureOut">
              <a:rPr lang="ru-RU"/>
              <a:pPr>
                <a:defRPr/>
              </a:pPr>
              <a:t>01.12.2019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8A932B3-8E1C-4BDD-9FC9-4C870AB02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9" r:id="rId9"/>
    <p:sldLayoutId id="2147483947" r:id="rId10"/>
    <p:sldLayoutId id="2147483948" r:id="rId11"/>
  </p:sldLayoutIdLst>
  <p:transition advTm="6000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3688"/>
            <a:ext cx="8229600" cy="1079500"/>
          </a:xfrm>
        </p:spPr>
        <p:txBody>
          <a:bodyPr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+mn-lt"/>
              </a:rPr>
              <a:t>Подготовила : воспитатель старшей группы  Нахушева И. Л.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rot="20007900">
            <a:off x="-71438" y="1593850"/>
            <a:ext cx="5949951" cy="252095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ru-RU" sz="4800" b="1" dirty="0">
                <a:solidFill>
                  <a:srgbClr val="FF0066"/>
                </a:solidFill>
                <a:ea typeface="+mj-ea"/>
                <a:cs typeface="+mj-cs"/>
              </a:rPr>
              <a:t> Конструирование </a:t>
            </a:r>
            <a:br>
              <a:rPr lang="ru-RU" sz="4800" b="1" dirty="0">
                <a:solidFill>
                  <a:srgbClr val="FF0066"/>
                </a:solidFill>
                <a:ea typeface="+mj-ea"/>
                <a:cs typeface="+mj-cs"/>
              </a:rPr>
            </a:br>
            <a:r>
              <a:rPr lang="ru-RU" sz="4800" b="1" dirty="0">
                <a:solidFill>
                  <a:srgbClr val="FF0066"/>
                </a:solidFill>
                <a:ea typeface="+mj-ea"/>
                <a:cs typeface="+mj-cs"/>
              </a:rPr>
              <a:t>в</a:t>
            </a:r>
            <a:br>
              <a:rPr lang="ru-RU" sz="4800" b="1" dirty="0">
                <a:solidFill>
                  <a:srgbClr val="FF0066"/>
                </a:solidFill>
                <a:ea typeface="+mj-ea"/>
                <a:cs typeface="+mj-cs"/>
              </a:rPr>
            </a:br>
            <a:r>
              <a:rPr lang="ru-RU" sz="4800" b="1" dirty="0">
                <a:solidFill>
                  <a:srgbClr val="FF0066"/>
                </a:solidFill>
                <a:ea typeface="+mj-ea"/>
                <a:cs typeface="+mj-cs"/>
              </a:rPr>
              <a:t> детском саду </a:t>
            </a:r>
            <a:endParaRPr lang="ru-RU" dirty="0"/>
          </a:p>
        </p:txBody>
      </p:sp>
      <p:pic>
        <p:nvPicPr>
          <p:cNvPr id="8" name="Содержимое 7" descr="20171114_10354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28100" r="21948" b="29215"/>
          <a:stretch>
            <a:fillRect/>
          </a:stretch>
        </p:blipFill>
        <p:spPr>
          <a:xfrm>
            <a:off x="6643702" y="0"/>
            <a:ext cx="2500298" cy="2500330"/>
          </a:xfrm>
        </p:spPr>
      </p:pic>
      <p:pic>
        <p:nvPicPr>
          <p:cNvPr id="9" name="Рисунок 8" descr="20171121_120157.jpg"/>
          <p:cNvPicPr>
            <a:picLocks noChangeAspect="1"/>
          </p:cNvPicPr>
          <p:nvPr/>
        </p:nvPicPr>
        <p:blipFill>
          <a:blip r:embed="rId3" cstate="print"/>
          <a:srcRect t="9091" r="18469" b="24675"/>
          <a:stretch>
            <a:fillRect/>
          </a:stretch>
        </p:blipFill>
        <p:spPr>
          <a:xfrm>
            <a:off x="6621313" y="2500306"/>
            <a:ext cx="2522687" cy="3500462"/>
          </a:xfrm>
          <a:prstGeom prst="rect">
            <a:avLst/>
          </a:prstGeom>
        </p:spPr>
      </p:pic>
    </p:spTree>
  </p:cSld>
  <p:clrMapOvr>
    <a:masterClrMapping/>
  </p:clrMapOvr>
  <p:transition advTm="6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539750" y="333375"/>
            <a:ext cx="7993063" cy="59912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altLang="ru-RU" dirty="0"/>
              <a:t>              </a:t>
            </a:r>
            <a:r>
              <a:rPr lang="ru-RU" altLang="ru-RU" sz="2400" dirty="0"/>
              <a:t>Термин </a:t>
            </a:r>
            <a:r>
              <a:rPr lang="ru-RU" altLang="ru-RU" sz="2400" b="1" dirty="0"/>
              <a:t>«конструирование» </a:t>
            </a:r>
            <a:r>
              <a:rPr lang="ru-RU" altLang="ru-RU" sz="2400" dirty="0">
                <a:solidFill>
                  <a:srgbClr val="000000"/>
                </a:solidFill>
              </a:rPr>
              <a:t>(от латинского </a:t>
            </a:r>
            <a:r>
              <a:rPr lang="ru-RU" altLang="ru-RU" sz="2400" dirty="0" err="1">
                <a:solidFill>
                  <a:srgbClr val="000000"/>
                </a:solidFill>
              </a:rPr>
              <a:t>construo</a:t>
            </a:r>
            <a:r>
              <a:rPr lang="ru-RU" altLang="ru-RU" sz="2400" dirty="0">
                <a:solidFill>
                  <a:srgbClr val="000000"/>
                </a:solidFill>
              </a:rPr>
              <a:t> строю, создаю) </a:t>
            </a:r>
            <a:r>
              <a:rPr lang="ru-RU" altLang="ru-RU" sz="2400" dirty="0"/>
              <a:t>означает создание модели, построение, приведение в определенный порядок и взаимоотношение различных предметов, частей, элементов.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altLang="ru-RU" sz="2400" dirty="0"/>
              <a:t>             Конструирование  относится к </a:t>
            </a:r>
            <a:r>
              <a:rPr lang="ru-RU" altLang="ru-RU" sz="2400" b="1" i="1" dirty="0"/>
              <a:t>продуктивным видам деятельности</a:t>
            </a:r>
            <a:r>
              <a:rPr lang="ru-RU" altLang="ru-RU" sz="2400" dirty="0"/>
              <a:t>, поскольку направлено на получение определённого продукта,</a:t>
            </a:r>
            <a:r>
              <a:rPr lang="ru-RU" altLang="ru-RU" sz="2400" b="1" dirty="0">
                <a:solidFill>
                  <a:prstClr val="black"/>
                </a:solidFill>
              </a:rPr>
              <a:t> </a:t>
            </a:r>
            <a:r>
              <a:rPr lang="ru-RU" altLang="ru-RU" sz="2400" dirty="0">
                <a:solidFill>
                  <a:prstClr val="black"/>
                </a:solidFill>
              </a:rPr>
              <a:t>как</a:t>
            </a:r>
            <a:r>
              <a:rPr lang="ru-RU" altLang="ru-RU" sz="2400" b="1" dirty="0">
                <a:solidFill>
                  <a:prstClr val="black"/>
                </a:solidFill>
              </a:rPr>
              <a:t> </a:t>
            </a:r>
            <a:r>
              <a:rPr lang="ru-RU" altLang="ru-RU" sz="2400" dirty="0">
                <a:solidFill>
                  <a:prstClr val="black"/>
                </a:solidFill>
              </a:rPr>
              <a:t>реально существующих , так и придуманных самими детьми объектов.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altLang="ru-RU" sz="2400" dirty="0"/>
              <a:t>          Под детским конструированием принято понимать создание разнообразных  построек из строительного материала, изготовление поделок и игрушек из бумаги, картона, дерева и других материалов.</a:t>
            </a:r>
          </a:p>
        </p:txBody>
      </p:sp>
    </p:spTree>
  </p:cSld>
  <p:clrMapOvr>
    <a:masterClrMapping/>
  </p:clrMapOvr>
  <p:transition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Содержимое 3"/>
          <p:cNvSpPr>
            <a:spLocks noGrp="1"/>
          </p:cNvSpPr>
          <p:nvPr>
            <p:ph sz="half" idx="2"/>
          </p:nvPr>
        </p:nvSpPr>
        <p:spPr>
          <a:xfrm>
            <a:off x="571500" y="500063"/>
            <a:ext cx="4357688" cy="6357937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по замыслу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dirty="0"/>
              <a:t>            Здесь ничто не ограничивает фантазии ребенка и самого строительного материала. Этого типа конструирования обычно требует игра. Дети стремятся сделать такую постройку, чтобы она соответствовала замыслу игры.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2291" name="Picture 7" descr="C:\Documents and Settings\Admin\Рабочий стол\фото нов\дети\101MSDCF\DSC032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2063" y="3554413"/>
            <a:ext cx="3357562" cy="2517775"/>
          </a:xfrm>
          <a:noFill/>
        </p:spPr>
      </p:pic>
      <p:pic>
        <p:nvPicPr>
          <p:cNvPr id="7" name="Рисунок 6" descr="20180111_160653.jpg"/>
          <p:cNvPicPr>
            <a:picLocks noChangeAspect="1"/>
          </p:cNvPicPr>
          <p:nvPr/>
        </p:nvPicPr>
        <p:blipFill>
          <a:blip r:embed="rId3" cstate="print"/>
          <a:srcRect l="-5556" t="21875" r="3703" b="19791"/>
          <a:stretch>
            <a:fillRect/>
          </a:stretch>
        </p:blipFill>
        <p:spPr>
          <a:xfrm>
            <a:off x="5000628" y="0"/>
            <a:ext cx="4143372" cy="3214686"/>
          </a:xfrm>
          <a:prstGeom prst="rect">
            <a:avLst/>
          </a:prstGeom>
        </p:spPr>
      </p:pic>
      <p:pic>
        <p:nvPicPr>
          <p:cNvPr id="12" name="Рисунок 11" descr="20180110_155706.jpg"/>
          <p:cNvPicPr>
            <a:picLocks noChangeAspect="1"/>
          </p:cNvPicPr>
          <p:nvPr/>
        </p:nvPicPr>
        <p:blipFill>
          <a:blip r:embed="rId4" cstate="print"/>
          <a:srcRect t="6250"/>
          <a:stretch>
            <a:fillRect/>
          </a:stretch>
        </p:blipFill>
        <p:spPr>
          <a:xfrm>
            <a:off x="5000628" y="0"/>
            <a:ext cx="4051312" cy="6286520"/>
          </a:xfrm>
          <a:prstGeom prst="rect">
            <a:avLst/>
          </a:prstGeom>
        </p:spPr>
      </p:pic>
    </p:spTree>
  </p:cSld>
  <p:clrMapOvr>
    <a:masterClrMapping/>
  </p:clrMapOvr>
  <p:transition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/>
          <a:lstStyle/>
          <a:p>
            <a:pPr algn="ctr">
              <a:defRPr/>
            </a:pPr>
            <a:r>
              <a:rPr lang="ru-RU" sz="3600" b="1" i="1" dirty="0">
                <a:solidFill>
                  <a:srgbClr val="33CC33"/>
                </a:solidFill>
                <a:latin typeface="+mn-lt"/>
              </a:rPr>
              <a:t>Старшая группа</a:t>
            </a:r>
            <a:endParaRPr lang="ru-RU" sz="3600" dirty="0">
              <a:latin typeface="+mn-lt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67287"/>
          </a:xfrm>
        </p:spPr>
        <p:txBody>
          <a:bodyPr/>
          <a:lstStyle/>
          <a:p>
            <a:r>
              <a:rPr lang="ru-RU" altLang="ru-RU" sz="2000"/>
              <a:t>Продолжать развивать умение устанавливать связи между создаваемыми постройками и  объектами окружающего мира.</a:t>
            </a:r>
          </a:p>
          <a:p>
            <a:r>
              <a:rPr lang="ru-RU" altLang="ru-RU" sz="2000"/>
              <a:t>Закреплять умения выделять основные части и характерные детали конструкций.</a:t>
            </a:r>
          </a:p>
          <a:p>
            <a:r>
              <a:rPr lang="ru-RU" altLang="ru-RU" sz="2000"/>
              <a:t>Знакомить с новыми деталями: разнообразными по форме и величине пластинами, брусками, цилиндрами, конусами. Закреплять умение заменять одни детали другими.</a:t>
            </a:r>
          </a:p>
          <a:p>
            <a:r>
              <a:rPr lang="ru-RU" altLang="ru-RU" sz="2000"/>
              <a:t>Формировать умение создавать различные по величине и конструкции постройки одного и того же объекта.</a:t>
            </a:r>
          </a:p>
          <a:p>
            <a:r>
              <a:rPr lang="ru-RU" altLang="ru-RU" sz="2000"/>
              <a:t>Закреплять умение строить по рисунку, самостоятельно подбирать необходимый строительный материал.</a:t>
            </a:r>
          </a:p>
          <a:p>
            <a:r>
              <a:rPr lang="ru-RU" altLang="ru-RU" sz="2000"/>
              <a:t>Продолжать развивать умение работать коллективно, объединять свои поделки в соответствии с общим замыслом, договариваться, кто какую часть работы будет выполнять; помогать друг другу при необходимости.</a:t>
            </a:r>
          </a:p>
        </p:txBody>
      </p:sp>
    </p:spTree>
  </p:cSld>
  <p:clrMapOvr>
    <a:masterClrMapping/>
  </p:clrMapOvr>
  <p:transition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357313"/>
          </a:xfrm>
        </p:spPr>
        <p:txBody>
          <a:bodyPr/>
          <a:lstStyle/>
          <a:p>
            <a:pPr algn="ctr">
              <a:defRPr/>
            </a:pPr>
            <a:r>
              <a:rPr lang="ru-RU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Значение конструирования в развитии  дошкольника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0" y="1714500"/>
            <a:ext cx="9144000" cy="51435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2400"/>
              <a:t>Конструированию отводится значительное место в работе с детьми всех возрастных групп, так как оно обладает чрезвычайно широкими возможностями для умственного, нравственного, эстетического, трудового воспитания.</a:t>
            </a:r>
            <a:br>
              <a:rPr lang="ru-RU" altLang="ru-RU" sz="2400"/>
            </a:br>
            <a:r>
              <a:rPr lang="ru-RU" altLang="ru-RU" sz="2400"/>
              <a:t>На занятиях конструированием осуществляется развитие сенсорных и мыслительных способностей детей. Важно, что мышление детей в процессе конструктивной деятельности имеет практическую направленность и носит творческий характера. При обучении детей конструированию развивается планирующая мыслительная деятельность, что является важным фактором при формировании учебной деятельности</a:t>
            </a:r>
            <a:r>
              <a:rPr lang="ru-RU" altLang="ru-RU" sz="3200"/>
              <a:t>.  </a:t>
            </a:r>
            <a:endParaRPr lang="ru-RU" altLang="ru-RU" sz="28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47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1287</TotalTime>
  <Words>325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Constantia</vt:lpstr>
      <vt:lpstr>Wingdings 2</vt:lpstr>
      <vt:lpstr>Поток</vt:lpstr>
      <vt:lpstr>Подготовила : воспитатель старшей группы  Нахушева И. Л.</vt:lpstr>
      <vt:lpstr>Презентация PowerPoint</vt:lpstr>
      <vt:lpstr>Презентация PowerPoint</vt:lpstr>
      <vt:lpstr>Старшая группа</vt:lpstr>
      <vt:lpstr>Значение конструирования в развитии  дошкольника 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Julia Zharkova</cp:lastModifiedBy>
  <cp:revision>131</cp:revision>
  <dcterms:created xsi:type="dcterms:W3CDTF">2009-02-12T09:40:02Z</dcterms:created>
  <dcterms:modified xsi:type="dcterms:W3CDTF">2019-12-01T19:26:00Z</dcterms:modified>
</cp:coreProperties>
</file>