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90" r:id="rId4"/>
    <p:sldId id="292" r:id="rId5"/>
    <p:sldId id="282" r:id="rId6"/>
    <p:sldId id="283" r:id="rId7"/>
    <p:sldId id="277" r:id="rId8"/>
    <p:sldId id="278" r:id="rId9"/>
    <p:sldId id="279" r:id="rId10"/>
    <p:sldId id="280" r:id="rId11"/>
    <p:sldId id="294" r:id="rId12"/>
    <p:sldId id="293" r:id="rId13"/>
    <p:sldId id="295" r:id="rId14"/>
    <p:sldId id="276" r:id="rId15"/>
    <p:sldId id="285" r:id="rId16"/>
    <p:sldId id="286" r:id="rId17"/>
    <p:sldId id="287" r:id="rId18"/>
    <p:sldId id="296" r:id="rId19"/>
    <p:sldId id="289" r:id="rId20"/>
    <p:sldId id="264" r:id="rId21"/>
    <p:sldId id="29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6601-C4E6-4F5B-9926-FFFE7330DE2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699C-C932-4739-8E85-1F6C01479A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1285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6601-C4E6-4F5B-9926-FFFE7330DE2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699C-C932-4739-8E85-1F6C01479A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8603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6601-C4E6-4F5B-9926-FFFE7330DE2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699C-C932-4739-8E85-1F6C01479A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344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6601-C4E6-4F5B-9926-FFFE7330DE2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699C-C932-4739-8E85-1F6C01479A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7273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6601-C4E6-4F5B-9926-FFFE7330DE2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699C-C932-4739-8E85-1F6C01479A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5165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6601-C4E6-4F5B-9926-FFFE7330DE2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699C-C932-4739-8E85-1F6C01479A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075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6601-C4E6-4F5B-9926-FFFE7330DE2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699C-C932-4739-8E85-1F6C01479A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3893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6601-C4E6-4F5B-9926-FFFE7330DE2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699C-C932-4739-8E85-1F6C01479A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0294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6601-C4E6-4F5B-9926-FFFE7330DE2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699C-C932-4739-8E85-1F6C01479A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3919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6601-C4E6-4F5B-9926-FFFE7330DE2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699C-C932-4739-8E85-1F6C01479A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5450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A6601-C4E6-4F5B-9926-FFFE7330DE2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F699C-C932-4739-8E85-1F6C01479A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8505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A6601-C4E6-4F5B-9926-FFFE7330DE2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F699C-C932-4739-8E85-1F6C01479A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6264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Китайская игра-головоломка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404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b="1" dirty="0" smtClean="0"/>
          </a:p>
          <a:p>
            <a:pPr marL="0" indent="0">
              <a:buNone/>
            </a:pPr>
            <a:r>
              <a:rPr lang="ru-RU" altLang="ru-RU" sz="9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altLang="ru-RU" sz="8600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endParaRPr lang="ru-RU" altLang="ru-RU" sz="8600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altLang="ru-RU" sz="9600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ru-RU" altLang="ru-RU" sz="1800" dirty="0" smtClean="0">
              <a:latin typeface="Arial" pitchFamily="34" charset="0"/>
              <a:cs typeface="Arial" pitchFamily="34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alt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Г.Е. </a:t>
            </a:r>
            <a:r>
              <a:rPr lang="ru-RU" altLang="ru-RU" sz="1600" dirty="0" err="1" smtClean="0">
                <a:latin typeface="Arial" pitchFamily="34" charset="0"/>
                <a:cs typeface="Arial" pitchFamily="34" charset="0"/>
              </a:rPr>
              <a:t>И</a:t>
            </a:r>
            <a:r>
              <a:rPr lang="ru-RU" altLang="ru-RU" sz="1600" dirty="0" err="1" smtClean="0">
                <a:latin typeface="Arial" pitchFamily="34" charset="0"/>
                <a:cs typeface="Arial" pitchFamily="34" charset="0"/>
              </a:rPr>
              <a:t>люхина</a:t>
            </a:r>
            <a:endParaRPr lang="ru-RU" altLang="ru-RU" sz="1600" dirty="0" smtClean="0">
              <a:latin typeface="Arial" pitchFamily="34" charset="0"/>
              <a:cs typeface="Arial" pitchFamily="34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altLang="ru-RU" sz="1600" dirty="0" smtClean="0">
                <a:latin typeface="Arial" pitchFamily="34" charset="0"/>
                <a:cs typeface="Arial" pitchFamily="34" charset="0"/>
              </a:rPr>
              <a:t>Москва -2019</a:t>
            </a:r>
            <a:endParaRPr lang="ru-RU" altLang="ru-RU" sz="1600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6879636" y="1407431"/>
            <a:ext cx="3779837" cy="3778250"/>
            <a:chOff x="2601" y="2574"/>
            <a:chExt cx="5951" cy="5951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2601" y="2574"/>
              <a:ext cx="5951" cy="5951"/>
              <a:chOff x="2601" y="2574"/>
              <a:chExt cx="5951" cy="5951"/>
            </a:xfrm>
          </p:grpSpPr>
          <p:grpSp>
            <p:nvGrpSpPr>
              <p:cNvPr id="7" name="Group 6"/>
              <p:cNvGrpSpPr>
                <a:grpSpLocks/>
              </p:cNvGrpSpPr>
              <p:nvPr/>
            </p:nvGrpSpPr>
            <p:grpSpPr bwMode="auto">
              <a:xfrm>
                <a:off x="2601" y="2574"/>
                <a:ext cx="5951" cy="5951"/>
                <a:chOff x="4041" y="1494"/>
                <a:chExt cx="5951" cy="5951"/>
              </a:xfrm>
            </p:grpSpPr>
            <p:grpSp>
              <p:nvGrpSpPr>
                <p:cNvPr id="10" name="Group 7"/>
                <p:cNvGrpSpPr>
                  <a:grpSpLocks/>
                </p:cNvGrpSpPr>
                <p:nvPr/>
              </p:nvGrpSpPr>
              <p:grpSpPr bwMode="auto">
                <a:xfrm>
                  <a:off x="4041" y="1494"/>
                  <a:ext cx="5944" cy="2966"/>
                  <a:chOff x="801" y="414"/>
                  <a:chExt cx="5944" cy="2966"/>
                </a:xfrm>
              </p:grpSpPr>
              <p:sp>
                <p:nvSpPr>
                  <p:cNvPr id="13" name="Freeform 8"/>
                  <p:cNvSpPr>
                    <a:spLocks/>
                  </p:cNvSpPr>
                  <p:nvPr/>
                </p:nvSpPr>
                <p:spPr bwMode="auto">
                  <a:xfrm>
                    <a:off x="801" y="414"/>
                    <a:ext cx="2966" cy="2966"/>
                  </a:xfrm>
                  <a:custGeom>
                    <a:avLst/>
                    <a:gdLst>
                      <a:gd name="T0" fmla="*/ 0 w 2966"/>
                      <a:gd name="T1" fmla="*/ 7 h 2966"/>
                      <a:gd name="T2" fmla="*/ 2966 w 2966"/>
                      <a:gd name="T3" fmla="*/ 0 h 2966"/>
                      <a:gd name="T4" fmla="*/ 9 w 2966"/>
                      <a:gd name="T5" fmla="*/ 2966 h 2966"/>
                      <a:gd name="T6" fmla="*/ 0 w 2966"/>
                      <a:gd name="T7" fmla="*/ 7 h 296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966"/>
                      <a:gd name="T13" fmla="*/ 0 h 2966"/>
                      <a:gd name="T14" fmla="*/ 2966 w 2966"/>
                      <a:gd name="T15" fmla="*/ 2966 h 296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966" h="2966">
                        <a:moveTo>
                          <a:pt x="0" y="7"/>
                        </a:moveTo>
                        <a:lnTo>
                          <a:pt x="2966" y="0"/>
                        </a:lnTo>
                        <a:lnTo>
                          <a:pt x="9" y="2966"/>
                        </a:lnTo>
                        <a:lnTo>
                          <a:pt x="0" y="7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" name="Freeform 9"/>
                  <p:cNvSpPr>
                    <a:spLocks/>
                  </p:cNvSpPr>
                  <p:nvPr/>
                </p:nvSpPr>
                <p:spPr bwMode="auto">
                  <a:xfrm>
                    <a:off x="2305" y="414"/>
                    <a:ext cx="4440" cy="1481"/>
                  </a:xfrm>
                  <a:custGeom>
                    <a:avLst/>
                    <a:gdLst>
                      <a:gd name="T0" fmla="*/ 1466 w 4440"/>
                      <a:gd name="T1" fmla="*/ 0 h 1481"/>
                      <a:gd name="T2" fmla="*/ 4440 w 4440"/>
                      <a:gd name="T3" fmla="*/ 6 h 1481"/>
                      <a:gd name="T4" fmla="*/ 2960 w 4440"/>
                      <a:gd name="T5" fmla="*/ 1471 h 1481"/>
                      <a:gd name="T6" fmla="*/ 0 w 4440"/>
                      <a:gd name="T7" fmla="*/ 1481 h 1481"/>
                      <a:gd name="T8" fmla="*/ 1466 w 4440"/>
                      <a:gd name="T9" fmla="*/ 0 h 148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440"/>
                      <a:gd name="T16" fmla="*/ 0 h 1481"/>
                      <a:gd name="T17" fmla="*/ 4440 w 4440"/>
                      <a:gd name="T18" fmla="*/ 1481 h 148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440" h="1481">
                        <a:moveTo>
                          <a:pt x="1466" y="0"/>
                        </a:moveTo>
                        <a:lnTo>
                          <a:pt x="4440" y="6"/>
                        </a:lnTo>
                        <a:lnTo>
                          <a:pt x="2960" y="1471"/>
                        </a:lnTo>
                        <a:lnTo>
                          <a:pt x="0" y="1481"/>
                        </a:lnTo>
                        <a:lnTo>
                          <a:pt x="1466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" name="Freeform 10"/>
                <p:cNvSpPr>
                  <a:spLocks/>
                </p:cNvSpPr>
                <p:nvPr/>
              </p:nvSpPr>
              <p:spPr bwMode="auto">
                <a:xfrm rot="5400000">
                  <a:off x="5519" y="2984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Freeform 11"/>
                <p:cNvSpPr>
                  <a:spLocks/>
                </p:cNvSpPr>
                <p:nvPr/>
              </p:nvSpPr>
              <p:spPr bwMode="auto">
                <a:xfrm>
                  <a:off x="7001" y="1502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4104" y="4050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Freeform 13"/>
              <p:cNvSpPr>
                <a:spLocks/>
              </p:cNvSpPr>
              <p:nvPr/>
            </p:nvSpPr>
            <p:spPr bwMode="auto">
              <a:xfrm rot="-5400000">
                <a:off x="1880" y="6271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Freeform 14"/>
            <p:cNvSpPr>
              <a:spLocks/>
            </p:cNvSpPr>
            <p:nvPr/>
          </p:nvSpPr>
          <p:spPr bwMode="auto">
            <a:xfrm>
              <a:off x="2613" y="4056"/>
              <a:ext cx="2961" cy="2961"/>
            </a:xfrm>
            <a:custGeom>
              <a:avLst/>
              <a:gdLst>
                <a:gd name="T0" fmla="*/ 0 w 2961"/>
                <a:gd name="T1" fmla="*/ 1491 h 2961"/>
                <a:gd name="T2" fmla="*/ 1476 w 2961"/>
                <a:gd name="T3" fmla="*/ 0 h 2961"/>
                <a:gd name="T4" fmla="*/ 2961 w 2961"/>
                <a:gd name="T5" fmla="*/ 1488 h 2961"/>
                <a:gd name="T6" fmla="*/ 1494 w 2961"/>
                <a:gd name="T7" fmla="*/ 2961 h 2961"/>
                <a:gd name="T8" fmla="*/ 0 w 2961"/>
                <a:gd name="T9" fmla="*/ 1491 h 2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1"/>
                <a:gd name="T16" fmla="*/ 0 h 2961"/>
                <a:gd name="T17" fmla="*/ 2961 w 2961"/>
                <a:gd name="T18" fmla="*/ 2961 h 2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1" h="2961">
                  <a:moveTo>
                    <a:pt x="0" y="1491"/>
                  </a:moveTo>
                  <a:lnTo>
                    <a:pt x="1476" y="0"/>
                  </a:lnTo>
                  <a:lnTo>
                    <a:pt x="2961" y="1488"/>
                  </a:lnTo>
                  <a:lnTo>
                    <a:pt x="1494" y="2961"/>
                  </a:lnTo>
                  <a:lnTo>
                    <a:pt x="0" y="1491"/>
                  </a:lnTo>
                  <a:close/>
                </a:path>
              </a:pathLst>
            </a:custGeom>
            <a:solidFill>
              <a:srgbClr val="CC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1107976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lovingmama.ru/files/imce/tangram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0240" y="509451"/>
            <a:ext cx="8412480" cy="5961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20376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 каких материалов делают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7016" y="1515291"/>
            <a:ext cx="8177349" cy="466167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Самый простой вариант - это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картонный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Отличный -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деревянный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Долговечный, прочный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экологичный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Магнитный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очень удобный. Можно составлять фигуры на специальном поле, где они не будут никуда съезжать или перекрывать друг друга.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Пластиковые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Танграмы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достаточно прочные и долговечные.</a:t>
            </a:r>
          </a:p>
          <a:p>
            <a:endParaRPr lang="ru-RU" dirty="0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9037094" y="1371600"/>
            <a:ext cx="2771775" cy="2592387"/>
            <a:chOff x="2601" y="2574"/>
            <a:chExt cx="5951" cy="5951"/>
          </a:xfrm>
        </p:grpSpPr>
        <p:grpSp>
          <p:nvGrpSpPr>
            <p:cNvPr id="5" name="Group 20"/>
            <p:cNvGrpSpPr>
              <a:grpSpLocks/>
            </p:cNvGrpSpPr>
            <p:nvPr/>
          </p:nvGrpSpPr>
          <p:grpSpPr bwMode="auto">
            <a:xfrm>
              <a:off x="2601" y="2574"/>
              <a:ext cx="5951" cy="5951"/>
              <a:chOff x="2601" y="2574"/>
              <a:chExt cx="5951" cy="5951"/>
            </a:xfrm>
          </p:grpSpPr>
          <p:grpSp>
            <p:nvGrpSpPr>
              <p:cNvPr id="7" name="Group 21"/>
              <p:cNvGrpSpPr>
                <a:grpSpLocks/>
              </p:cNvGrpSpPr>
              <p:nvPr/>
            </p:nvGrpSpPr>
            <p:grpSpPr bwMode="auto">
              <a:xfrm>
                <a:off x="2601" y="2574"/>
                <a:ext cx="5951" cy="5951"/>
                <a:chOff x="4041" y="1494"/>
                <a:chExt cx="5951" cy="5951"/>
              </a:xfrm>
            </p:grpSpPr>
            <p:grpSp>
              <p:nvGrpSpPr>
                <p:cNvPr id="10" name="Group 22"/>
                <p:cNvGrpSpPr>
                  <a:grpSpLocks/>
                </p:cNvGrpSpPr>
                <p:nvPr/>
              </p:nvGrpSpPr>
              <p:grpSpPr bwMode="auto">
                <a:xfrm>
                  <a:off x="4041" y="1494"/>
                  <a:ext cx="5944" cy="2966"/>
                  <a:chOff x="801" y="414"/>
                  <a:chExt cx="5944" cy="2966"/>
                </a:xfrm>
              </p:grpSpPr>
              <p:sp>
                <p:nvSpPr>
                  <p:cNvPr id="13" name="Freeform 23"/>
                  <p:cNvSpPr>
                    <a:spLocks/>
                  </p:cNvSpPr>
                  <p:nvPr/>
                </p:nvSpPr>
                <p:spPr bwMode="auto">
                  <a:xfrm>
                    <a:off x="801" y="414"/>
                    <a:ext cx="2966" cy="2966"/>
                  </a:xfrm>
                  <a:custGeom>
                    <a:avLst/>
                    <a:gdLst>
                      <a:gd name="T0" fmla="*/ 0 w 2966"/>
                      <a:gd name="T1" fmla="*/ 7 h 2966"/>
                      <a:gd name="T2" fmla="*/ 2966 w 2966"/>
                      <a:gd name="T3" fmla="*/ 0 h 2966"/>
                      <a:gd name="T4" fmla="*/ 9 w 2966"/>
                      <a:gd name="T5" fmla="*/ 2966 h 2966"/>
                      <a:gd name="T6" fmla="*/ 0 w 2966"/>
                      <a:gd name="T7" fmla="*/ 7 h 296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966"/>
                      <a:gd name="T13" fmla="*/ 0 h 2966"/>
                      <a:gd name="T14" fmla="*/ 2966 w 2966"/>
                      <a:gd name="T15" fmla="*/ 2966 h 296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966" h="2966">
                        <a:moveTo>
                          <a:pt x="0" y="7"/>
                        </a:moveTo>
                        <a:lnTo>
                          <a:pt x="2966" y="0"/>
                        </a:lnTo>
                        <a:lnTo>
                          <a:pt x="9" y="2966"/>
                        </a:lnTo>
                        <a:lnTo>
                          <a:pt x="0" y="7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" name="Freeform 24"/>
                  <p:cNvSpPr>
                    <a:spLocks/>
                  </p:cNvSpPr>
                  <p:nvPr/>
                </p:nvSpPr>
                <p:spPr bwMode="auto">
                  <a:xfrm>
                    <a:off x="2305" y="414"/>
                    <a:ext cx="4440" cy="1481"/>
                  </a:xfrm>
                  <a:custGeom>
                    <a:avLst/>
                    <a:gdLst>
                      <a:gd name="T0" fmla="*/ 1466 w 4440"/>
                      <a:gd name="T1" fmla="*/ 0 h 1481"/>
                      <a:gd name="T2" fmla="*/ 4440 w 4440"/>
                      <a:gd name="T3" fmla="*/ 6 h 1481"/>
                      <a:gd name="T4" fmla="*/ 2960 w 4440"/>
                      <a:gd name="T5" fmla="*/ 1471 h 1481"/>
                      <a:gd name="T6" fmla="*/ 0 w 4440"/>
                      <a:gd name="T7" fmla="*/ 1481 h 1481"/>
                      <a:gd name="T8" fmla="*/ 1466 w 4440"/>
                      <a:gd name="T9" fmla="*/ 0 h 148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440"/>
                      <a:gd name="T16" fmla="*/ 0 h 1481"/>
                      <a:gd name="T17" fmla="*/ 4440 w 4440"/>
                      <a:gd name="T18" fmla="*/ 1481 h 148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440" h="1481">
                        <a:moveTo>
                          <a:pt x="1466" y="0"/>
                        </a:moveTo>
                        <a:lnTo>
                          <a:pt x="4440" y="6"/>
                        </a:lnTo>
                        <a:lnTo>
                          <a:pt x="2960" y="1471"/>
                        </a:lnTo>
                        <a:lnTo>
                          <a:pt x="0" y="1481"/>
                        </a:lnTo>
                        <a:lnTo>
                          <a:pt x="1466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" name="Freeform 25"/>
                <p:cNvSpPr>
                  <a:spLocks/>
                </p:cNvSpPr>
                <p:nvPr/>
              </p:nvSpPr>
              <p:spPr bwMode="auto">
                <a:xfrm rot="5400000">
                  <a:off x="5519" y="2984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Freeform 26"/>
                <p:cNvSpPr>
                  <a:spLocks/>
                </p:cNvSpPr>
                <p:nvPr/>
              </p:nvSpPr>
              <p:spPr bwMode="auto">
                <a:xfrm>
                  <a:off x="7001" y="1502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" name="Freeform 27"/>
              <p:cNvSpPr>
                <a:spLocks/>
              </p:cNvSpPr>
              <p:nvPr/>
            </p:nvSpPr>
            <p:spPr bwMode="auto">
              <a:xfrm>
                <a:off x="4104" y="4050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Freeform 28"/>
              <p:cNvSpPr>
                <a:spLocks/>
              </p:cNvSpPr>
              <p:nvPr/>
            </p:nvSpPr>
            <p:spPr bwMode="auto">
              <a:xfrm rot="-5400000">
                <a:off x="1880" y="6271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Freeform 29"/>
            <p:cNvSpPr>
              <a:spLocks/>
            </p:cNvSpPr>
            <p:nvPr/>
          </p:nvSpPr>
          <p:spPr bwMode="auto">
            <a:xfrm>
              <a:off x="2613" y="4056"/>
              <a:ext cx="2961" cy="2961"/>
            </a:xfrm>
            <a:custGeom>
              <a:avLst/>
              <a:gdLst>
                <a:gd name="T0" fmla="*/ 0 w 2961"/>
                <a:gd name="T1" fmla="*/ 1491 h 2961"/>
                <a:gd name="T2" fmla="*/ 1476 w 2961"/>
                <a:gd name="T3" fmla="*/ 0 h 2961"/>
                <a:gd name="T4" fmla="*/ 2961 w 2961"/>
                <a:gd name="T5" fmla="*/ 1488 h 2961"/>
                <a:gd name="T6" fmla="*/ 1494 w 2961"/>
                <a:gd name="T7" fmla="*/ 2961 h 2961"/>
                <a:gd name="T8" fmla="*/ 0 w 2961"/>
                <a:gd name="T9" fmla="*/ 1491 h 2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1"/>
                <a:gd name="T16" fmla="*/ 0 h 2961"/>
                <a:gd name="T17" fmla="*/ 2961 w 2961"/>
                <a:gd name="T18" fmla="*/ 2961 h 2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1" h="2961">
                  <a:moveTo>
                    <a:pt x="0" y="1491"/>
                  </a:moveTo>
                  <a:lnTo>
                    <a:pt x="1476" y="0"/>
                  </a:lnTo>
                  <a:lnTo>
                    <a:pt x="2961" y="1488"/>
                  </a:lnTo>
                  <a:lnTo>
                    <a:pt x="1494" y="2961"/>
                  </a:lnTo>
                  <a:lnTo>
                    <a:pt x="0" y="1491"/>
                  </a:lnTo>
                  <a:close/>
                </a:path>
              </a:pathLst>
            </a:custGeom>
            <a:solidFill>
              <a:srgbClr val="CC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546771" cy="980349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развивает </a:t>
            </a:r>
            <a:r>
              <a:rPr lang="ru-RU" sz="3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7587343" cy="3151324"/>
          </a:xfrm>
        </p:spPr>
        <p:txBody>
          <a:bodyPr>
            <a:normAutofit fontScale="25000" lnSpcReduction="20000"/>
          </a:bodyPr>
          <a:lstStyle/>
          <a:p>
            <a:pPr lvl="0">
              <a:lnSpc>
                <a:spcPct val="100000"/>
              </a:lnSpc>
              <a:buFont typeface="Wingdings" pitchFamily="2" charset="2"/>
              <a:buChar char="v"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усидчивость (как и любая другая головоломка,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требует времени);</a:t>
            </a:r>
          </a:p>
          <a:p>
            <a:pPr lvl="0">
              <a:lnSpc>
                <a:spcPct val="100000"/>
              </a:lnSpc>
              <a:buFont typeface="Wingdings" pitchFamily="2" charset="2"/>
              <a:buChar char="v"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внимание, умение концентрироваться на деталях;</a:t>
            </a:r>
          </a:p>
          <a:p>
            <a:pPr lvl="0">
              <a:lnSpc>
                <a:spcPct val="100000"/>
              </a:lnSpc>
              <a:buFont typeface="Wingdings" pitchFamily="2" charset="2"/>
              <a:buChar char="v"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воображение;</a:t>
            </a:r>
          </a:p>
          <a:p>
            <a:pPr lvl="0">
              <a:lnSpc>
                <a:spcPct val="100000"/>
              </a:lnSpc>
              <a:buFont typeface="Wingdings" pitchFamily="2" charset="2"/>
              <a:buChar char="v"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логическое мышление;</a:t>
            </a:r>
          </a:p>
          <a:p>
            <a:pPr lvl="0">
              <a:lnSpc>
                <a:spcPct val="100000"/>
              </a:lnSpc>
              <a:buFont typeface="Wingdings" pitchFamily="2" charset="2"/>
              <a:buChar char="v"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умение действовать по правилам;</a:t>
            </a:r>
          </a:p>
          <a:p>
            <a:pPr lvl="0">
              <a:lnSpc>
                <a:spcPct val="100000"/>
              </a:lnSpc>
              <a:buFont typeface="Wingdings" pitchFamily="2" charset="2"/>
              <a:buChar char="v"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геометрическую интуицию;</a:t>
            </a:r>
          </a:p>
          <a:p>
            <a:pPr lvl="0">
              <a:lnSpc>
                <a:spcPct val="100000"/>
              </a:lnSpc>
              <a:buFont typeface="Wingdings" pitchFamily="2" charset="2"/>
              <a:buChar char="v"/>
            </a:pPr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- это пальчиковый тренажер.</a:t>
            </a:r>
          </a:p>
          <a:p>
            <a:pPr lvl="0">
              <a:lnSpc>
                <a:spcPct val="100000"/>
              </a:lnSpc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00000"/>
              </a:lnSpc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dirty="0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8645210" y="1188720"/>
            <a:ext cx="2771775" cy="2592387"/>
            <a:chOff x="2601" y="2574"/>
            <a:chExt cx="5951" cy="5951"/>
          </a:xfrm>
        </p:grpSpPr>
        <p:grpSp>
          <p:nvGrpSpPr>
            <p:cNvPr id="5" name="Group 20"/>
            <p:cNvGrpSpPr>
              <a:grpSpLocks/>
            </p:cNvGrpSpPr>
            <p:nvPr/>
          </p:nvGrpSpPr>
          <p:grpSpPr bwMode="auto">
            <a:xfrm>
              <a:off x="2601" y="2574"/>
              <a:ext cx="5951" cy="5951"/>
              <a:chOff x="2601" y="2574"/>
              <a:chExt cx="5951" cy="5951"/>
            </a:xfrm>
          </p:grpSpPr>
          <p:grpSp>
            <p:nvGrpSpPr>
              <p:cNvPr id="7" name="Group 21"/>
              <p:cNvGrpSpPr>
                <a:grpSpLocks/>
              </p:cNvGrpSpPr>
              <p:nvPr/>
            </p:nvGrpSpPr>
            <p:grpSpPr bwMode="auto">
              <a:xfrm>
                <a:off x="2601" y="2574"/>
                <a:ext cx="5951" cy="5951"/>
                <a:chOff x="4041" y="1494"/>
                <a:chExt cx="5951" cy="5951"/>
              </a:xfrm>
            </p:grpSpPr>
            <p:grpSp>
              <p:nvGrpSpPr>
                <p:cNvPr id="10" name="Group 22"/>
                <p:cNvGrpSpPr>
                  <a:grpSpLocks/>
                </p:cNvGrpSpPr>
                <p:nvPr/>
              </p:nvGrpSpPr>
              <p:grpSpPr bwMode="auto">
                <a:xfrm>
                  <a:off x="4041" y="1494"/>
                  <a:ext cx="5944" cy="2966"/>
                  <a:chOff x="801" y="414"/>
                  <a:chExt cx="5944" cy="2966"/>
                </a:xfrm>
              </p:grpSpPr>
              <p:sp>
                <p:nvSpPr>
                  <p:cNvPr id="13" name="Freeform 23"/>
                  <p:cNvSpPr>
                    <a:spLocks/>
                  </p:cNvSpPr>
                  <p:nvPr/>
                </p:nvSpPr>
                <p:spPr bwMode="auto">
                  <a:xfrm>
                    <a:off x="801" y="414"/>
                    <a:ext cx="2966" cy="2966"/>
                  </a:xfrm>
                  <a:custGeom>
                    <a:avLst/>
                    <a:gdLst>
                      <a:gd name="T0" fmla="*/ 0 w 2966"/>
                      <a:gd name="T1" fmla="*/ 7 h 2966"/>
                      <a:gd name="T2" fmla="*/ 2966 w 2966"/>
                      <a:gd name="T3" fmla="*/ 0 h 2966"/>
                      <a:gd name="T4" fmla="*/ 9 w 2966"/>
                      <a:gd name="T5" fmla="*/ 2966 h 2966"/>
                      <a:gd name="T6" fmla="*/ 0 w 2966"/>
                      <a:gd name="T7" fmla="*/ 7 h 296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966"/>
                      <a:gd name="T13" fmla="*/ 0 h 2966"/>
                      <a:gd name="T14" fmla="*/ 2966 w 2966"/>
                      <a:gd name="T15" fmla="*/ 2966 h 296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966" h="2966">
                        <a:moveTo>
                          <a:pt x="0" y="7"/>
                        </a:moveTo>
                        <a:lnTo>
                          <a:pt x="2966" y="0"/>
                        </a:lnTo>
                        <a:lnTo>
                          <a:pt x="9" y="2966"/>
                        </a:lnTo>
                        <a:lnTo>
                          <a:pt x="0" y="7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" name="Freeform 24"/>
                  <p:cNvSpPr>
                    <a:spLocks/>
                  </p:cNvSpPr>
                  <p:nvPr/>
                </p:nvSpPr>
                <p:spPr bwMode="auto">
                  <a:xfrm>
                    <a:off x="2305" y="414"/>
                    <a:ext cx="4440" cy="1481"/>
                  </a:xfrm>
                  <a:custGeom>
                    <a:avLst/>
                    <a:gdLst>
                      <a:gd name="T0" fmla="*/ 1466 w 4440"/>
                      <a:gd name="T1" fmla="*/ 0 h 1481"/>
                      <a:gd name="T2" fmla="*/ 4440 w 4440"/>
                      <a:gd name="T3" fmla="*/ 6 h 1481"/>
                      <a:gd name="T4" fmla="*/ 2960 w 4440"/>
                      <a:gd name="T5" fmla="*/ 1471 h 1481"/>
                      <a:gd name="T6" fmla="*/ 0 w 4440"/>
                      <a:gd name="T7" fmla="*/ 1481 h 1481"/>
                      <a:gd name="T8" fmla="*/ 1466 w 4440"/>
                      <a:gd name="T9" fmla="*/ 0 h 148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440"/>
                      <a:gd name="T16" fmla="*/ 0 h 1481"/>
                      <a:gd name="T17" fmla="*/ 4440 w 4440"/>
                      <a:gd name="T18" fmla="*/ 1481 h 148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440" h="1481">
                        <a:moveTo>
                          <a:pt x="1466" y="0"/>
                        </a:moveTo>
                        <a:lnTo>
                          <a:pt x="4440" y="6"/>
                        </a:lnTo>
                        <a:lnTo>
                          <a:pt x="2960" y="1471"/>
                        </a:lnTo>
                        <a:lnTo>
                          <a:pt x="0" y="1481"/>
                        </a:lnTo>
                        <a:lnTo>
                          <a:pt x="1466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" name="Freeform 25"/>
                <p:cNvSpPr>
                  <a:spLocks/>
                </p:cNvSpPr>
                <p:nvPr/>
              </p:nvSpPr>
              <p:spPr bwMode="auto">
                <a:xfrm rot="5400000">
                  <a:off x="5519" y="2984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Freeform 26"/>
                <p:cNvSpPr>
                  <a:spLocks/>
                </p:cNvSpPr>
                <p:nvPr/>
              </p:nvSpPr>
              <p:spPr bwMode="auto">
                <a:xfrm>
                  <a:off x="7001" y="1502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" name="Freeform 27"/>
              <p:cNvSpPr>
                <a:spLocks/>
              </p:cNvSpPr>
              <p:nvPr/>
            </p:nvSpPr>
            <p:spPr bwMode="auto">
              <a:xfrm>
                <a:off x="4104" y="4050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Freeform 28"/>
              <p:cNvSpPr>
                <a:spLocks/>
              </p:cNvSpPr>
              <p:nvPr/>
            </p:nvSpPr>
            <p:spPr bwMode="auto">
              <a:xfrm rot="-5400000">
                <a:off x="1880" y="6271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Freeform 29"/>
            <p:cNvSpPr>
              <a:spLocks/>
            </p:cNvSpPr>
            <p:nvPr/>
          </p:nvSpPr>
          <p:spPr bwMode="auto">
            <a:xfrm>
              <a:off x="2613" y="4056"/>
              <a:ext cx="2961" cy="2961"/>
            </a:xfrm>
            <a:custGeom>
              <a:avLst/>
              <a:gdLst>
                <a:gd name="T0" fmla="*/ 0 w 2961"/>
                <a:gd name="T1" fmla="*/ 1491 h 2961"/>
                <a:gd name="T2" fmla="*/ 1476 w 2961"/>
                <a:gd name="T3" fmla="*/ 0 h 2961"/>
                <a:gd name="T4" fmla="*/ 2961 w 2961"/>
                <a:gd name="T5" fmla="*/ 1488 h 2961"/>
                <a:gd name="T6" fmla="*/ 1494 w 2961"/>
                <a:gd name="T7" fmla="*/ 2961 h 2961"/>
                <a:gd name="T8" fmla="*/ 0 w 2961"/>
                <a:gd name="T9" fmla="*/ 1491 h 2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1"/>
                <a:gd name="T16" fmla="*/ 0 h 2961"/>
                <a:gd name="T17" fmla="*/ 2961 w 2961"/>
                <a:gd name="T18" fmla="*/ 2961 h 2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1" h="2961">
                  <a:moveTo>
                    <a:pt x="0" y="1491"/>
                  </a:moveTo>
                  <a:lnTo>
                    <a:pt x="1476" y="0"/>
                  </a:lnTo>
                  <a:lnTo>
                    <a:pt x="2961" y="1488"/>
                  </a:lnTo>
                  <a:lnTo>
                    <a:pt x="1494" y="2961"/>
                  </a:lnTo>
                  <a:lnTo>
                    <a:pt x="0" y="1491"/>
                  </a:lnTo>
                  <a:close/>
                </a:path>
              </a:pathLst>
            </a:custGeom>
            <a:solidFill>
              <a:srgbClr val="CC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Многофункциональный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510" y="2050869"/>
            <a:ext cx="8543108" cy="34877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частенько используют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дизайнеры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Самое удачное применение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Танграма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 в качестве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мебели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Есть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столы-танграмы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трансформируемая мягкая мебель.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Мебель, построенная по принципу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танграма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удобна и функциональна.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9141599" y="1502229"/>
            <a:ext cx="2771775" cy="2592387"/>
            <a:chOff x="2601" y="2574"/>
            <a:chExt cx="5951" cy="5951"/>
          </a:xfrm>
        </p:grpSpPr>
        <p:grpSp>
          <p:nvGrpSpPr>
            <p:cNvPr id="5" name="Group 20"/>
            <p:cNvGrpSpPr>
              <a:grpSpLocks/>
            </p:cNvGrpSpPr>
            <p:nvPr/>
          </p:nvGrpSpPr>
          <p:grpSpPr bwMode="auto">
            <a:xfrm>
              <a:off x="2601" y="2574"/>
              <a:ext cx="5951" cy="5951"/>
              <a:chOff x="2601" y="2574"/>
              <a:chExt cx="5951" cy="5951"/>
            </a:xfrm>
          </p:grpSpPr>
          <p:grpSp>
            <p:nvGrpSpPr>
              <p:cNvPr id="7" name="Group 21"/>
              <p:cNvGrpSpPr>
                <a:grpSpLocks/>
              </p:cNvGrpSpPr>
              <p:nvPr/>
            </p:nvGrpSpPr>
            <p:grpSpPr bwMode="auto">
              <a:xfrm>
                <a:off x="2601" y="2574"/>
                <a:ext cx="5951" cy="5951"/>
                <a:chOff x="4041" y="1494"/>
                <a:chExt cx="5951" cy="5951"/>
              </a:xfrm>
            </p:grpSpPr>
            <p:grpSp>
              <p:nvGrpSpPr>
                <p:cNvPr id="10" name="Group 22"/>
                <p:cNvGrpSpPr>
                  <a:grpSpLocks/>
                </p:cNvGrpSpPr>
                <p:nvPr/>
              </p:nvGrpSpPr>
              <p:grpSpPr bwMode="auto">
                <a:xfrm>
                  <a:off x="4041" y="1494"/>
                  <a:ext cx="5944" cy="2966"/>
                  <a:chOff x="801" y="414"/>
                  <a:chExt cx="5944" cy="2966"/>
                </a:xfrm>
              </p:grpSpPr>
              <p:sp>
                <p:nvSpPr>
                  <p:cNvPr id="13" name="Freeform 23"/>
                  <p:cNvSpPr>
                    <a:spLocks/>
                  </p:cNvSpPr>
                  <p:nvPr/>
                </p:nvSpPr>
                <p:spPr bwMode="auto">
                  <a:xfrm>
                    <a:off x="801" y="414"/>
                    <a:ext cx="2966" cy="2966"/>
                  </a:xfrm>
                  <a:custGeom>
                    <a:avLst/>
                    <a:gdLst>
                      <a:gd name="T0" fmla="*/ 0 w 2966"/>
                      <a:gd name="T1" fmla="*/ 7 h 2966"/>
                      <a:gd name="T2" fmla="*/ 2966 w 2966"/>
                      <a:gd name="T3" fmla="*/ 0 h 2966"/>
                      <a:gd name="T4" fmla="*/ 9 w 2966"/>
                      <a:gd name="T5" fmla="*/ 2966 h 2966"/>
                      <a:gd name="T6" fmla="*/ 0 w 2966"/>
                      <a:gd name="T7" fmla="*/ 7 h 296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966"/>
                      <a:gd name="T13" fmla="*/ 0 h 2966"/>
                      <a:gd name="T14" fmla="*/ 2966 w 2966"/>
                      <a:gd name="T15" fmla="*/ 2966 h 296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966" h="2966">
                        <a:moveTo>
                          <a:pt x="0" y="7"/>
                        </a:moveTo>
                        <a:lnTo>
                          <a:pt x="2966" y="0"/>
                        </a:lnTo>
                        <a:lnTo>
                          <a:pt x="9" y="2966"/>
                        </a:lnTo>
                        <a:lnTo>
                          <a:pt x="0" y="7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" name="Freeform 24"/>
                  <p:cNvSpPr>
                    <a:spLocks/>
                  </p:cNvSpPr>
                  <p:nvPr/>
                </p:nvSpPr>
                <p:spPr bwMode="auto">
                  <a:xfrm>
                    <a:off x="2305" y="414"/>
                    <a:ext cx="4440" cy="1481"/>
                  </a:xfrm>
                  <a:custGeom>
                    <a:avLst/>
                    <a:gdLst>
                      <a:gd name="T0" fmla="*/ 1466 w 4440"/>
                      <a:gd name="T1" fmla="*/ 0 h 1481"/>
                      <a:gd name="T2" fmla="*/ 4440 w 4440"/>
                      <a:gd name="T3" fmla="*/ 6 h 1481"/>
                      <a:gd name="T4" fmla="*/ 2960 w 4440"/>
                      <a:gd name="T5" fmla="*/ 1471 h 1481"/>
                      <a:gd name="T6" fmla="*/ 0 w 4440"/>
                      <a:gd name="T7" fmla="*/ 1481 h 1481"/>
                      <a:gd name="T8" fmla="*/ 1466 w 4440"/>
                      <a:gd name="T9" fmla="*/ 0 h 148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440"/>
                      <a:gd name="T16" fmla="*/ 0 h 1481"/>
                      <a:gd name="T17" fmla="*/ 4440 w 4440"/>
                      <a:gd name="T18" fmla="*/ 1481 h 148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440" h="1481">
                        <a:moveTo>
                          <a:pt x="1466" y="0"/>
                        </a:moveTo>
                        <a:lnTo>
                          <a:pt x="4440" y="6"/>
                        </a:lnTo>
                        <a:lnTo>
                          <a:pt x="2960" y="1471"/>
                        </a:lnTo>
                        <a:lnTo>
                          <a:pt x="0" y="1481"/>
                        </a:lnTo>
                        <a:lnTo>
                          <a:pt x="1466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" name="Freeform 25"/>
                <p:cNvSpPr>
                  <a:spLocks/>
                </p:cNvSpPr>
                <p:nvPr/>
              </p:nvSpPr>
              <p:spPr bwMode="auto">
                <a:xfrm rot="5400000">
                  <a:off x="5519" y="2984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Freeform 26"/>
                <p:cNvSpPr>
                  <a:spLocks/>
                </p:cNvSpPr>
                <p:nvPr/>
              </p:nvSpPr>
              <p:spPr bwMode="auto">
                <a:xfrm>
                  <a:off x="7001" y="1502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" name="Freeform 27"/>
              <p:cNvSpPr>
                <a:spLocks/>
              </p:cNvSpPr>
              <p:nvPr/>
            </p:nvSpPr>
            <p:spPr bwMode="auto">
              <a:xfrm>
                <a:off x="4104" y="4050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Freeform 28"/>
              <p:cNvSpPr>
                <a:spLocks/>
              </p:cNvSpPr>
              <p:nvPr/>
            </p:nvSpPr>
            <p:spPr bwMode="auto">
              <a:xfrm rot="-5400000">
                <a:off x="1880" y="6271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Freeform 29"/>
            <p:cNvSpPr>
              <a:spLocks/>
            </p:cNvSpPr>
            <p:nvPr/>
          </p:nvSpPr>
          <p:spPr bwMode="auto">
            <a:xfrm>
              <a:off x="2613" y="4056"/>
              <a:ext cx="2961" cy="2961"/>
            </a:xfrm>
            <a:custGeom>
              <a:avLst/>
              <a:gdLst>
                <a:gd name="T0" fmla="*/ 0 w 2961"/>
                <a:gd name="T1" fmla="*/ 1491 h 2961"/>
                <a:gd name="T2" fmla="*/ 1476 w 2961"/>
                <a:gd name="T3" fmla="*/ 0 h 2961"/>
                <a:gd name="T4" fmla="*/ 2961 w 2961"/>
                <a:gd name="T5" fmla="*/ 1488 h 2961"/>
                <a:gd name="T6" fmla="*/ 1494 w 2961"/>
                <a:gd name="T7" fmla="*/ 2961 h 2961"/>
                <a:gd name="T8" fmla="*/ 0 w 2961"/>
                <a:gd name="T9" fmla="*/ 1491 h 2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1"/>
                <a:gd name="T16" fmla="*/ 0 h 2961"/>
                <a:gd name="T17" fmla="*/ 2961 w 2961"/>
                <a:gd name="T18" fmla="*/ 2961 h 2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1" h="2961">
                  <a:moveTo>
                    <a:pt x="0" y="1491"/>
                  </a:moveTo>
                  <a:lnTo>
                    <a:pt x="1476" y="0"/>
                  </a:lnTo>
                  <a:lnTo>
                    <a:pt x="2961" y="1488"/>
                  </a:lnTo>
                  <a:lnTo>
                    <a:pt x="1494" y="2961"/>
                  </a:lnTo>
                  <a:lnTo>
                    <a:pt x="0" y="1491"/>
                  </a:lnTo>
                  <a:close/>
                </a:path>
              </a:pathLst>
            </a:custGeom>
            <a:solidFill>
              <a:srgbClr val="CC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Правила игры 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959" y="2063931"/>
            <a:ext cx="7720149" cy="278238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  <a:defRPr/>
            </a:pPr>
            <a:r>
              <a:rPr lang="ru-RU" altLang="ru-RU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 	</a:t>
            </a:r>
            <a:r>
              <a:rPr lang="ru-RU" altLang="ru-RU" sz="26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Необходимо использовать все </a:t>
            </a:r>
            <a:r>
              <a:rPr lang="ru-RU" alt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частей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Танграма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  <a:buNone/>
              <a:defRPr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	2. Детали не должны перекрываться между собой.</a:t>
            </a:r>
          </a:p>
          <a:p>
            <a:pPr>
              <a:lnSpc>
                <a:spcPct val="120000"/>
              </a:lnSpc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  3.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Начинать сложение головоломки следует с нахождения местоположения самого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большого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треугольника.</a:t>
            </a:r>
          </a:p>
          <a:p>
            <a:pPr>
              <a:lnSpc>
                <a:spcPct val="120000"/>
              </a:lnSpc>
              <a:buNone/>
              <a:defRPr/>
            </a:pP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8945655" y="1162594"/>
            <a:ext cx="2771775" cy="2592387"/>
            <a:chOff x="2601" y="2574"/>
            <a:chExt cx="5951" cy="5951"/>
          </a:xfrm>
        </p:grpSpPr>
        <p:grpSp>
          <p:nvGrpSpPr>
            <p:cNvPr id="5" name="Group 20"/>
            <p:cNvGrpSpPr>
              <a:grpSpLocks/>
            </p:cNvGrpSpPr>
            <p:nvPr/>
          </p:nvGrpSpPr>
          <p:grpSpPr bwMode="auto">
            <a:xfrm>
              <a:off x="2601" y="2574"/>
              <a:ext cx="5951" cy="5951"/>
              <a:chOff x="2601" y="2574"/>
              <a:chExt cx="5951" cy="5951"/>
            </a:xfrm>
          </p:grpSpPr>
          <p:grpSp>
            <p:nvGrpSpPr>
              <p:cNvPr id="6" name="Group 21"/>
              <p:cNvGrpSpPr>
                <a:grpSpLocks/>
              </p:cNvGrpSpPr>
              <p:nvPr/>
            </p:nvGrpSpPr>
            <p:grpSpPr bwMode="auto">
              <a:xfrm>
                <a:off x="2601" y="2574"/>
                <a:ext cx="5951" cy="5951"/>
                <a:chOff x="4041" y="1494"/>
                <a:chExt cx="5951" cy="5951"/>
              </a:xfrm>
            </p:grpSpPr>
            <p:grpSp>
              <p:nvGrpSpPr>
                <p:cNvPr id="7" name="Group 22"/>
                <p:cNvGrpSpPr>
                  <a:grpSpLocks/>
                </p:cNvGrpSpPr>
                <p:nvPr/>
              </p:nvGrpSpPr>
              <p:grpSpPr bwMode="auto">
                <a:xfrm>
                  <a:off x="4041" y="1494"/>
                  <a:ext cx="5944" cy="2966"/>
                  <a:chOff x="801" y="414"/>
                  <a:chExt cx="5944" cy="2966"/>
                </a:xfrm>
              </p:grpSpPr>
              <p:sp>
                <p:nvSpPr>
                  <p:cNvPr id="35" name="Freeform 23"/>
                  <p:cNvSpPr>
                    <a:spLocks/>
                  </p:cNvSpPr>
                  <p:nvPr/>
                </p:nvSpPr>
                <p:spPr bwMode="auto">
                  <a:xfrm>
                    <a:off x="801" y="414"/>
                    <a:ext cx="2966" cy="2966"/>
                  </a:xfrm>
                  <a:custGeom>
                    <a:avLst/>
                    <a:gdLst>
                      <a:gd name="T0" fmla="*/ 0 w 2966"/>
                      <a:gd name="T1" fmla="*/ 7 h 2966"/>
                      <a:gd name="T2" fmla="*/ 2966 w 2966"/>
                      <a:gd name="T3" fmla="*/ 0 h 2966"/>
                      <a:gd name="T4" fmla="*/ 9 w 2966"/>
                      <a:gd name="T5" fmla="*/ 2966 h 2966"/>
                      <a:gd name="T6" fmla="*/ 0 w 2966"/>
                      <a:gd name="T7" fmla="*/ 7 h 296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966"/>
                      <a:gd name="T13" fmla="*/ 0 h 2966"/>
                      <a:gd name="T14" fmla="*/ 2966 w 2966"/>
                      <a:gd name="T15" fmla="*/ 2966 h 296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966" h="2966">
                        <a:moveTo>
                          <a:pt x="0" y="7"/>
                        </a:moveTo>
                        <a:lnTo>
                          <a:pt x="2966" y="0"/>
                        </a:lnTo>
                        <a:lnTo>
                          <a:pt x="9" y="2966"/>
                        </a:lnTo>
                        <a:lnTo>
                          <a:pt x="0" y="7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" name="Freeform 24"/>
                  <p:cNvSpPr>
                    <a:spLocks/>
                  </p:cNvSpPr>
                  <p:nvPr/>
                </p:nvSpPr>
                <p:spPr bwMode="auto">
                  <a:xfrm>
                    <a:off x="2305" y="414"/>
                    <a:ext cx="4440" cy="1481"/>
                  </a:xfrm>
                  <a:custGeom>
                    <a:avLst/>
                    <a:gdLst>
                      <a:gd name="T0" fmla="*/ 1466 w 4440"/>
                      <a:gd name="T1" fmla="*/ 0 h 1481"/>
                      <a:gd name="T2" fmla="*/ 4440 w 4440"/>
                      <a:gd name="T3" fmla="*/ 6 h 1481"/>
                      <a:gd name="T4" fmla="*/ 2960 w 4440"/>
                      <a:gd name="T5" fmla="*/ 1471 h 1481"/>
                      <a:gd name="T6" fmla="*/ 0 w 4440"/>
                      <a:gd name="T7" fmla="*/ 1481 h 1481"/>
                      <a:gd name="T8" fmla="*/ 1466 w 4440"/>
                      <a:gd name="T9" fmla="*/ 0 h 148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440"/>
                      <a:gd name="T16" fmla="*/ 0 h 1481"/>
                      <a:gd name="T17" fmla="*/ 4440 w 4440"/>
                      <a:gd name="T18" fmla="*/ 1481 h 148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440" h="1481">
                        <a:moveTo>
                          <a:pt x="1466" y="0"/>
                        </a:moveTo>
                        <a:lnTo>
                          <a:pt x="4440" y="6"/>
                        </a:lnTo>
                        <a:lnTo>
                          <a:pt x="2960" y="1471"/>
                        </a:lnTo>
                        <a:lnTo>
                          <a:pt x="0" y="1481"/>
                        </a:lnTo>
                        <a:lnTo>
                          <a:pt x="1466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3" name="Freeform 25"/>
                <p:cNvSpPr>
                  <a:spLocks/>
                </p:cNvSpPr>
                <p:nvPr/>
              </p:nvSpPr>
              <p:spPr bwMode="auto">
                <a:xfrm rot="5400000">
                  <a:off x="5519" y="2984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" name="Freeform 26"/>
                <p:cNvSpPr>
                  <a:spLocks/>
                </p:cNvSpPr>
                <p:nvPr/>
              </p:nvSpPr>
              <p:spPr bwMode="auto">
                <a:xfrm>
                  <a:off x="7001" y="1502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0" name="Freeform 27"/>
              <p:cNvSpPr>
                <a:spLocks/>
              </p:cNvSpPr>
              <p:nvPr/>
            </p:nvSpPr>
            <p:spPr bwMode="auto">
              <a:xfrm>
                <a:off x="4104" y="4050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28"/>
              <p:cNvSpPr>
                <a:spLocks/>
              </p:cNvSpPr>
              <p:nvPr/>
            </p:nvSpPr>
            <p:spPr bwMode="auto">
              <a:xfrm rot="-5400000">
                <a:off x="1880" y="6271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613" y="4056"/>
              <a:ext cx="2961" cy="2961"/>
            </a:xfrm>
            <a:custGeom>
              <a:avLst/>
              <a:gdLst>
                <a:gd name="T0" fmla="*/ 0 w 2961"/>
                <a:gd name="T1" fmla="*/ 1491 h 2961"/>
                <a:gd name="T2" fmla="*/ 1476 w 2961"/>
                <a:gd name="T3" fmla="*/ 0 h 2961"/>
                <a:gd name="T4" fmla="*/ 2961 w 2961"/>
                <a:gd name="T5" fmla="*/ 1488 h 2961"/>
                <a:gd name="T6" fmla="*/ 1494 w 2961"/>
                <a:gd name="T7" fmla="*/ 2961 h 2961"/>
                <a:gd name="T8" fmla="*/ 0 w 2961"/>
                <a:gd name="T9" fmla="*/ 1491 h 2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1"/>
                <a:gd name="T16" fmla="*/ 0 h 2961"/>
                <a:gd name="T17" fmla="*/ 2961 w 2961"/>
                <a:gd name="T18" fmla="*/ 2961 h 2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1" h="2961">
                  <a:moveTo>
                    <a:pt x="0" y="1491"/>
                  </a:moveTo>
                  <a:lnTo>
                    <a:pt x="1476" y="0"/>
                  </a:lnTo>
                  <a:lnTo>
                    <a:pt x="2961" y="1488"/>
                  </a:lnTo>
                  <a:lnTo>
                    <a:pt x="1494" y="2961"/>
                  </a:lnTo>
                  <a:lnTo>
                    <a:pt x="0" y="1491"/>
                  </a:lnTo>
                  <a:close/>
                </a:path>
              </a:pathLst>
            </a:custGeom>
            <a:solidFill>
              <a:srgbClr val="CC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Космические модели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19349" y="2063931"/>
            <a:ext cx="6230982" cy="278238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  <a:defRPr/>
            </a:pPr>
            <a:r>
              <a:rPr lang="ru-RU" altLang="ru-RU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 		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 descr="https://ih1.redbubble.net/image.695999361.3924/flat,800x800,075,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767" y="1782082"/>
            <a:ext cx="3699164" cy="39240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771"/>
            <a:ext cx="3697941" cy="3697941"/>
          </a:xfrm>
          <a:prstGeom prst="rect">
            <a:avLst/>
          </a:prstGeom>
        </p:spPr>
      </p:pic>
      <p:pic>
        <p:nvPicPr>
          <p:cNvPr id="6" name="Рисунок 5" descr="https://im0-tub-ru.yandex.net/i?id=7238da8dcb9024d7285626859c56c3bd-l&amp;n=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4091" y="2257499"/>
            <a:ext cx="4467498" cy="4143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Космические модели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19349" y="2063931"/>
            <a:ext cx="6230982" cy="278238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  <a:defRPr/>
            </a:pPr>
            <a:r>
              <a:rPr lang="ru-RU" altLang="ru-RU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 		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s://fs00.infourok.ru/images/doc/240/198675/2/img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321" t="30701" r="50255" b="10142"/>
          <a:stretch>
            <a:fillRect/>
          </a:stretch>
        </p:blipFill>
        <p:spPr bwMode="auto">
          <a:xfrm>
            <a:off x="728354" y="1532313"/>
            <a:ext cx="3131127" cy="31014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fs00.infourok.ru/images/doc/240/198675/2/img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781" t="30311" r="5529" b="11310"/>
          <a:stretch>
            <a:fillRect/>
          </a:stretch>
        </p:blipFill>
        <p:spPr bwMode="auto">
          <a:xfrm>
            <a:off x="5310447" y="2752306"/>
            <a:ext cx="2596244" cy="32657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s://im0-tub-ru.yandex.net/i?id=a830f10d50feab4b764d42f00f42733e-l&amp;n=13"/>
          <p:cNvPicPr/>
          <p:nvPr/>
        </p:nvPicPr>
        <p:blipFill>
          <a:blip r:embed="rId3" cstate="print"/>
          <a:srcRect l="48274"/>
          <a:stretch>
            <a:fillRect/>
          </a:stretch>
        </p:blipFill>
        <p:spPr bwMode="auto">
          <a:xfrm>
            <a:off x="8125097" y="1474011"/>
            <a:ext cx="3393732" cy="283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Космические модели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19349" y="2063931"/>
            <a:ext cx="6230982" cy="278238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  <a:defRPr/>
            </a:pPr>
            <a:r>
              <a:rPr lang="ru-RU" altLang="ru-RU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 		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58" y="1508899"/>
            <a:ext cx="3943350" cy="3476625"/>
          </a:xfrm>
          <a:prstGeom prst="rect">
            <a:avLst/>
          </a:prstGeom>
        </p:spPr>
      </p:pic>
      <p:pic>
        <p:nvPicPr>
          <p:cNvPr id="7" name="Picture 2" descr="https://pbs.twimg.com/media/DRE7XhkWAAEm8Z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786" t="1445" r="31205" b="2884"/>
          <a:stretch>
            <a:fillRect/>
          </a:stretch>
        </p:blipFill>
        <p:spPr bwMode="auto">
          <a:xfrm>
            <a:off x="5003074" y="1959429"/>
            <a:ext cx="2395550" cy="42557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https://im0-tub-ru.yandex.net/i?id=71ff7293a714555436d337b0b042035b-sr&amp;n=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12925" y="1018902"/>
            <a:ext cx="3078781" cy="3683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Космические модели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https://i.pinimg.com/originals/1a/6a/3c/1a6a3cba3b761c5c1ce8f530130eeedd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3407" y="1851750"/>
            <a:ext cx="3362398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botana.biz/prepod/_bloks/pic/i0sgs4f_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5771" y="2808514"/>
            <a:ext cx="2129245" cy="2978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0-tub-ru.yandex.net/i?id=e1a6a9ad3d09573f889d1c68006691f7-sr&amp;n=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9965" y="1645920"/>
            <a:ext cx="3893024" cy="2325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Космические модели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19349" y="2063931"/>
            <a:ext cx="6230982" cy="278238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  <a:defRPr/>
            </a:pPr>
            <a:r>
              <a:rPr lang="ru-RU" altLang="ru-RU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 		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81" t="4408" r="4109" b="3581"/>
          <a:stretch>
            <a:fillRect/>
          </a:stretch>
        </p:blipFill>
        <p:spPr>
          <a:xfrm>
            <a:off x="2286000" y="1537854"/>
            <a:ext cx="7287491" cy="417061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10" y="2063930"/>
            <a:ext cx="7080069" cy="357922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None/>
              <a:defRPr/>
            </a:pPr>
            <a:r>
              <a:rPr lang="ru-RU" altLang="ru-RU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 	</a:t>
            </a:r>
            <a:r>
              <a:rPr lang="ru-RU" altLang="ru-RU" sz="11200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altLang="ru-RU" sz="9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9600" dirty="0" smtClean="0">
                <a:latin typeface="Times New Roman" pitchFamily="18" charset="0"/>
                <a:cs typeface="Times New Roman" pitchFamily="18" charset="0"/>
              </a:rPr>
              <a:t>- в переводе с китайского                           языка обозначает </a:t>
            </a:r>
            <a:r>
              <a:rPr lang="en-US" altLang="ru-RU" sz="96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altLang="ru-RU" sz="9600" dirty="0" smtClean="0">
                <a:latin typeface="Times New Roman" pitchFamily="18" charset="0"/>
                <a:cs typeface="Times New Roman" pitchFamily="18" charset="0"/>
              </a:rPr>
              <a:t>семь дощечек                           мастерства</a:t>
            </a:r>
            <a:r>
              <a:rPr lang="en-US" altLang="ru-RU" sz="9600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alt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  <a:defRPr/>
            </a:pPr>
            <a:r>
              <a:rPr lang="ru-RU" altLang="ru-RU" sz="96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altLang="ru-RU" sz="112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1200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altLang="ru-RU" sz="11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9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9600" dirty="0" smtClean="0">
                <a:latin typeface="Times New Roman" pitchFamily="18" charset="0"/>
                <a:cs typeface="Times New Roman" pitchFamily="18" charset="0"/>
              </a:rPr>
              <a:t>это головоломка, состоящая из семи плоских фигур, которые складывают определённым образом для получения другой, более сложной фигуры </a:t>
            </a:r>
          </a:p>
          <a:p>
            <a:pPr>
              <a:lnSpc>
                <a:spcPct val="120000"/>
              </a:lnSpc>
              <a:buNone/>
              <a:defRPr/>
            </a:pPr>
            <a:r>
              <a:rPr lang="ru-RU" altLang="ru-RU" sz="9600" dirty="0" smtClean="0">
                <a:latin typeface="Times New Roman" pitchFamily="18" charset="0"/>
                <a:cs typeface="Times New Roman" pitchFamily="18" charset="0"/>
              </a:rPr>
              <a:t>(человек, животное, растение, буква, цифра и др.)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8" name="Объект 3" descr="http://lovingmama.ru/files/imce/tangram6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11143" y="1097281"/>
            <a:ext cx="4258491" cy="38143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lovingmama.ru/files/imce/tangram1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82647" y="1809039"/>
            <a:ext cx="5849815" cy="41616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8748977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sites.google.com/site/tch5464/_/rsrc/1389883252306/eto-nado-znat/nagladnaa-geometria/parkety/s7540200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5349" y="1476103"/>
            <a:ext cx="5499462" cy="4885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215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Немного истории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4766" y="1463040"/>
            <a:ext cx="8347165" cy="3670663"/>
          </a:xfrm>
        </p:spPr>
        <p:txBody>
          <a:bodyPr>
            <a:normAutofit/>
          </a:bodyPr>
          <a:lstStyle/>
          <a:p>
            <a:pPr marL="230400" indent="0">
              <a:lnSpc>
                <a:spcPct val="100000"/>
              </a:lnSpc>
              <a:spcBef>
                <a:spcPts val="0"/>
              </a:spcBef>
            </a:pPr>
            <a:r>
              <a:rPr lang="ru-RU" altLang="ru-RU" sz="24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считается древней игрой, возникшей более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4000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лет назад.</a:t>
            </a:r>
          </a:p>
          <a:p>
            <a:pPr marL="23040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30400" indent="0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Однако, самое раннее изображение его фигур в китайской книге датируется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1813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годом.</a:t>
            </a:r>
          </a:p>
          <a:p>
            <a:pPr marL="23040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30400" indent="0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Старейший экземпляр </a:t>
            </a:r>
            <a:r>
              <a:rPr lang="ru-RU" altLang="ru-RU" sz="2400" dirty="0" err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Танграма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был подарен сыну американского судовладельца в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1802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году; он сделан из слоновой кости и хранится в шёлковом футляре.</a:t>
            </a:r>
          </a:p>
          <a:p>
            <a:pPr marL="230400" indent="0">
              <a:lnSpc>
                <a:spcPct val="100000"/>
              </a:lnSpc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0">
              <a:lnSpc>
                <a:spcPct val="100000"/>
              </a:lnSpc>
            </a:pPr>
            <a:endParaRPr lang="ru-RU" dirty="0"/>
          </a:p>
        </p:txBody>
      </p:sp>
      <p:pic>
        <p:nvPicPr>
          <p:cNvPr id="15" name="Рисунок 14" descr="https://sites.google.com/site/tch5464/_/rsrc/1389878353102/eto-nado-znat/nagladnaa-geometria/parkety/mother-of-pearl_tangram.jpg?height=133&amp;width=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39050" y="2664824"/>
            <a:ext cx="3265715" cy="3709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 каких фигур состоит ?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7829" y="1724297"/>
            <a:ext cx="8098971" cy="33832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altLang="ru-RU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состоит из 7 частей, полученных в результате разрезания квадрата.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Это 5 треугольников (2 больших, 1 средний и 2 маленьких), параллелограмм и квадрат. 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Всего из 7 деталей можно получить огромное количество разнообразных фигур – подсчитано, что вариантов более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7000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Не зря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называют разрезной головоломкой или геометрическим конструктором.</a:t>
            </a: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8932592" y="666205"/>
            <a:ext cx="2771775" cy="2592387"/>
            <a:chOff x="2601" y="2574"/>
            <a:chExt cx="5951" cy="5951"/>
          </a:xfrm>
        </p:grpSpPr>
        <p:grpSp>
          <p:nvGrpSpPr>
            <p:cNvPr id="5" name="Group 20"/>
            <p:cNvGrpSpPr>
              <a:grpSpLocks/>
            </p:cNvGrpSpPr>
            <p:nvPr/>
          </p:nvGrpSpPr>
          <p:grpSpPr bwMode="auto">
            <a:xfrm>
              <a:off x="2601" y="2574"/>
              <a:ext cx="5951" cy="5951"/>
              <a:chOff x="2601" y="2574"/>
              <a:chExt cx="5951" cy="5951"/>
            </a:xfrm>
          </p:grpSpPr>
          <p:grpSp>
            <p:nvGrpSpPr>
              <p:cNvPr id="7" name="Group 21"/>
              <p:cNvGrpSpPr>
                <a:grpSpLocks/>
              </p:cNvGrpSpPr>
              <p:nvPr/>
            </p:nvGrpSpPr>
            <p:grpSpPr bwMode="auto">
              <a:xfrm>
                <a:off x="2601" y="2574"/>
                <a:ext cx="5951" cy="5951"/>
                <a:chOff x="4041" y="1494"/>
                <a:chExt cx="5951" cy="5951"/>
              </a:xfrm>
            </p:grpSpPr>
            <p:grpSp>
              <p:nvGrpSpPr>
                <p:cNvPr id="10" name="Group 22"/>
                <p:cNvGrpSpPr>
                  <a:grpSpLocks/>
                </p:cNvGrpSpPr>
                <p:nvPr/>
              </p:nvGrpSpPr>
              <p:grpSpPr bwMode="auto">
                <a:xfrm>
                  <a:off x="4041" y="1494"/>
                  <a:ext cx="5944" cy="2966"/>
                  <a:chOff x="801" y="414"/>
                  <a:chExt cx="5944" cy="2966"/>
                </a:xfrm>
              </p:grpSpPr>
              <p:sp>
                <p:nvSpPr>
                  <p:cNvPr id="13" name="Freeform 23"/>
                  <p:cNvSpPr>
                    <a:spLocks/>
                  </p:cNvSpPr>
                  <p:nvPr/>
                </p:nvSpPr>
                <p:spPr bwMode="auto">
                  <a:xfrm>
                    <a:off x="801" y="414"/>
                    <a:ext cx="2966" cy="2966"/>
                  </a:xfrm>
                  <a:custGeom>
                    <a:avLst/>
                    <a:gdLst>
                      <a:gd name="T0" fmla="*/ 0 w 2966"/>
                      <a:gd name="T1" fmla="*/ 7 h 2966"/>
                      <a:gd name="T2" fmla="*/ 2966 w 2966"/>
                      <a:gd name="T3" fmla="*/ 0 h 2966"/>
                      <a:gd name="T4" fmla="*/ 9 w 2966"/>
                      <a:gd name="T5" fmla="*/ 2966 h 2966"/>
                      <a:gd name="T6" fmla="*/ 0 w 2966"/>
                      <a:gd name="T7" fmla="*/ 7 h 296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966"/>
                      <a:gd name="T13" fmla="*/ 0 h 2966"/>
                      <a:gd name="T14" fmla="*/ 2966 w 2966"/>
                      <a:gd name="T15" fmla="*/ 2966 h 296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966" h="2966">
                        <a:moveTo>
                          <a:pt x="0" y="7"/>
                        </a:moveTo>
                        <a:lnTo>
                          <a:pt x="2966" y="0"/>
                        </a:lnTo>
                        <a:lnTo>
                          <a:pt x="9" y="2966"/>
                        </a:lnTo>
                        <a:lnTo>
                          <a:pt x="0" y="7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4" name="Freeform 24"/>
                  <p:cNvSpPr>
                    <a:spLocks/>
                  </p:cNvSpPr>
                  <p:nvPr/>
                </p:nvSpPr>
                <p:spPr bwMode="auto">
                  <a:xfrm>
                    <a:off x="2305" y="414"/>
                    <a:ext cx="4440" cy="1481"/>
                  </a:xfrm>
                  <a:custGeom>
                    <a:avLst/>
                    <a:gdLst>
                      <a:gd name="T0" fmla="*/ 1466 w 4440"/>
                      <a:gd name="T1" fmla="*/ 0 h 1481"/>
                      <a:gd name="T2" fmla="*/ 4440 w 4440"/>
                      <a:gd name="T3" fmla="*/ 6 h 1481"/>
                      <a:gd name="T4" fmla="*/ 2960 w 4440"/>
                      <a:gd name="T5" fmla="*/ 1471 h 1481"/>
                      <a:gd name="T6" fmla="*/ 0 w 4440"/>
                      <a:gd name="T7" fmla="*/ 1481 h 1481"/>
                      <a:gd name="T8" fmla="*/ 1466 w 4440"/>
                      <a:gd name="T9" fmla="*/ 0 h 148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440"/>
                      <a:gd name="T16" fmla="*/ 0 h 1481"/>
                      <a:gd name="T17" fmla="*/ 4440 w 4440"/>
                      <a:gd name="T18" fmla="*/ 1481 h 148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440" h="1481">
                        <a:moveTo>
                          <a:pt x="1466" y="0"/>
                        </a:moveTo>
                        <a:lnTo>
                          <a:pt x="4440" y="6"/>
                        </a:lnTo>
                        <a:lnTo>
                          <a:pt x="2960" y="1471"/>
                        </a:lnTo>
                        <a:lnTo>
                          <a:pt x="0" y="1481"/>
                        </a:lnTo>
                        <a:lnTo>
                          <a:pt x="1466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" name="Freeform 25"/>
                <p:cNvSpPr>
                  <a:spLocks/>
                </p:cNvSpPr>
                <p:nvPr/>
              </p:nvSpPr>
              <p:spPr bwMode="auto">
                <a:xfrm rot="5400000">
                  <a:off x="5519" y="2984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Freeform 26"/>
                <p:cNvSpPr>
                  <a:spLocks/>
                </p:cNvSpPr>
                <p:nvPr/>
              </p:nvSpPr>
              <p:spPr bwMode="auto">
                <a:xfrm>
                  <a:off x="7001" y="1502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" name="Freeform 27"/>
              <p:cNvSpPr>
                <a:spLocks/>
              </p:cNvSpPr>
              <p:nvPr/>
            </p:nvSpPr>
            <p:spPr bwMode="auto">
              <a:xfrm>
                <a:off x="4104" y="4050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Freeform 28"/>
              <p:cNvSpPr>
                <a:spLocks/>
              </p:cNvSpPr>
              <p:nvPr/>
            </p:nvSpPr>
            <p:spPr bwMode="auto">
              <a:xfrm rot="-5400000">
                <a:off x="1880" y="6271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Freeform 29"/>
            <p:cNvSpPr>
              <a:spLocks/>
            </p:cNvSpPr>
            <p:nvPr/>
          </p:nvSpPr>
          <p:spPr bwMode="auto">
            <a:xfrm>
              <a:off x="2613" y="4056"/>
              <a:ext cx="2961" cy="2961"/>
            </a:xfrm>
            <a:custGeom>
              <a:avLst/>
              <a:gdLst>
                <a:gd name="T0" fmla="*/ 0 w 2961"/>
                <a:gd name="T1" fmla="*/ 1491 h 2961"/>
                <a:gd name="T2" fmla="*/ 1476 w 2961"/>
                <a:gd name="T3" fmla="*/ 0 h 2961"/>
                <a:gd name="T4" fmla="*/ 2961 w 2961"/>
                <a:gd name="T5" fmla="*/ 1488 h 2961"/>
                <a:gd name="T6" fmla="*/ 1494 w 2961"/>
                <a:gd name="T7" fmla="*/ 2961 h 2961"/>
                <a:gd name="T8" fmla="*/ 0 w 2961"/>
                <a:gd name="T9" fmla="*/ 1491 h 2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1"/>
                <a:gd name="T16" fmla="*/ 0 h 2961"/>
                <a:gd name="T17" fmla="*/ 2961 w 2961"/>
                <a:gd name="T18" fmla="*/ 2961 h 2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1" h="2961">
                  <a:moveTo>
                    <a:pt x="0" y="1491"/>
                  </a:moveTo>
                  <a:lnTo>
                    <a:pt x="1476" y="0"/>
                  </a:lnTo>
                  <a:lnTo>
                    <a:pt x="2961" y="1488"/>
                  </a:lnTo>
                  <a:lnTo>
                    <a:pt x="1494" y="2961"/>
                  </a:lnTo>
                  <a:lnTo>
                    <a:pt x="0" y="1491"/>
                  </a:lnTo>
                  <a:close/>
                </a:path>
              </a:pathLst>
            </a:custGeom>
            <a:solidFill>
              <a:srgbClr val="CC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91886"/>
            <a:ext cx="10515600" cy="1332411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Принцесса</a:t>
            </a:r>
            <a:r>
              <a:rPr lang="ru-RU" alt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pSp>
        <p:nvGrpSpPr>
          <p:cNvPr id="4" name="Group 23"/>
          <p:cNvGrpSpPr>
            <a:grpSpLocks noGrp="1"/>
          </p:cNvGrpSpPr>
          <p:nvPr>
            <p:ph idx="1"/>
          </p:nvPr>
        </p:nvGrpSpPr>
        <p:grpSpPr bwMode="auto">
          <a:xfrm>
            <a:off x="3735298" y="1619793"/>
            <a:ext cx="4481512" cy="3890963"/>
            <a:chOff x="1716" y="3564"/>
            <a:chExt cx="8883" cy="11613"/>
          </a:xfrm>
        </p:grpSpPr>
        <p:sp>
          <p:nvSpPr>
            <p:cNvPr id="5" name="Freeform 24"/>
            <p:cNvSpPr>
              <a:spLocks/>
            </p:cNvSpPr>
            <p:nvPr/>
          </p:nvSpPr>
          <p:spPr bwMode="auto">
            <a:xfrm rot="2706543" flipH="1">
              <a:off x="4962" y="10068"/>
              <a:ext cx="4440" cy="1481"/>
            </a:xfrm>
            <a:custGeom>
              <a:avLst/>
              <a:gdLst>
                <a:gd name="T0" fmla="*/ 1466 w 4440"/>
                <a:gd name="T1" fmla="*/ 0 h 1481"/>
                <a:gd name="T2" fmla="*/ 4440 w 4440"/>
                <a:gd name="T3" fmla="*/ 6 h 1481"/>
                <a:gd name="T4" fmla="*/ 2960 w 4440"/>
                <a:gd name="T5" fmla="*/ 1471 h 1481"/>
                <a:gd name="T6" fmla="*/ 0 w 4440"/>
                <a:gd name="T7" fmla="*/ 1481 h 1481"/>
                <a:gd name="T8" fmla="*/ 1466 w 4440"/>
                <a:gd name="T9" fmla="*/ 0 h 14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40"/>
                <a:gd name="T16" fmla="*/ 0 h 1481"/>
                <a:gd name="T17" fmla="*/ 4440 w 4440"/>
                <a:gd name="T18" fmla="*/ 1481 h 14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40" h="1481">
                  <a:moveTo>
                    <a:pt x="1466" y="0"/>
                  </a:moveTo>
                  <a:lnTo>
                    <a:pt x="4440" y="6"/>
                  </a:lnTo>
                  <a:lnTo>
                    <a:pt x="2960" y="1471"/>
                  </a:lnTo>
                  <a:lnTo>
                    <a:pt x="0" y="1481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ED13CE"/>
            </a:solidFill>
            <a:ln w="9525">
              <a:solidFill>
                <a:srgbClr val="ED13CE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" name="Group 25"/>
            <p:cNvGrpSpPr>
              <a:grpSpLocks/>
            </p:cNvGrpSpPr>
            <p:nvPr/>
          </p:nvGrpSpPr>
          <p:grpSpPr bwMode="auto">
            <a:xfrm>
              <a:off x="1716" y="3564"/>
              <a:ext cx="8883" cy="11613"/>
              <a:chOff x="1716" y="3564"/>
              <a:chExt cx="8883" cy="11613"/>
            </a:xfrm>
          </p:grpSpPr>
          <p:sp>
            <p:nvSpPr>
              <p:cNvPr id="7" name="Freeform 26"/>
              <p:cNvSpPr>
                <a:spLocks/>
              </p:cNvSpPr>
              <p:nvPr/>
            </p:nvSpPr>
            <p:spPr bwMode="auto">
              <a:xfrm rot="5400000">
                <a:off x="987" y="7233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ED13CE"/>
              </a:solidFill>
              <a:ln w="9525">
                <a:solidFill>
                  <a:srgbClr val="ED13CE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Freeform 27"/>
              <p:cNvSpPr>
                <a:spLocks/>
              </p:cNvSpPr>
              <p:nvPr/>
            </p:nvSpPr>
            <p:spPr bwMode="auto">
              <a:xfrm rot="-2724814">
                <a:off x="4648" y="7141"/>
                <a:ext cx="2966" cy="2966"/>
              </a:xfrm>
              <a:custGeom>
                <a:avLst/>
                <a:gdLst>
                  <a:gd name="T0" fmla="*/ 0 w 2966"/>
                  <a:gd name="T1" fmla="*/ 7 h 2966"/>
                  <a:gd name="T2" fmla="*/ 2966 w 2966"/>
                  <a:gd name="T3" fmla="*/ 0 h 2966"/>
                  <a:gd name="T4" fmla="*/ 9 w 2966"/>
                  <a:gd name="T5" fmla="*/ 2966 h 2966"/>
                  <a:gd name="T6" fmla="*/ 0 w 2966"/>
                  <a:gd name="T7" fmla="*/ 7 h 296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66"/>
                  <a:gd name="T13" fmla="*/ 0 h 2966"/>
                  <a:gd name="T14" fmla="*/ 2966 w 2966"/>
                  <a:gd name="T15" fmla="*/ 2966 h 296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66" h="2966">
                    <a:moveTo>
                      <a:pt x="0" y="7"/>
                    </a:moveTo>
                    <a:lnTo>
                      <a:pt x="2966" y="0"/>
                    </a:lnTo>
                    <a:lnTo>
                      <a:pt x="9" y="2966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ED13CE"/>
              </a:solidFill>
              <a:ln w="9525">
                <a:solidFill>
                  <a:srgbClr val="ED13CE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" name="Group 28"/>
              <p:cNvGrpSpPr>
                <a:grpSpLocks/>
              </p:cNvGrpSpPr>
              <p:nvPr/>
            </p:nvGrpSpPr>
            <p:grpSpPr bwMode="auto">
              <a:xfrm flipH="1">
                <a:off x="4656" y="9234"/>
                <a:ext cx="5943" cy="5943"/>
                <a:chOff x="2129" y="7322"/>
                <a:chExt cx="5943" cy="5943"/>
              </a:xfrm>
            </p:grpSpPr>
            <p:sp>
              <p:nvSpPr>
                <p:cNvPr id="12" name="Freeform 29"/>
                <p:cNvSpPr>
                  <a:spLocks/>
                </p:cNvSpPr>
                <p:nvPr/>
              </p:nvSpPr>
              <p:spPr bwMode="auto">
                <a:xfrm rot="5400000">
                  <a:off x="3599" y="8804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ED13CE"/>
                </a:solidFill>
                <a:ln w="9525">
                  <a:solidFill>
                    <a:srgbClr val="ED13CE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" name="Freeform 30"/>
                <p:cNvSpPr>
                  <a:spLocks/>
                </p:cNvSpPr>
                <p:nvPr/>
              </p:nvSpPr>
              <p:spPr bwMode="auto">
                <a:xfrm>
                  <a:off x="5081" y="7322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ED13CE"/>
                </a:solidFill>
                <a:ln w="9525">
                  <a:solidFill>
                    <a:srgbClr val="ED13CE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" name="Freeform 31"/>
              <p:cNvSpPr>
                <a:spLocks/>
              </p:cNvSpPr>
              <p:nvPr/>
            </p:nvSpPr>
            <p:spPr bwMode="auto">
              <a:xfrm>
                <a:off x="3951" y="3564"/>
                <a:ext cx="2961" cy="2961"/>
              </a:xfrm>
              <a:custGeom>
                <a:avLst/>
                <a:gdLst>
                  <a:gd name="T0" fmla="*/ 0 w 2961"/>
                  <a:gd name="T1" fmla="*/ 1491 h 2961"/>
                  <a:gd name="T2" fmla="*/ 1476 w 2961"/>
                  <a:gd name="T3" fmla="*/ 0 h 2961"/>
                  <a:gd name="T4" fmla="*/ 2961 w 2961"/>
                  <a:gd name="T5" fmla="*/ 1488 h 2961"/>
                  <a:gd name="T6" fmla="*/ 1494 w 2961"/>
                  <a:gd name="T7" fmla="*/ 2961 h 2961"/>
                  <a:gd name="T8" fmla="*/ 0 w 2961"/>
                  <a:gd name="T9" fmla="*/ 1491 h 29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1"/>
                  <a:gd name="T16" fmla="*/ 0 h 2961"/>
                  <a:gd name="T17" fmla="*/ 2961 w 2961"/>
                  <a:gd name="T18" fmla="*/ 2961 h 29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1" h="2961">
                    <a:moveTo>
                      <a:pt x="0" y="1491"/>
                    </a:moveTo>
                    <a:lnTo>
                      <a:pt x="1476" y="0"/>
                    </a:lnTo>
                    <a:lnTo>
                      <a:pt x="2961" y="1488"/>
                    </a:lnTo>
                    <a:lnTo>
                      <a:pt x="1494" y="2961"/>
                    </a:lnTo>
                    <a:lnTo>
                      <a:pt x="0" y="1491"/>
                    </a:lnTo>
                    <a:close/>
                  </a:path>
                </a:pathLst>
              </a:custGeom>
              <a:solidFill>
                <a:srgbClr val="ED13CE"/>
              </a:solidFill>
              <a:ln w="9525">
                <a:solidFill>
                  <a:srgbClr val="ED13CE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32"/>
              <p:cNvSpPr>
                <a:spLocks/>
              </p:cNvSpPr>
              <p:nvPr/>
            </p:nvSpPr>
            <p:spPr bwMode="auto">
              <a:xfrm>
                <a:off x="3171" y="6519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ED13CE"/>
              </a:solidFill>
              <a:ln w="9525">
                <a:solidFill>
                  <a:srgbClr val="ED13CE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59618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Собачка</a:t>
            </a:r>
            <a:br>
              <a:rPr lang="ru-RU" alt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0891" y="2063931"/>
            <a:ext cx="6466115" cy="334409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  <a:defRPr/>
            </a:pPr>
            <a:r>
              <a:rPr lang="ru-RU" altLang="ru-RU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 		</a:t>
            </a:r>
            <a:endParaRPr lang="ru-RU" dirty="0"/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2847703" y="2620725"/>
            <a:ext cx="5116513" cy="2443163"/>
            <a:chOff x="-529" y="1314"/>
            <a:chExt cx="15277" cy="7296"/>
          </a:xfrm>
        </p:grpSpPr>
        <p:sp>
          <p:nvSpPr>
            <p:cNvPr id="6" name="Freeform 14"/>
            <p:cNvSpPr>
              <a:spLocks/>
            </p:cNvSpPr>
            <p:nvPr/>
          </p:nvSpPr>
          <p:spPr bwMode="auto">
            <a:xfrm rot="-2176974">
              <a:off x="-529" y="5774"/>
              <a:ext cx="4440" cy="1481"/>
            </a:xfrm>
            <a:custGeom>
              <a:avLst/>
              <a:gdLst>
                <a:gd name="T0" fmla="*/ 1466 w 4440"/>
                <a:gd name="T1" fmla="*/ 0 h 1481"/>
                <a:gd name="T2" fmla="*/ 4440 w 4440"/>
                <a:gd name="T3" fmla="*/ 6 h 1481"/>
                <a:gd name="T4" fmla="*/ 2960 w 4440"/>
                <a:gd name="T5" fmla="*/ 1471 h 1481"/>
                <a:gd name="T6" fmla="*/ 0 w 4440"/>
                <a:gd name="T7" fmla="*/ 1481 h 1481"/>
                <a:gd name="T8" fmla="*/ 1466 w 4440"/>
                <a:gd name="T9" fmla="*/ 0 h 14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40"/>
                <a:gd name="T16" fmla="*/ 0 h 1481"/>
                <a:gd name="T17" fmla="*/ 4440 w 4440"/>
                <a:gd name="T18" fmla="*/ 1481 h 14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40" h="1481">
                  <a:moveTo>
                    <a:pt x="1466" y="0"/>
                  </a:moveTo>
                  <a:lnTo>
                    <a:pt x="4440" y="6"/>
                  </a:lnTo>
                  <a:lnTo>
                    <a:pt x="2960" y="1471"/>
                  </a:lnTo>
                  <a:lnTo>
                    <a:pt x="0" y="1481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3399FF"/>
            </a:solidFill>
            <a:ln w="9525">
              <a:solidFill>
                <a:srgbClr val="339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" name="Group 15"/>
            <p:cNvGrpSpPr>
              <a:grpSpLocks/>
            </p:cNvGrpSpPr>
            <p:nvPr/>
          </p:nvGrpSpPr>
          <p:grpSpPr bwMode="auto">
            <a:xfrm>
              <a:off x="2601" y="1314"/>
              <a:ext cx="12147" cy="7296"/>
              <a:chOff x="-99" y="1029"/>
              <a:chExt cx="12147" cy="7296"/>
            </a:xfrm>
          </p:grpSpPr>
          <p:sp>
            <p:nvSpPr>
              <p:cNvPr id="8" name="Freeform 16"/>
              <p:cNvSpPr>
                <a:spLocks/>
              </p:cNvSpPr>
              <p:nvPr/>
            </p:nvSpPr>
            <p:spPr bwMode="auto">
              <a:xfrm rot="2733805">
                <a:off x="6657" y="1773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3399FF"/>
              </a:solidFill>
              <a:ln w="9525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" name="Group 17"/>
              <p:cNvGrpSpPr>
                <a:grpSpLocks/>
              </p:cNvGrpSpPr>
              <p:nvPr/>
            </p:nvGrpSpPr>
            <p:grpSpPr bwMode="auto">
              <a:xfrm>
                <a:off x="-99" y="2394"/>
                <a:ext cx="11329" cy="5931"/>
                <a:chOff x="1058" y="1511"/>
                <a:chExt cx="11329" cy="5931"/>
              </a:xfrm>
            </p:grpSpPr>
            <p:sp>
              <p:nvSpPr>
                <p:cNvPr id="11" name="Freeform 18"/>
                <p:cNvSpPr>
                  <a:spLocks/>
                </p:cNvSpPr>
                <p:nvPr/>
              </p:nvSpPr>
              <p:spPr bwMode="auto">
                <a:xfrm rot="2675410">
                  <a:off x="4221" y="4014"/>
                  <a:ext cx="2966" cy="2966"/>
                </a:xfrm>
                <a:custGeom>
                  <a:avLst/>
                  <a:gdLst>
                    <a:gd name="T0" fmla="*/ 0 w 2966"/>
                    <a:gd name="T1" fmla="*/ 7 h 2966"/>
                    <a:gd name="T2" fmla="*/ 2966 w 2966"/>
                    <a:gd name="T3" fmla="*/ 0 h 2966"/>
                    <a:gd name="T4" fmla="*/ 9 w 2966"/>
                    <a:gd name="T5" fmla="*/ 2966 h 2966"/>
                    <a:gd name="T6" fmla="*/ 0 w 2966"/>
                    <a:gd name="T7" fmla="*/ 7 h 29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966"/>
                    <a:gd name="T13" fmla="*/ 0 h 2966"/>
                    <a:gd name="T14" fmla="*/ 2966 w 2966"/>
                    <a:gd name="T15" fmla="*/ 2966 h 29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966" h="2966">
                      <a:moveTo>
                        <a:pt x="0" y="7"/>
                      </a:moveTo>
                      <a:lnTo>
                        <a:pt x="2966" y="0"/>
                      </a:lnTo>
                      <a:lnTo>
                        <a:pt x="9" y="2966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3399FF"/>
                </a:solidFill>
                <a:ln w="9525">
                  <a:solidFill>
                    <a:srgbClr val="3399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Freeform 19"/>
                <p:cNvSpPr>
                  <a:spLocks/>
                </p:cNvSpPr>
                <p:nvPr/>
              </p:nvSpPr>
              <p:spPr bwMode="auto">
                <a:xfrm rot="2687684">
                  <a:off x="9426" y="1719"/>
                  <a:ext cx="2961" cy="2961"/>
                </a:xfrm>
                <a:custGeom>
                  <a:avLst/>
                  <a:gdLst>
                    <a:gd name="T0" fmla="*/ 0 w 2961"/>
                    <a:gd name="T1" fmla="*/ 1491 h 2961"/>
                    <a:gd name="T2" fmla="*/ 1476 w 2961"/>
                    <a:gd name="T3" fmla="*/ 0 h 2961"/>
                    <a:gd name="T4" fmla="*/ 2961 w 2961"/>
                    <a:gd name="T5" fmla="*/ 1488 h 2961"/>
                    <a:gd name="T6" fmla="*/ 1494 w 2961"/>
                    <a:gd name="T7" fmla="*/ 2961 h 2961"/>
                    <a:gd name="T8" fmla="*/ 0 w 2961"/>
                    <a:gd name="T9" fmla="*/ 1491 h 29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61"/>
                    <a:gd name="T16" fmla="*/ 0 h 2961"/>
                    <a:gd name="T17" fmla="*/ 2961 w 2961"/>
                    <a:gd name="T18" fmla="*/ 2961 h 29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61" h="2961">
                      <a:moveTo>
                        <a:pt x="0" y="1491"/>
                      </a:moveTo>
                      <a:lnTo>
                        <a:pt x="1476" y="0"/>
                      </a:lnTo>
                      <a:lnTo>
                        <a:pt x="2961" y="1488"/>
                      </a:lnTo>
                      <a:lnTo>
                        <a:pt x="1494" y="2961"/>
                      </a:lnTo>
                      <a:lnTo>
                        <a:pt x="0" y="1491"/>
                      </a:lnTo>
                      <a:close/>
                    </a:path>
                  </a:pathLst>
                </a:custGeom>
                <a:solidFill>
                  <a:srgbClr val="3399FF"/>
                </a:solidFill>
                <a:ln w="9525">
                  <a:solidFill>
                    <a:srgbClr val="3399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" name="Freeform 20"/>
                <p:cNvSpPr>
                  <a:spLocks/>
                </p:cNvSpPr>
                <p:nvPr/>
              </p:nvSpPr>
              <p:spPr bwMode="auto">
                <a:xfrm rot="13469027" flipH="1">
                  <a:off x="1058" y="1511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3399FF"/>
                </a:solidFill>
                <a:ln w="9525">
                  <a:solidFill>
                    <a:srgbClr val="3399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" name="Freeform 21"/>
                <p:cNvSpPr>
                  <a:spLocks/>
                </p:cNvSpPr>
                <p:nvPr/>
              </p:nvSpPr>
              <p:spPr bwMode="auto">
                <a:xfrm rot="8050948">
                  <a:off x="7339" y="1440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3399FF"/>
                </a:solidFill>
                <a:ln w="9525">
                  <a:solidFill>
                    <a:srgbClr val="3399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" name="Freeform 22"/>
              <p:cNvSpPr>
                <a:spLocks/>
              </p:cNvSpPr>
              <p:nvPr/>
            </p:nvSpPr>
            <p:spPr bwMode="auto">
              <a:xfrm rot="18866195" flipH="1">
                <a:off x="9822" y="1758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3399FF"/>
              </a:solidFill>
              <a:ln w="9525">
                <a:solidFill>
                  <a:srgbClr val="339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15" name="Group 6"/>
          <p:cNvGrpSpPr>
            <a:grpSpLocks noGrp="1"/>
          </p:cNvGrpSpPr>
          <p:nvPr>
            <p:ph idx="1"/>
          </p:nvPr>
        </p:nvGrpSpPr>
        <p:grpSpPr bwMode="auto">
          <a:xfrm>
            <a:off x="3251971" y="1799499"/>
            <a:ext cx="5108575" cy="4351338"/>
            <a:chOff x="2601" y="2574"/>
            <a:chExt cx="5951" cy="5951"/>
          </a:xfrm>
        </p:grpSpPr>
        <p:grpSp>
          <p:nvGrpSpPr>
            <p:cNvPr id="16" name="Group 7"/>
            <p:cNvGrpSpPr>
              <a:grpSpLocks/>
            </p:cNvGrpSpPr>
            <p:nvPr/>
          </p:nvGrpSpPr>
          <p:grpSpPr bwMode="auto">
            <a:xfrm>
              <a:off x="2601" y="2574"/>
              <a:ext cx="5951" cy="5951"/>
              <a:chOff x="2601" y="2574"/>
              <a:chExt cx="5951" cy="5951"/>
            </a:xfrm>
          </p:grpSpPr>
          <p:grpSp>
            <p:nvGrpSpPr>
              <p:cNvPr id="18" name="Group 8"/>
              <p:cNvGrpSpPr>
                <a:grpSpLocks/>
              </p:cNvGrpSpPr>
              <p:nvPr/>
            </p:nvGrpSpPr>
            <p:grpSpPr bwMode="auto">
              <a:xfrm>
                <a:off x="2601" y="2574"/>
                <a:ext cx="5951" cy="5951"/>
                <a:chOff x="4041" y="1494"/>
                <a:chExt cx="5951" cy="5951"/>
              </a:xfrm>
            </p:grpSpPr>
            <p:grpSp>
              <p:nvGrpSpPr>
                <p:cNvPr id="21" name="Group 9"/>
                <p:cNvGrpSpPr>
                  <a:grpSpLocks/>
                </p:cNvGrpSpPr>
                <p:nvPr/>
              </p:nvGrpSpPr>
              <p:grpSpPr bwMode="auto">
                <a:xfrm>
                  <a:off x="4041" y="1494"/>
                  <a:ext cx="5944" cy="2966"/>
                  <a:chOff x="801" y="414"/>
                  <a:chExt cx="5944" cy="2966"/>
                </a:xfrm>
              </p:grpSpPr>
              <p:sp>
                <p:nvSpPr>
                  <p:cNvPr id="24" name="Freeform 10"/>
                  <p:cNvSpPr>
                    <a:spLocks/>
                  </p:cNvSpPr>
                  <p:nvPr/>
                </p:nvSpPr>
                <p:spPr bwMode="auto">
                  <a:xfrm>
                    <a:off x="801" y="414"/>
                    <a:ext cx="2966" cy="2966"/>
                  </a:xfrm>
                  <a:custGeom>
                    <a:avLst/>
                    <a:gdLst>
                      <a:gd name="T0" fmla="*/ 0 w 2966"/>
                      <a:gd name="T1" fmla="*/ 7 h 2966"/>
                      <a:gd name="T2" fmla="*/ 2966 w 2966"/>
                      <a:gd name="T3" fmla="*/ 0 h 2966"/>
                      <a:gd name="T4" fmla="*/ 9 w 2966"/>
                      <a:gd name="T5" fmla="*/ 2966 h 2966"/>
                      <a:gd name="T6" fmla="*/ 0 w 2966"/>
                      <a:gd name="T7" fmla="*/ 7 h 296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966"/>
                      <a:gd name="T13" fmla="*/ 0 h 2966"/>
                      <a:gd name="T14" fmla="*/ 2966 w 2966"/>
                      <a:gd name="T15" fmla="*/ 2966 h 296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966" h="2966">
                        <a:moveTo>
                          <a:pt x="0" y="7"/>
                        </a:moveTo>
                        <a:lnTo>
                          <a:pt x="2966" y="0"/>
                        </a:lnTo>
                        <a:lnTo>
                          <a:pt x="9" y="2966"/>
                        </a:lnTo>
                        <a:lnTo>
                          <a:pt x="0" y="7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Freeform 11"/>
                  <p:cNvSpPr>
                    <a:spLocks/>
                  </p:cNvSpPr>
                  <p:nvPr/>
                </p:nvSpPr>
                <p:spPr bwMode="auto">
                  <a:xfrm>
                    <a:off x="2305" y="414"/>
                    <a:ext cx="4440" cy="1481"/>
                  </a:xfrm>
                  <a:custGeom>
                    <a:avLst/>
                    <a:gdLst>
                      <a:gd name="T0" fmla="*/ 1466 w 4440"/>
                      <a:gd name="T1" fmla="*/ 0 h 1481"/>
                      <a:gd name="T2" fmla="*/ 4440 w 4440"/>
                      <a:gd name="T3" fmla="*/ 6 h 1481"/>
                      <a:gd name="T4" fmla="*/ 2960 w 4440"/>
                      <a:gd name="T5" fmla="*/ 1471 h 1481"/>
                      <a:gd name="T6" fmla="*/ 0 w 4440"/>
                      <a:gd name="T7" fmla="*/ 1481 h 1481"/>
                      <a:gd name="T8" fmla="*/ 1466 w 4440"/>
                      <a:gd name="T9" fmla="*/ 0 h 148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440"/>
                      <a:gd name="T16" fmla="*/ 0 h 1481"/>
                      <a:gd name="T17" fmla="*/ 4440 w 4440"/>
                      <a:gd name="T18" fmla="*/ 1481 h 148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440" h="1481">
                        <a:moveTo>
                          <a:pt x="1466" y="0"/>
                        </a:moveTo>
                        <a:lnTo>
                          <a:pt x="4440" y="6"/>
                        </a:lnTo>
                        <a:lnTo>
                          <a:pt x="2960" y="1471"/>
                        </a:lnTo>
                        <a:lnTo>
                          <a:pt x="0" y="1481"/>
                        </a:lnTo>
                        <a:lnTo>
                          <a:pt x="1466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2" name="Freeform 12"/>
                <p:cNvSpPr>
                  <a:spLocks/>
                </p:cNvSpPr>
                <p:nvPr/>
              </p:nvSpPr>
              <p:spPr bwMode="auto">
                <a:xfrm rot="5400000">
                  <a:off x="5519" y="2984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00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13"/>
                <p:cNvSpPr>
                  <a:spLocks/>
                </p:cNvSpPr>
                <p:nvPr/>
              </p:nvSpPr>
              <p:spPr bwMode="auto">
                <a:xfrm>
                  <a:off x="7001" y="1502"/>
                  <a:ext cx="2991" cy="5931"/>
                </a:xfrm>
                <a:custGeom>
                  <a:avLst/>
                  <a:gdLst>
                    <a:gd name="T0" fmla="*/ 2991 w 2991"/>
                    <a:gd name="T1" fmla="*/ 0 h 5931"/>
                    <a:gd name="T2" fmla="*/ 0 w 2991"/>
                    <a:gd name="T3" fmla="*/ 2984 h 5931"/>
                    <a:gd name="T4" fmla="*/ 30 w 2991"/>
                    <a:gd name="T5" fmla="*/ 2976 h 5931"/>
                    <a:gd name="T6" fmla="*/ 2978 w 2991"/>
                    <a:gd name="T7" fmla="*/ 5931 h 5931"/>
                    <a:gd name="T8" fmla="*/ 2991 w 2991"/>
                    <a:gd name="T9" fmla="*/ 0 h 59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91"/>
                    <a:gd name="T16" fmla="*/ 0 h 5931"/>
                    <a:gd name="T17" fmla="*/ 2991 w 2991"/>
                    <a:gd name="T18" fmla="*/ 5931 h 59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91" h="5931">
                      <a:moveTo>
                        <a:pt x="2991" y="0"/>
                      </a:moveTo>
                      <a:lnTo>
                        <a:pt x="0" y="2984"/>
                      </a:lnTo>
                      <a:lnTo>
                        <a:pt x="30" y="2976"/>
                      </a:lnTo>
                      <a:lnTo>
                        <a:pt x="2978" y="5931"/>
                      </a:lnTo>
                      <a:lnTo>
                        <a:pt x="2991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9" name="Freeform 14"/>
              <p:cNvSpPr>
                <a:spLocks/>
              </p:cNvSpPr>
              <p:nvPr/>
            </p:nvSpPr>
            <p:spPr bwMode="auto">
              <a:xfrm>
                <a:off x="4104" y="4050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15"/>
              <p:cNvSpPr>
                <a:spLocks/>
              </p:cNvSpPr>
              <p:nvPr/>
            </p:nvSpPr>
            <p:spPr bwMode="auto">
              <a:xfrm rot="-5400000">
                <a:off x="1880" y="6271"/>
                <a:ext cx="2955" cy="1497"/>
              </a:xfrm>
              <a:custGeom>
                <a:avLst/>
                <a:gdLst>
                  <a:gd name="T0" fmla="*/ 0 w 2955"/>
                  <a:gd name="T1" fmla="*/ 6 h 1497"/>
                  <a:gd name="T2" fmla="*/ 2955 w 2955"/>
                  <a:gd name="T3" fmla="*/ 0 h 1497"/>
                  <a:gd name="T4" fmla="*/ 1479 w 2955"/>
                  <a:gd name="T5" fmla="*/ 1497 h 1497"/>
                  <a:gd name="T6" fmla="*/ 0 w 2955"/>
                  <a:gd name="T7" fmla="*/ 6 h 14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5"/>
                  <a:gd name="T13" fmla="*/ 0 h 1497"/>
                  <a:gd name="T14" fmla="*/ 2955 w 2955"/>
                  <a:gd name="T15" fmla="*/ 1497 h 14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5" h="1497">
                    <a:moveTo>
                      <a:pt x="0" y="6"/>
                    </a:moveTo>
                    <a:lnTo>
                      <a:pt x="2955" y="0"/>
                    </a:lnTo>
                    <a:lnTo>
                      <a:pt x="1479" y="149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9CC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685" y="4056"/>
              <a:ext cx="2889" cy="2961"/>
            </a:xfrm>
            <a:custGeom>
              <a:avLst/>
              <a:gdLst>
                <a:gd name="T0" fmla="*/ 0 w 2961"/>
                <a:gd name="T1" fmla="*/ 1491 h 2961"/>
                <a:gd name="T2" fmla="*/ 1126 w 2961"/>
                <a:gd name="T3" fmla="*/ 0 h 2961"/>
                <a:gd name="T4" fmla="*/ 2258 w 2961"/>
                <a:gd name="T5" fmla="*/ 1488 h 2961"/>
                <a:gd name="T6" fmla="*/ 1140 w 2961"/>
                <a:gd name="T7" fmla="*/ 2961 h 2961"/>
                <a:gd name="T8" fmla="*/ 0 w 2961"/>
                <a:gd name="T9" fmla="*/ 1491 h 2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1"/>
                <a:gd name="T16" fmla="*/ 0 h 2961"/>
                <a:gd name="T17" fmla="*/ 2961 w 2961"/>
                <a:gd name="T18" fmla="*/ 2961 h 2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1" h="2961">
                  <a:moveTo>
                    <a:pt x="0" y="1491"/>
                  </a:moveTo>
                  <a:lnTo>
                    <a:pt x="1476" y="0"/>
                  </a:lnTo>
                  <a:lnTo>
                    <a:pt x="2961" y="1488"/>
                  </a:lnTo>
                  <a:lnTo>
                    <a:pt x="1494" y="2961"/>
                  </a:lnTo>
                  <a:lnTo>
                    <a:pt x="0" y="1491"/>
                  </a:lnTo>
                  <a:close/>
                </a:path>
              </a:pathLst>
            </a:custGeom>
            <a:solidFill>
              <a:srgbClr val="CC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6" name="Объект 3" descr="http://lovingmama.ru/files/imce/tangram5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33303" y="757645"/>
            <a:ext cx="8477794" cy="5666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8097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Цифры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http://lovingmama.ru/files/imce/tangram3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21578" y="1436913"/>
            <a:ext cx="6048102" cy="48855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Объект 3" descr="http://lovingmama.ru/files/imce/tangram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486" y="378823"/>
            <a:ext cx="8412480" cy="6270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Объект 3" descr="http://lovingmama.ru/files/imce/tangram2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5920" y="1110343"/>
            <a:ext cx="8752114" cy="53373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208</Words>
  <Application>Microsoft Office PowerPoint</Application>
  <PresentationFormat>Произвольный</PresentationFormat>
  <Paragraphs>61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            Китайская игра-головоломка</vt:lpstr>
      <vt:lpstr>Слайд 2</vt:lpstr>
      <vt:lpstr>Немного истории</vt:lpstr>
      <vt:lpstr>Из каких фигур состоит ?</vt:lpstr>
      <vt:lpstr>Принцесса  </vt:lpstr>
      <vt:lpstr>Собачка </vt:lpstr>
      <vt:lpstr>Слайд 7</vt:lpstr>
      <vt:lpstr>Цифры</vt:lpstr>
      <vt:lpstr>Слайд 9</vt:lpstr>
      <vt:lpstr>Слайд 10</vt:lpstr>
      <vt:lpstr>Из каких материалов делают Танграм?</vt:lpstr>
      <vt:lpstr>Что развивает Танграм?</vt:lpstr>
      <vt:lpstr>Многофункциональный Танграм</vt:lpstr>
      <vt:lpstr>Правила игры </vt:lpstr>
      <vt:lpstr>Космические модели</vt:lpstr>
      <vt:lpstr>Космические модели</vt:lpstr>
      <vt:lpstr>Космические модели</vt:lpstr>
      <vt:lpstr>Космические модели</vt:lpstr>
      <vt:lpstr>Космические модели</vt:lpstr>
      <vt:lpstr>Слайд 20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KAB-335</dc:creator>
  <cp:lastModifiedBy>MAXIMUS</cp:lastModifiedBy>
  <cp:revision>42</cp:revision>
  <dcterms:created xsi:type="dcterms:W3CDTF">2018-11-10T06:21:35Z</dcterms:created>
  <dcterms:modified xsi:type="dcterms:W3CDTF">2019-12-01T18:58:47Z</dcterms:modified>
</cp:coreProperties>
</file>