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1" r:id="rId5"/>
    <p:sldId id="260" r:id="rId6"/>
    <p:sldId id="259"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9F3EF5E-D681-453A-94DE-5EDA4FC008EE}"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4FCDC1-21F7-4892-91AB-5B27B35C383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9F3EF5E-D681-453A-94DE-5EDA4FC008EE}"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4FCDC1-21F7-4892-91AB-5B27B35C383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9F3EF5E-D681-453A-94DE-5EDA4FC008EE}"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4FCDC1-21F7-4892-91AB-5B27B35C383C}"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9F3EF5E-D681-453A-94DE-5EDA4FC008EE}"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4FCDC1-21F7-4892-91AB-5B27B35C383C}"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F3EF5E-D681-453A-94DE-5EDA4FC008EE}" type="datetimeFigureOut">
              <a:rPr lang="ru-RU" smtClean="0"/>
              <a:t>23.05.2019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4FCDC1-21F7-4892-91AB-5B27B35C383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09F3EF5E-D681-453A-94DE-5EDA4FC008EE}" type="datetimeFigureOut">
              <a:rPr lang="ru-RU" smtClean="0"/>
              <a:t>23.05.2019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4FCDC1-21F7-4892-91AB-5B27B35C383C}"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9F3EF5E-D681-453A-94DE-5EDA4FC008EE}" type="datetimeFigureOut">
              <a:rPr lang="ru-RU" smtClean="0"/>
              <a:t>23.05.2019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C4FCDC1-21F7-4892-91AB-5B27B35C383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9F3EF5E-D681-453A-94DE-5EDA4FC008EE}" type="datetimeFigureOut">
              <a:rPr lang="ru-RU" smtClean="0"/>
              <a:t>23.05.2019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4FCDC1-21F7-4892-91AB-5B27B35C383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9F3EF5E-D681-453A-94DE-5EDA4FC008EE}" type="datetimeFigureOut">
              <a:rPr lang="ru-RU" smtClean="0"/>
              <a:t>23.05.2019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C4FCDC1-21F7-4892-91AB-5B27B35C383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9F3EF5E-D681-453A-94DE-5EDA4FC008EE}" type="datetimeFigureOut">
              <a:rPr lang="ru-RU" smtClean="0"/>
              <a:t>23.05.2019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4FCDC1-21F7-4892-91AB-5B27B35C383C}"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9F3EF5E-D681-453A-94DE-5EDA4FC008EE}" type="datetimeFigureOut">
              <a:rPr lang="ru-RU" smtClean="0"/>
              <a:t>23.05.2019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4FCDC1-21F7-4892-91AB-5B27B35C383C}"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9F3EF5E-D681-453A-94DE-5EDA4FC008EE}" type="datetimeFigureOut">
              <a:rPr lang="ru-RU" smtClean="0"/>
              <a:t>23.05.2019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4FCDC1-21F7-4892-91AB-5B27B35C383C}"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600200"/>
            <a:ext cx="7772400" cy="3268960"/>
          </a:xfrm>
        </p:spPr>
        <p:txBody>
          <a:bodyPr>
            <a:noAutofit/>
          </a:bodyPr>
          <a:lstStyle/>
          <a:p>
            <a:r>
              <a:rPr lang="en-US" sz="9600" dirty="0" smtClean="0">
                <a:solidFill>
                  <a:schemeClr val="tx1"/>
                </a:solidFill>
              </a:rPr>
              <a:t/>
            </a:r>
            <a:br>
              <a:rPr lang="en-US" sz="9600" dirty="0" smtClean="0">
                <a:solidFill>
                  <a:schemeClr val="tx1"/>
                </a:solidFill>
              </a:rPr>
            </a:br>
            <a:r>
              <a:rPr lang="en-US" sz="9600" dirty="0">
                <a:solidFill>
                  <a:schemeClr val="tx1"/>
                </a:solidFill>
              </a:rPr>
              <a:t/>
            </a:r>
            <a:br>
              <a:rPr lang="en-US" sz="9600" dirty="0">
                <a:solidFill>
                  <a:schemeClr val="tx1"/>
                </a:solidFill>
              </a:rPr>
            </a:br>
            <a:r>
              <a:rPr lang="en-US" sz="9600" dirty="0" smtClean="0">
                <a:solidFill>
                  <a:schemeClr val="tx1"/>
                </a:solidFill>
              </a:rPr>
              <a:t/>
            </a:r>
            <a:br>
              <a:rPr lang="en-US" sz="9600" dirty="0" smtClean="0">
                <a:solidFill>
                  <a:schemeClr val="tx1"/>
                </a:solidFill>
              </a:rPr>
            </a:br>
            <a:r>
              <a:rPr lang="en-US" sz="9600" b="1" dirty="0" smtClean="0">
                <a:solidFill>
                  <a:schemeClr val="tx1"/>
                </a:solidFill>
              </a:rPr>
              <a:t>Teenage problems</a:t>
            </a:r>
            <a:endParaRPr lang="ru-RU" sz="9600" b="1" dirty="0">
              <a:solidFill>
                <a:schemeClr val="tx1"/>
              </a:solidFill>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2673360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5040560"/>
          </a:xfrm>
        </p:spPr>
        <p:txBody>
          <a:bodyPr/>
          <a:lstStyle/>
          <a:p>
            <a:endParaRPr lang="ru-RU" dirty="0"/>
          </a:p>
        </p:txBody>
      </p:sp>
      <p:sp>
        <p:nvSpPr>
          <p:cNvPr id="3" name="Подзаголовок 2"/>
          <p:cNvSpPr>
            <a:spLocks noGrp="1"/>
          </p:cNvSpPr>
          <p:nvPr>
            <p:ph type="subTitle" idx="1"/>
          </p:nvPr>
        </p:nvSpPr>
        <p:spPr>
          <a:xfrm>
            <a:off x="1371600" y="620688"/>
            <a:ext cx="6400800" cy="5760640"/>
          </a:xfrm>
        </p:spPr>
        <p:txBody>
          <a:bodyPr>
            <a:normAutofit/>
          </a:bodyPr>
          <a:lstStyle/>
          <a:p>
            <a:pPr marL="342900" indent="-342900" algn="l">
              <a:buFont typeface="Wingdings" panose="05000000000000000000" pitchFamily="2" charset="2"/>
              <a:buChar char="v"/>
            </a:pPr>
            <a:r>
              <a:rPr lang="en-US" sz="3600" b="1" dirty="0">
                <a:solidFill>
                  <a:schemeClr val="tx1"/>
                </a:solidFill>
                <a:latin typeface="Times New Roman" panose="02020603050405020304" pitchFamily="18" charset="0"/>
                <a:cs typeface="Times New Roman" panose="02020603050405020304" pitchFamily="18" charset="0"/>
              </a:rPr>
              <a:t>Relationship with parents</a:t>
            </a:r>
            <a:endParaRPr lang="ru-RU" sz="3600" b="1" dirty="0">
              <a:solidFill>
                <a:schemeClr val="tx1"/>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v"/>
            </a:pPr>
            <a:r>
              <a:rPr lang="en-US" sz="3600" b="1" dirty="0">
                <a:solidFill>
                  <a:schemeClr val="tx1"/>
                </a:solidFill>
                <a:latin typeface="Times New Roman" panose="02020603050405020304" pitchFamily="18" charset="0"/>
                <a:cs typeface="Times New Roman" panose="02020603050405020304" pitchFamily="18" charset="0"/>
              </a:rPr>
              <a:t>Friendship</a:t>
            </a:r>
            <a:endParaRPr lang="ru-RU" sz="3600" b="1" dirty="0">
              <a:solidFill>
                <a:schemeClr val="tx1"/>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v"/>
            </a:pPr>
            <a:r>
              <a:rPr lang="en-US" sz="3600" b="1" dirty="0">
                <a:solidFill>
                  <a:schemeClr val="tx1"/>
                </a:solidFill>
                <a:latin typeface="Times New Roman" panose="02020603050405020304" pitchFamily="18" charset="0"/>
                <a:cs typeface="Times New Roman" panose="02020603050405020304" pitchFamily="18" charset="0"/>
              </a:rPr>
              <a:t>School</a:t>
            </a:r>
            <a:endParaRPr lang="ru-RU" sz="3600" b="1" dirty="0">
              <a:solidFill>
                <a:schemeClr val="tx1"/>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v"/>
            </a:pPr>
            <a:r>
              <a:rPr lang="en-US" sz="3600" b="1" dirty="0">
                <a:solidFill>
                  <a:schemeClr val="tx1"/>
                </a:solidFill>
                <a:latin typeface="Times New Roman" panose="02020603050405020304" pitchFamily="18" charset="0"/>
                <a:cs typeface="Times New Roman" panose="02020603050405020304" pitchFamily="18" charset="0"/>
              </a:rPr>
              <a:t>Body image</a:t>
            </a:r>
            <a:endParaRPr lang="ru-RU" sz="3600" b="1" dirty="0">
              <a:solidFill>
                <a:schemeClr val="tx1"/>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v"/>
            </a:pPr>
            <a:r>
              <a:rPr lang="en-US" sz="3600" b="1" dirty="0">
                <a:solidFill>
                  <a:schemeClr val="tx1"/>
                </a:solidFill>
                <a:latin typeface="Times New Roman" panose="02020603050405020304" pitchFamily="18" charset="0"/>
                <a:cs typeface="Times New Roman" panose="02020603050405020304" pitchFamily="18" charset="0"/>
              </a:rPr>
              <a:t>Computer games</a:t>
            </a:r>
            <a:endParaRPr lang="ru-RU" sz="3600" b="1" dirty="0">
              <a:solidFill>
                <a:schemeClr val="tx1"/>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v"/>
            </a:pPr>
            <a:r>
              <a:rPr lang="en-US" sz="3600" b="1" dirty="0">
                <a:solidFill>
                  <a:schemeClr val="tx1"/>
                </a:solidFill>
                <a:latin typeface="Times New Roman" panose="02020603050405020304" pitchFamily="18" charset="0"/>
                <a:cs typeface="Times New Roman" panose="02020603050405020304" pitchFamily="18" charset="0"/>
              </a:rPr>
              <a:t>Smoking, drinking alcohol, drugs</a:t>
            </a:r>
            <a:endParaRPr lang="ru-RU" sz="3600" b="1" dirty="0">
              <a:solidFill>
                <a:schemeClr val="tx1"/>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v"/>
            </a:pPr>
            <a:r>
              <a:rPr lang="en-US" sz="3600" b="1" dirty="0">
                <a:solidFill>
                  <a:schemeClr val="tx1"/>
                </a:solidFill>
                <a:latin typeface="Times New Roman" panose="02020603050405020304" pitchFamily="18" charset="0"/>
                <a:cs typeface="Times New Roman" panose="02020603050405020304" pitchFamily="18" charset="0"/>
              </a:rPr>
              <a:t>Mobile phones</a:t>
            </a:r>
            <a:endParaRPr lang="ru-RU" sz="3600" b="1" dirty="0">
              <a:solidFill>
                <a:schemeClr val="tx1"/>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16231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2759620"/>
          </a:xfrm>
        </p:spPr>
        <p:txBody>
          <a:bodyPr/>
          <a:lstStyle/>
          <a:p>
            <a:endParaRPr lang="ru-RU" dirty="0"/>
          </a:p>
        </p:txBody>
      </p:sp>
      <p:sp>
        <p:nvSpPr>
          <p:cNvPr id="3" name="Подзаголовок 2"/>
          <p:cNvSpPr>
            <a:spLocks noGrp="1"/>
          </p:cNvSpPr>
          <p:nvPr>
            <p:ph type="subTitle" idx="1"/>
          </p:nvPr>
        </p:nvSpPr>
        <p:spPr>
          <a:xfrm>
            <a:off x="611560" y="620688"/>
            <a:ext cx="7920880" cy="5616624"/>
          </a:xfrm>
        </p:spPr>
        <p:txBody>
          <a:bodyPr/>
          <a:lstStyle/>
          <a:p>
            <a:pPr algn="just"/>
            <a:r>
              <a:rPr lang="en-US" sz="2400" b="1" dirty="0" smtClean="0">
                <a:solidFill>
                  <a:schemeClr val="tx1"/>
                </a:solidFill>
                <a:latin typeface="Times New Roman" panose="02020603050405020304" pitchFamily="18" charset="0"/>
                <a:cs typeface="Times New Roman" panose="02020603050405020304" pitchFamily="18" charset="0"/>
              </a:rPr>
              <a:t>1) Pay </a:t>
            </a:r>
            <a:r>
              <a:rPr lang="en-US" sz="2400" b="1" dirty="0">
                <a:solidFill>
                  <a:schemeClr val="tx1"/>
                </a:solidFill>
                <a:latin typeface="Times New Roman" panose="02020603050405020304" pitchFamily="18" charset="0"/>
                <a:cs typeface="Times New Roman" panose="02020603050405020304" pitchFamily="18" charset="0"/>
              </a:rPr>
              <a:t>attention on leading a healthy lifestyle.  All these addictions shorten life dramatically!</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en-US" sz="2400" b="1" dirty="0" smtClean="0">
                <a:solidFill>
                  <a:schemeClr val="tx1"/>
                </a:solidFill>
                <a:latin typeface="Times New Roman" panose="02020603050405020304" pitchFamily="18" charset="0"/>
                <a:cs typeface="Times New Roman" panose="02020603050405020304" pitchFamily="18" charset="0"/>
              </a:rPr>
              <a:t>2) Never </a:t>
            </a:r>
            <a:r>
              <a:rPr lang="en-US" sz="2400" b="1" dirty="0">
                <a:solidFill>
                  <a:schemeClr val="tx1"/>
                </a:solidFill>
                <a:latin typeface="Times New Roman" panose="02020603050405020304" pitchFamily="18" charset="0"/>
                <a:cs typeface="Times New Roman" panose="02020603050405020304" pitchFamily="18" charset="0"/>
              </a:rPr>
              <a:t>tell lies, respect and help your parents and cheer up each other.</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en-US" sz="2400" b="1" dirty="0" smtClean="0">
                <a:solidFill>
                  <a:schemeClr val="tx1"/>
                </a:solidFill>
                <a:latin typeface="Times New Roman" panose="02020603050405020304" pitchFamily="18" charset="0"/>
                <a:cs typeface="Times New Roman" panose="02020603050405020304" pitchFamily="18" charset="0"/>
              </a:rPr>
              <a:t>3) Just </a:t>
            </a:r>
            <a:r>
              <a:rPr lang="en-US" sz="2400" b="1" dirty="0">
                <a:solidFill>
                  <a:schemeClr val="tx1"/>
                </a:solidFill>
                <a:latin typeface="Times New Roman" panose="02020603050405020304" pitchFamily="18" charset="0"/>
                <a:cs typeface="Times New Roman" panose="02020603050405020304" pitchFamily="18" charset="0"/>
              </a:rPr>
              <a:t>realize that school is the happiest time in our life and do your best at school.</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en-US" sz="2400" b="1" dirty="0" smtClean="0">
                <a:solidFill>
                  <a:schemeClr val="tx1"/>
                </a:solidFill>
                <a:latin typeface="Times New Roman" panose="02020603050405020304" pitchFamily="18" charset="0"/>
                <a:cs typeface="Times New Roman" panose="02020603050405020304" pitchFamily="18" charset="0"/>
              </a:rPr>
              <a:t>4) You </a:t>
            </a:r>
            <a:r>
              <a:rPr lang="en-US" sz="2400" b="1" dirty="0">
                <a:solidFill>
                  <a:schemeClr val="tx1"/>
                </a:solidFill>
                <a:latin typeface="Times New Roman" panose="02020603050405020304" pitchFamily="18" charset="0"/>
                <a:cs typeface="Times New Roman" panose="02020603050405020304" pitchFamily="18" charset="0"/>
              </a:rPr>
              <a:t>shouldn’t ignore your friend’s interests and betray them.</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en-US" sz="2400" b="1" dirty="0" smtClean="0">
                <a:solidFill>
                  <a:schemeClr val="tx1"/>
                </a:solidFill>
                <a:latin typeface="Times New Roman" panose="02020603050405020304" pitchFamily="18" charset="0"/>
                <a:cs typeface="Times New Roman" panose="02020603050405020304" pitchFamily="18" charset="0"/>
              </a:rPr>
              <a:t>5) </a:t>
            </a:r>
            <a:r>
              <a:rPr lang="en-US" sz="2400" b="1" dirty="0">
                <a:solidFill>
                  <a:schemeClr val="tx1"/>
                </a:solidFill>
                <a:latin typeface="Times New Roman" panose="02020603050405020304" pitchFamily="18" charset="0"/>
                <a:cs typeface="Times New Roman" panose="02020603050405020304" pitchFamily="18" charset="0"/>
              </a:rPr>
              <a:t>Work it out with your friends not to use phones during your encounters.</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en-US" sz="2400" b="1" dirty="0" smtClean="0">
                <a:solidFill>
                  <a:schemeClr val="tx1"/>
                </a:solidFill>
                <a:latin typeface="Times New Roman" panose="02020603050405020304" pitchFamily="18" charset="0"/>
                <a:cs typeface="Times New Roman" panose="02020603050405020304" pitchFamily="18" charset="0"/>
              </a:rPr>
              <a:t>6) Accept </a:t>
            </a:r>
            <a:r>
              <a:rPr lang="en-US" sz="2400" b="1" dirty="0">
                <a:solidFill>
                  <a:schemeClr val="tx1"/>
                </a:solidFill>
                <a:latin typeface="Times New Roman" panose="02020603050405020304" pitchFamily="18" charset="0"/>
                <a:cs typeface="Times New Roman" panose="02020603050405020304" pitchFamily="18" charset="0"/>
              </a:rPr>
              <a:t>you as you are. Love yourself!</a:t>
            </a:r>
            <a:endParaRPr lang="ru-RU" sz="2400" b="1" dirty="0">
              <a:solidFill>
                <a:schemeClr val="tx1"/>
              </a:solidFill>
              <a:latin typeface="Times New Roman" panose="02020603050405020304" pitchFamily="18" charset="0"/>
              <a:cs typeface="Times New Roman" panose="02020603050405020304" pitchFamily="18" charset="0"/>
            </a:endParaRPr>
          </a:p>
          <a:p>
            <a:pPr algn="just"/>
            <a:r>
              <a:rPr lang="en-US" sz="2400" b="1" dirty="0" smtClean="0">
                <a:solidFill>
                  <a:schemeClr val="tx1"/>
                </a:solidFill>
                <a:latin typeface="Times New Roman" panose="02020603050405020304" pitchFamily="18" charset="0"/>
                <a:cs typeface="Times New Roman" panose="02020603050405020304" pitchFamily="18" charset="0"/>
              </a:rPr>
              <a:t>7) Choose </a:t>
            </a:r>
            <a:r>
              <a:rPr lang="en-US" sz="2400" b="1" dirty="0">
                <a:solidFill>
                  <a:schemeClr val="tx1"/>
                </a:solidFill>
                <a:latin typeface="Times New Roman" panose="02020603050405020304" pitchFamily="18" charset="0"/>
                <a:cs typeface="Times New Roman" panose="02020603050405020304" pitchFamily="18" charset="0"/>
              </a:rPr>
              <a:t>a hobby according </a:t>
            </a:r>
            <a:r>
              <a:rPr lang="en-US" sz="2400" b="1" dirty="0" smtClean="0">
                <a:solidFill>
                  <a:schemeClr val="tx1"/>
                </a:solidFill>
                <a:latin typeface="Times New Roman" panose="02020603050405020304" pitchFamily="18" charset="0"/>
                <a:cs typeface="Times New Roman" panose="02020603050405020304" pitchFamily="18" charset="0"/>
              </a:rPr>
              <a:t>to your </a:t>
            </a:r>
            <a:r>
              <a:rPr lang="en-US" sz="2400" b="1" dirty="0">
                <a:solidFill>
                  <a:schemeClr val="tx1"/>
                </a:solidFill>
                <a:latin typeface="Times New Roman" panose="02020603050405020304" pitchFamily="18" charset="0"/>
                <a:cs typeface="Times New Roman" panose="02020603050405020304" pitchFamily="18" charset="0"/>
              </a:rPr>
              <a:t>character and taste. There are </a:t>
            </a:r>
            <a:r>
              <a:rPr lang="en-US" sz="2400" b="1" dirty="0" smtClean="0">
                <a:solidFill>
                  <a:schemeClr val="tx1"/>
                </a:solidFill>
                <a:latin typeface="Times New Roman" panose="02020603050405020304" pitchFamily="18" charset="0"/>
                <a:cs typeface="Times New Roman" panose="02020603050405020304" pitchFamily="18" charset="0"/>
              </a:rPr>
              <a:t>a lot of different </a:t>
            </a:r>
            <a:r>
              <a:rPr lang="en-US" sz="2400" b="1" dirty="0">
                <a:solidFill>
                  <a:schemeClr val="tx1"/>
                </a:solidFill>
                <a:latin typeface="Times New Roman" panose="02020603050405020304" pitchFamily="18" charset="0"/>
                <a:cs typeface="Times New Roman" panose="02020603050405020304" pitchFamily="18" charset="0"/>
              </a:rPr>
              <a:t>clubs in your town.</a:t>
            </a:r>
            <a:endParaRPr lang="ru-RU" sz="2400" b="1" dirty="0">
              <a:solidFill>
                <a:schemeClr val="tx1"/>
              </a:solidFill>
              <a:latin typeface="Times New Roman" panose="02020603050405020304" pitchFamily="18" charset="0"/>
              <a:cs typeface="Times New Roman" panose="02020603050405020304" pitchFamily="18" charset="0"/>
            </a:endParaRPr>
          </a:p>
          <a:p>
            <a:pPr algn="l"/>
            <a:endParaRPr lang="ru-RU" dirty="0"/>
          </a:p>
        </p:txBody>
      </p:sp>
    </p:spTree>
    <p:extLst>
      <p:ext uri="{BB962C8B-B14F-4D97-AF65-F5344CB8AC3E}">
        <p14:creationId xmlns:p14="http://schemas.microsoft.com/office/powerpoint/2010/main" val="2537126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620688"/>
            <a:ext cx="7408333" cy="5505475"/>
          </a:xfrm>
        </p:spPr>
        <p:txBody>
          <a:bodyPr/>
          <a:lstStyle/>
          <a:p>
            <a:endParaRPr lang="ru-RU"/>
          </a:p>
        </p:txBody>
      </p:sp>
      <p:sp>
        <p:nvSpPr>
          <p:cNvPr id="3" name="Заголовок 2"/>
          <p:cNvSpPr>
            <a:spLocks noGrp="1"/>
          </p:cNvSpPr>
          <p:nvPr>
            <p:ph type="title"/>
          </p:nvPr>
        </p:nvSpPr>
        <p:spPr>
          <a:xfrm>
            <a:off x="457200" y="338328"/>
            <a:ext cx="8229600" cy="6043000"/>
          </a:xfrm>
        </p:spPr>
        <p:txBody>
          <a:bodyPr>
            <a:normAutofit/>
          </a:bodyPr>
          <a:lstStyle/>
          <a:p>
            <a:r>
              <a:rPr lang="en-US" sz="3100" b="1" dirty="0">
                <a:solidFill>
                  <a:schemeClr val="tx1"/>
                </a:solidFill>
                <a:latin typeface="Times New Roman" panose="02020603050405020304" pitchFamily="18" charset="0"/>
                <a:cs typeface="Times New Roman" panose="02020603050405020304" pitchFamily="18" charset="0"/>
              </a:rPr>
              <a:t>Look left, right</a:t>
            </a:r>
            <a:r>
              <a:rPr lang="en-US" sz="3100" b="1" dirty="0">
                <a:solidFill>
                  <a:schemeClr val="tx1"/>
                </a:solidFill>
                <a:latin typeface="Times New Roman" panose="02020603050405020304" pitchFamily="18" charset="0"/>
                <a:cs typeface="Times New Roman" panose="02020603050405020304" pitchFamily="18" charset="0"/>
              </a:rPr>
              <a:t/>
            </a:r>
            <a:br>
              <a:rPr lang="en-US" sz="3100" b="1" dirty="0">
                <a:solidFill>
                  <a:schemeClr val="tx1"/>
                </a:solidFill>
                <a:latin typeface="Times New Roman" panose="02020603050405020304" pitchFamily="18" charset="0"/>
                <a:cs typeface="Times New Roman" panose="02020603050405020304" pitchFamily="18" charset="0"/>
              </a:rPr>
            </a:br>
            <a:r>
              <a:rPr lang="en-US" sz="3100" b="1" dirty="0">
                <a:solidFill>
                  <a:schemeClr val="tx1"/>
                </a:solidFill>
                <a:latin typeface="Times New Roman" panose="02020603050405020304" pitchFamily="18" charset="0"/>
                <a:cs typeface="Times New Roman" panose="02020603050405020304" pitchFamily="18" charset="0"/>
              </a:rPr>
              <a:t> Look up, look down</a:t>
            </a:r>
            <a:r>
              <a:rPr lang="en-US" sz="3100" b="1" dirty="0">
                <a:solidFill>
                  <a:schemeClr val="tx1"/>
                </a:solidFill>
                <a:latin typeface="Times New Roman" panose="02020603050405020304" pitchFamily="18" charset="0"/>
                <a:cs typeface="Times New Roman" panose="02020603050405020304" pitchFamily="18" charset="0"/>
              </a:rPr>
              <a:t/>
            </a:r>
            <a:br>
              <a:rPr lang="en-US" sz="3100" b="1" dirty="0">
                <a:solidFill>
                  <a:schemeClr val="tx1"/>
                </a:solidFill>
                <a:latin typeface="Times New Roman" panose="02020603050405020304" pitchFamily="18" charset="0"/>
                <a:cs typeface="Times New Roman" panose="02020603050405020304" pitchFamily="18" charset="0"/>
              </a:rPr>
            </a:br>
            <a:r>
              <a:rPr lang="en-US" sz="3100" b="1" dirty="0">
                <a:solidFill>
                  <a:schemeClr val="tx1"/>
                </a:solidFill>
                <a:latin typeface="Times New Roman" panose="02020603050405020304" pitchFamily="18" charset="0"/>
                <a:cs typeface="Times New Roman" panose="02020603050405020304" pitchFamily="18" charset="0"/>
              </a:rPr>
              <a:t> Look around.</a:t>
            </a:r>
            <a:r>
              <a:rPr lang="en-US" sz="3100" b="1" dirty="0">
                <a:solidFill>
                  <a:schemeClr val="tx1"/>
                </a:solidFill>
                <a:latin typeface="Times New Roman" panose="02020603050405020304" pitchFamily="18" charset="0"/>
                <a:cs typeface="Times New Roman" panose="02020603050405020304" pitchFamily="18" charset="0"/>
              </a:rPr>
              <a:t/>
            </a:r>
            <a:br>
              <a:rPr lang="en-US" sz="3100" b="1" dirty="0">
                <a:solidFill>
                  <a:schemeClr val="tx1"/>
                </a:solidFill>
                <a:latin typeface="Times New Roman" panose="02020603050405020304" pitchFamily="18" charset="0"/>
                <a:cs typeface="Times New Roman" panose="02020603050405020304" pitchFamily="18" charset="0"/>
              </a:rPr>
            </a:br>
            <a:r>
              <a:rPr lang="en-US" sz="3100" b="1" dirty="0">
                <a:solidFill>
                  <a:schemeClr val="tx1"/>
                </a:solidFill>
                <a:latin typeface="Times New Roman" panose="02020603050405020304" pitchFamily="18" charset="0"/>
                <a:cs typeface="Times New Roman" panose="02020603050405020304" pitchFamily="18" charset="0"/>
              </a:rPr>
              <a:t>Look at your nose </a:t>
            </a:r>
            <a:r>
              <a:rPr lang="en-US" sz="3100" b="1" dirty="0">
                <a:solidFill>
                  <a:schemeClr val="tx1"/>
                </a:solidFill>
                <a:latin typeface="Times New Roman" panose="02020603050405020304" pitchFamily="18" charset="0"/>
                <a:cs typeface="Times New Roman" panose="02020603050405020304" pitchFamily="18" charset="0"/>
              </a:rPr>
              <a:t/>
            </a:r>
            <a:br>
              <a:rPr lang="en-US" sz="3100" b="1" dirty="0">
                <a:solidFill>
                  <a:schemeClr val="tx1"/>
                </a:solidFill>
                <a:latin typeface="Times New Roman" panose="02020603050405020304" pitchFamily="18" charset="0"/>
                <a:cs typeface="Times New Roman" panose="02020603050405020304" pitchFamily="18" charset="0"/>
              </a:rPr>
            </a:br>
            <a:r>
              <a:rPr lang="en-US" sz="3100" b="1" dirty="0">
                <a:solidFill>
                  <a:schemeClr val="tx1"/>
                </a:solidFill>
                <a:latin typeface="Times New Roman" panose="02020603050405020304" pitchFamily="18" charset="0"/>
                <a:cs typeface="Times New Roman" panose="02020603050405020304" pitchFamily="18" charset="0"/>
              </a:rPr>
              <a:t> Look at that rose </a:t>
            </a:r>
            <a:r>
              <a:rPr lang="en-US" sz="3100" b="1" dirty="0">
                <a:solidFill>
                  <a:schemeClr val="tx1"/>
                </a:solidFill>
                <a:latin typeface="Times New Roman" panose="02020603050405020304" pitchFamily="18" charset="0"/>
                <a:cs typeface="Times New Roman" panose="02020603050405020304" pitchFamily="18" charset="0"/>
              </a:rPr>
              <a:t/>
            </a:r>
            <a:br>
              <a:rPr lang="en-US" sz="3100" b="1" dirty="0">
                <a:solidFill>
                  <a:schemeClr val="tx1"/>
                </a:solidFill>
                <a:latin typeface="Times New Roman" panose="02020603050405020304" pitchFamily="18" charset="0"/>
                <a:cs typeface="Times New Roman" panose="02020603050405020304" pitchFamily="18" charset="0"/>
              </a:rPr>
            </a:br>
            <a:r>
              <a:rPr lang="en-US" sz="3100" b="1" dirty="0">
                <a:solidFill>
                  <a:schemeClr val="tx1"/>
                </a:solidFill>
                <a:latin typeface="Times New Roman" panose="02020603050405020304" pitchFamily="18" charset="0"/>
                <a:cs typeface="Times New Roman" panose="02020603050405020304" pitchFamily="18" charset="0"/>
              </a:rPr>
              <a:t> Close your eyes </a:t>
            </a:r>
            <a:r>
              <a:rPr lang="en-US" sz="3100" b="1" dirty="0">
                <a:solidFill>
                  <a:schemeClr val="tx1"/>
                </a:solidFill>
                <a:latin typeface="Times New Roman" panose="02020603050405020304" pitchFamily="18" charset="0"/>
                <a:cs typeface="Times New Roman" panose="02020603050405020304" pitchFamily="18" charset="0"/>
              </a:rPr>
              <a:t/>
            </a:r>
            <a:br>
              <a:rPr lang="en-US" sz="3100" b="1" dirty="0">
                <a:solidFill>
                  <a:schemeClr val="tx1"/>
                </a:solidFill>
                <a:latin typeface="Times New Roman" panose="02020603050405020304" pitchFamily="18" charset="0"/>
                <a:cs typeface="Times New Roman" panose="02020603050405020304" pitchFamily="18" charset="0"/>
              </a:rPr>
            </a:br>
            <a:r>
              <a:rPr lang="ru-RU" sz="3100" b="1" smtClean="0">
                <a:solidFill>
                  <a:schemeClr val="tx1"/>
                </a:solidFill>
                <a:latin typeface="Times New Roman" panose="02020603050405020304" pitchFamily="18" charset="0"/>
                <a:cs typeface="Times New Roman" panose="02020603050405020304" pitchFamily="18" charset="0"/>
              </a:rPr>
              <a:t>                      </a:t>
            </a:r>
            <a:r>
              <a:rPr lang="en-US" sz="3100" b="1" dirty="0">
                <a:solidFill>
                  <a:schemeClr val="tx1"/>
                </a:solidFill>
                <a:latin typeface="Times New Roman" panose="02020603050405020304" pitchFamily="18" charset="0"/>
                <a:cs typeface="Times New Roman" panose="02020603050405020304" pitchFamily="18" charset="0"/>
              </a:rPr>
              <a:t> Open, wink and smile</a:t>
            </a:r>
            <a:r>
              <a:rPr lang="en-US" sz="3100" b="1" smtClean="0">
                <a:solidFill>
                  <a:schemeClr val="tx1"/>
                </a:solidFill>
                <a:latin typeface="Times New Roman" panose="02020603050405020304" pitchFamily="18" charset="0"/>
                <a:cs typeface="Times New Roman" panose="02020603050405020304" pitchFamily="18" charset="0"/>
              </a:rPr>
              <a:t>.</a:t>
            </a:r>
            <a:r>
              <a:rPr lang="en-US" sz="3100" b="1">
                <a:solidFill>
                  <a:schemeClr val="tx1"/>
                </a:solidFill>
                <a:latin typeface="Times New Roman" panose="02020603050405020304" pitchFamily="18" charset="0"/>
                <a:cs typeface="Times New Roman" panose="02020603050405020304" pitchFamily="18" charset="0"/>
              </a:rPr>
              <a:t> </a:t>
            </a:r>
            <a:r>
              <a:rPr lang="en-US" sz="2000" dirty="0"/>
              <a:t> Close your eyes </a:t>
            </a:r>
            <a:r>
              <a:rPr lang="en-US" sz="2000" dirty="0"/>
              <a:t/>
            </a:r>
            <a:br>
              <a:rPr lang="en-US" sz="2000" dirty="0"/>
            </a:br>
            <a:r>
              <a:rPr lang="en-US" sz="2000" dirty="0"/>
              <a:t> Open, wink and smile.</a:t>
            </a:r>
            <a:endParaRPr lang="ru-RU" sz="2000" dirty="0"/>
          </a:p>
        </p:txBody>
      </p:sp>
    </p:spTree>
    <p:extLst>
      <p:ext uri="{BB962C8B-B14F-4D97-AF65-F5344CB8AC3E}">
        <p14:creationId xmlns:p14="http://schemas.microsoft.com/office/powerpoint/2010/main" val="501356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8"/>
            <a:ext cx="7772400" cy="6120680"/>
          </a:xfrm>
        </p:spPr>
        <p:txBody>
          <a:bodyPr/>
          <a:lstStyle/>
          <a:p>
            <a:endParaRPr lang="ru-RU" dirty="0"/>
          </a:p>
        </p:txBody>
      </p:sp>
      <p:sp>
        <p:nvSpPr>
          <p:cNvPr id="3" name="Подзаголовок 2"/>
          <p:cNvSpPr>
            <a:spLocks noGrp="1"/>
          </p:cNvSpPr>
          <p:nvPr>
            <p:ph type="subTitle" idx="1"/>
          </p:nvPr>
        </p:nvSpPr>
        <p:spPr>
          <a:xfrm>
            <a:off x="683568" y="188640"/>
            <a:ext cx="7992888" cy="6192688"/>
          </a:xfrm>
        </p:spPr>
        <p:txBody>
          <a:bodyPr numCol="2">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honest </a:t>
            </a:r>
            <a:r>
              <a:rPr lang="en-US" b="1" dirty="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честный</a:t>
            </a:r>
            <a:r>
              <a:rPr lang="en-US" b="1" dirty="0" smtClean="0">
                <a:solidFill>
                  <a:schemeClr val="tx1"/>
                </a:solidFill>
                <a:latin typeface="Times New Roman" panose="02020603050405020304" pitchFamily="18" charset="0"/>
                <a:cs typeface="Times New Roman" panose="02020603050405020304" pitchFamily="18" charset="0"/>
              </a:rPr>
              <a:t>     </a:t>
            </a:r>
            <a:endParaRPr lang="ru-RU" b="1" dirty="0" smtClean="0">
              <a:solidFill>
                <a:schemeClr val="tx1"/>
              </a:solidFill>
              <a:latin typeface="Times New Roman" panose="02020603050405020304" pitchFamily="18" charset="0"/>
              <a:cs typeface="Times New Roman" panose="02020603050405020304" pitchFamily="18" charset="0"/>
            </a:endParaRPr>
          </a:p>
          <a:p>
            <a:pPr algn="l"/>
            <a:r>
              <a:rPr lang="en-US" b="1" dirty="0" smtClean="0">
                <a:solidFill>
                  <a:schemeClr val="tx1"/>
                </a:solidFill>
                <a:latin typeface="Times New Roman" panose="02020603050405020304" pitchFamily="18" charset="0"/>
                <a:cs typeface="Times New Roman" panose="02020603050405020304" pitchFamily="18" charset="0"/>
              </a:rPr>
              <a:t>patient </a:t>
            </a:r>
            <a:r>
              <a:rPr lang="en-US" b="1" dirty="0">
                <a:solidFill>
                  <a:schemeClr val="tx1"/>
                </a:solidFill>
                <a:latin typeface="Times New Roman" panose="02020603050405020304" pitchFamily="18" charset="0"/>
                <a:cs typeface="Times New Roman" panose="02020603050405020304" pitchFamily="18" charset="0"/>
              </a:rPr>
              <a:t>(tolerant) – </a:t>
            </a:r>
            <a:r>
              <a:rPr lang="ru-RU" b="1" dirty="0">
                <a:solidFill>
                  <a:schemeClr val="tx1"/>
                </a:solidFill>
                <a:latin typeface="Times New Roman" panose="02020603050405020304" pitchFamily="18" charset="0"/>
                <a:cs typeface="Times New Roman" panose="02020603050405020304" pitchFamily="18" charset="0"/>
              </a:rPr>
              <a:t>терпеливый</a:t>
            </a:r>
            <a:r>
              <a:rPr lang="en-US" b="1" dirty="0">
                <a:solidFill>
                  <a:schemeClr val="tx1"/>
                </a:solidFill>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терпимый</a:t>
            </a:r>
            <a:r>
              <a:rPr lang="en-US" b="1" dirty="0" smtClean="0">
                <a:solidFill>
                  <a:schemeClr val="tx1"/>
                </a:solidFill>
                <a:latin typeface="Times New Roman" panose="02020603050405020304" pitchFamily="18" charset="0"/>
                <a:cs typeface="Times New Roman" panose="02020603050405020304" pitchFamily="18" charset="0"/>
              </a:rPr>
              <a:t>)</a:t>
            </a:r>
            <a:endParaRPr lang="ru-RU" b="1" dirty="0" smtClean="0">
              <a:solidFill>
                <a:schemeClr val="tx1"/>
              </a:solidFill>
              <a:latin typeface="Times New Roman" panose="02020603050405020304" pitchFamily="18" charset="0"/>
              <a:cs typeface="Times New Roman" panose="02020603050405020304" pitchFamily="18" charset="0"/>
            </a:endParaRPr>
          </a:p>
          <a:p>
            <a:pPr algn="l"/>
            <a:r>
              <a:rPr lang="en-US" b="1" dirty="0" smtClean="0">
                <a:solidFill>
                  <a:schemeClr val="tx1"/>
                </a:solidFill>
                <a:latin typeface="Times New Roman" panose="02020603050405020304" pitchFamily="18" charset="0"/>
                <a:cs typeface="Times New Roman" panose="02020603050405020304" pitchFamily="18" charset="0"/>
              </a:rPr>
              <a:t>sincere – </a:t>
            </a:r>
            <a:r>
              <a:rPr lang="ru-RU" b="1" dirty="0" smtClean="0">
                <a:solidFill>
                  <a:schemeClr val="tx1"/>
                </a:solidFill>
                <a:latin typeface="Times New Roman" panose="02020603050405020304" pitchFamily="18" charset="0"/>
                <a:cs typeface="Times New Roman" panose="02020603050405020304" pitchFamily="18" charset="0"/>
              </a:rPr>
              <a:t>искренний</a:t>
            </a:r>
          </a:p>
          <a:p>
            <a:pPr algn="l"/>
            <a:r>
              <a:rPr lang="en-US" b="1" dirty="0" smtClean="0">
                <a:solidFill>
                  <a:schemeClr val="tx1"/>
                </a:solidFill>
                <a:latin typeface="Times New Roman" panose="02020603050405020304" pitchFamily="18" charset="0"/>
                <a:cs typeface="Times New Roman" panose="02020603050405020304" pitchFamily="18" charset="0"/>
              </a:rPr>
              <a:t>friendly  – </a:t>
            </a:r>
            <a:r>
              <a:rPr lang="ru-RU" b="1" dirty="0" smtClean="0">
                <a:solidFill>
                  <a:schemeClr val="tx1"/>
                </a:solidFill>
                <a:latin typeface="Times New Roman" panose="02020603050405020304" pitchFamily="18" charset="0"/>
                <a:cs typeface="Times New Roman" panose="02020603050405020304" pitchFamily="18" charset="0"/>
              </a:rPr>
              <a:t>дружелюбный</a:t>
            </a:r>
          </a:p>
          <a:p>
            <a:pPr algn="l"/>
            <a:r>
              <a:rPr lang="en-US" b="1" dirty="0" smtClean="0">
                <a:solidFill>
                  <a:schemeClr val="tx1"/>
                </a:solidFill>
                <a:latin typeface="Times New Roman" panose="02020603050405020304" pitchFamily="18" charset="0"/>
                <a:cs typeface="Times New Roman" panose="02020603050405020304" pitchFamily="18" charset="0"/>
              </a:rPr>
              <a:t>sociable</a:t>
            </a:r>
            <a:r>
              <a:rPr lang="en-US" b="1" dirty="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общительный</a:t>
            </a:r>
          </a:p>
          <a:p>
            <a:pPr algn="l"/>
            <a:r>
              <a:rPr lang="ru-RU" b="1" dirty="0" err="1" smtClean="0">
                <a:solidFill>
                  <a:schemeClr val="tx1"/>
                </a:solidFill>
                <a:latin typeface="Times New Roman" panose="02020603050405020304" pitchFamily="18" charset="0"/>
                <a:cs typeface="Times New Roman" panose="02020603050405020304" pitchFamily="18" charset="0"/>
              </a:rPr>
              <a:t>attentive</a:t>
            </a:r>
            <a:r>
              <a:rPr lang="ru-RU" b="1" dirty="0" smtClean="0">
                <a:solidFill>
                  <a:schemeClr val="tx1"/>
                </a:solidFill>
                <a:latin typeface="Times New Roman" panose="02020603050405020304" pitchFamily="18" charset="0"/>
                <a:cs typeface="Times New Roman" panose="02020603050405020304" pitchFamily="18" charset="0"/>
              </a:rPr>
              <a:t> – внимательный</a:t>
            </a:r>
          </a:p>
          <a:p>
            <a:pPr algn="l"/>
            <a:r>
              <a:rPr lang="ru-RU" b="1" dirty="0" err="1" smtClean="0">
                <a:solidFill>
                  <a:schemeClr val="tx1"/>
                </a:solidFill>
                <a:latin typeface="Times New Roman" panose="02020603050405020304" pitchFamily="18" charset="0"/>
                <a:cs typeface="Times New Roman" panose="02020603050405020304" pitchFamily="18" charset="0"/>
              </a:rPr>
              <a:t>studious</a:t>
            </a:r>
            <a:r>
              <a:rPr lang="ru-RU" b="1" dirty="0" smtClean="0">
                <a:solidFill>
                  <a:schemeClr val="tx1"/>
                </a:solidFill>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 прилежный, старательный</a:t>
            </a:r>
          </a:p>
          <a:p>
            <a:pPr algn="l"/>
            <a:r>
              <a:rPr lang="ru-RU" b="1" dirty="0" err="1" smtClean="0">
                <a:solidFill>
                  <a:schemeClr val="tx1"/>
                </a:solidFill>
                <a:latin typeface="Times New Roman" panose="02020603050405020304" pitchFamily="18" charset="0"/>
                <a:cs typeface="Times New Roman" panose="02020603050405020304" pitchFamily="18" charset="0"/>
              </a:rPr>
              <a:t>creative</a:t>
            </a:r>
            <a:r>
              <a:rPr lang="ru-RU" b="1" dirty="0" smtClean="0">
                <a:solidFill>
                  <a:schemeClr val="tx1"/>
                </a:solidFill>
                <a:latin typeface="Times New Roman" panose="02020603050405020304" pitchFamily="18" charset="0"/>
                <a:cs typeface="Times New Roman" panose="02020603050405020304" pitchFamily="18" charset="0"/>
              </a:rPr>
              <a:t> - творческий</a:t>
            </a:r>
          </a:p>
          <a:p>
            <a:pPr algn="l"/>
            <a:r>
              <a:rPr lang="ru-RU" b="1" dirty="0" err="1" smtClean="0">
                <a:solidFill>
                  <a:schemeClr val="tx1"/>
                </a:solidFill>
                <a:latin typeface="Times New Roman" panose="02020603050405020304" pitchFamily="18" charset="0"/>
                <a:cs typeface="Times New Roman" panose="02020603050405020304" pitchFamily="18" charset="0"/>
              </a:rPr>
              <a:t>intelligent</a:t>
            </a:r>
            <a:r>
              <a:rPr lang="ru-RU" b="1" dirty="0" smtClean="0">
                <a:solidFill>
                  <a:schemeClr val="tx1"/>
                </a:solidFill>
                <a:latin typeface="Times New Roman" panose="02020603050405020304" pitchFamily="18" charset="0"/>
                <a:cs typeface="Times New Roman" panose="02020603050405020304" pitchFamily="18" charset="0"/>
              </a:rPr>
              <a:t> – умный, образованный</a:t>
            </a:r>
          </a:p>
          <a:p>
            <a:pPr algn="l"/>
            <a:r>
              <a:rPr lang="en-US" b="1" dirty="0" smtClean="0">
                <a:solidFill>
                  <a:schemeClr val="tx1"/>
                </a:solidFill>
                <a:latin typeface="Times New Roman" panose="02020603050405020304" pitchFamily="18" charset="0"/>
                <a:cs typeface="Times New Roman" panose="02020603050405020304" pitchFamily="18" charset="0"/>
              </a:rPr>
              <a:t>kind </a:t>
            </a:r>
            <a:r>
              <a:rPr lang="ru-RU" b="1" dirty="0" smtClean="0">
                <a:solidFill>
                  <a:schemeClr val="tx1"/>
                </a:solidFill>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 добрый</a:t>
            </a:r>
          </a:p>
          <a:p>
            <a:pPr algn="l"/>
            <a:r>
              <a:rPr lang="en-US" b="1" dirty="0">
                <a:solidFill>
                  <a:schemeClr val="tx1"/>
                </a:solidFill>
                <a:latin typeface="Times New Roman" panose="02020603050405020304" pitchFamily="18" charset="0"/>
                <a:cs typeface="Times New Roman" panose="02020603050405020304" pitchFamily="18" charset="0"/>
              </a:rPr>
              <a:t>flexible</a:t>
            </a:r>
            <a:r>
              <a:rPr lang="ru-RU" b="1" dirty="0">
                <a:solidFill>
                  <a:schemeClr val="tx1"/>
                </a:solidFill>
                <a:latin typeface="Times New Roman" panose="02020603050405020304" pitchFamily="18" charset="0"/>
                <a:cs typeface="Times New Roman" panose="02020603050405020304" pitchFamily="18" charset="0"/>
              </a:rPr>
              <a:t> – гибкий, уступчивый</a:t>
            </a:r>
          </a:p>
          <a:p>
            <a:pPr algn="l"/>
            <a:r>
              <a:rPr lang="en-US" b="1" dirty="0">
                <a:solidFill>
                  <a:schemeClr val="tx1"/>
                </a:solidFill>
                <a:latin typeface="Times New Roman" panose="02020603050405020304" pitchFamily="18" charset="0"/>
                <a:cs typeface="Times New Roman" panose="02020603050405020304" pitchFamily="18" charset="0"/>
              </a:rPr>
              <a:t>gentle</a:t>
            </a:r>
            <a:r>
              <a:rPr lang="ru-RU" b="1" dirty="0">
                <a:solidFill>
                  <a:schemeClr val="tx1"/>
                </a:solidFill>
                <a:latin typeface="Times New Roman" panose="02020603050405020304" pitchFamily="18" charset="0"/>
                <a:cs typeface="Times New Roman" panose="02020603050405020304" pitchFamily="18" charset="0"/>
              </a:rPr>
              <a:t> – мягкий, нежный</a:t>
            </a:r>
          </a:p>
          <a:p>
            <a:pPr algn="l"/>
            <a:r>
              <a:rPr lang="en-US" b="1" dirty="0">
                <a:solidFill>
                  <a:schemeClr val="tx1"/>
                </a:solidFill>
                <a:latin typeface="Times New Roman" panose="02020603050405020304" pitchFamily="18" charset="0"/>
                <a:cs typeface="Times New Roman" panose="02020603050405020304" pitchFamily="18" charset="0"/>
              </a:rPr>
              <a:t>passionate – </a:t>
            </a:r>
            <a:r>
              <a:rPr lang="ru-RU" b="1" dirty="0">
                <a:solidFill>
                  <a:schemeClr val="tx1"/>
                </a:solidFill>
                <a:latin typeface="Times New Roman" panose="02020603050405020304" pitchFamily="18" charset="0"/>
                <a:cs typeface="Times New Roman" panose="02020603050405020304" pitchFamily="18" charset="0"/>
              </a:rPr>
              <a:t>страстный</a:t>
            </a:r>
          </a:p>
          <a:p>
            <a:pPr algn="l"/>
            <a:r>
              <a:rPr lang="en-US" b="1" dirty="0">
                <a:solidFill>
                  <a:schemeClr val="tx1"/>
                </a:solidFill>
                <a:latin typeface="Times New Roman" panose="02020603050405020304" pitchFamily="18" charset="0"/>
                <a:cs typeface="Times New Roman" panose="02020603050405020304" pitchFamily="18" charset="0"/>
              </a:rPr>
              <a:t>hard-working – </a:t>
            </a:r>
            <a:r>
              <a:rPr lang="ru-RU" b="1" dirty="0">
                <a:solidFill>
                  <a:schemeClr val="tx1"/>
                </a:solidFill>
                <a:latin typeface="Times New Roman" panose="02020603050405020304" pitchFamily="18" charset="0"/>
                <a:cs typeface="Times New Roman" panose="02020603050405020304" pitchFamily="18" charset="0"/>
              </a:rPr>
              <a:t>трудолюбивый</a:t>
            </a:r>
          </a:p>
          <a:p>
            <a:pPr algn="l"/>
            <a:r>
              <a:rPr lang="en-US" b="1" dirty="0">
                <a:solidFill>
                  <a:schemeClr val="tx1"/>
                </a:solidFill>
                <a:latin typeface="Times New Roman" panose="02020603050405020304" pitchFamily="18" charset="0"/>
                <a:cs typeface="Times New Roman" panose="02020603050405020304" pitchFamily="18" charset="0"/>
              </a:rPr>
              <a:t>generous – </a:t>
            </a:r>
            <a:r>
              <a:rPr lang="ru-RU" b="1" dirty="0">
                <a:solidFill>
                  <a:schemeClr val="tx1"/>
                </a:solidFill>
                <a:latin typeface="Times New Roman" panose="02020603050405020304" pitchFamily="18" charset="0"/>
                <a:cs typeface="Times New Roman" panose="02020603050405020304" pitchFamily="18" charset="0"/>
              </a:rPr>
              <a:t>щедрый</a:t>
            </a:r>
          </a:p>
          <a:p>
            <a:pPr algn="l"/>
            <a:r>
              <a:rPr lang="en-US" b="1" dirty="0">
                <a:solidFill>
                  <a:schemeClr val="tx1"/>
                </a:solidFill>
                <a:latin typeface="Times New Roman" panose="02020603050405020304" pitchFamily="18" charset="0"/>
                <a:cs typeface="Times New Roman" panose="02020603050405020304" pitchFamily="18" charset="0"/>
              </a:rPr>
              <a:t>hospitable – </a:t>
            </a:r>
            <a:r>
              <a:rPr lang="ru-RU" b="1" dirty="0">
                <a:solidFill>
                  <a:schemeClr val="tx1"/>
                </a:solidFill>
                <a:latin typeface="Times New Roman" panose="02020603050405020304" pitchFamily="18" charset="0"/>
                <a:cs typeface="Times New Roman" panose="02020603050405020304" pitchFamily="18" charset="0"/>
              </a:rPr>
              <a:t>гостеприимный</a:t>
            </a:r>
          </a:p>
          <a:p>
            <a:pPr algn="l"/>
            <a:r>
              <a:rPr lang="en-US" b="1" dirty="0">
                <a:solidFill>
                  <a:schemeClr val="tx1"/>
                </a:solidFill>
                <a:latin typeface="Times New Roman" panose="02020603050405020304" pitchFamily="18" charset="0"/>
                <a:cs typeface="Times New Roman" panose="02020603050405020304" pitchFamily="18" charset="0"/>
              </a:rPr>
              <a:t>patient (tolerant) – </a:t>
            </a:r>
            <a:r>
              <a:rPr lang="ru-RU" b="1" dirty="0">
                <a:solidFill>
                  <a:schemeClr val="tx1"/>
                </a:solidFill>
                <a:latin typeface="Times New Roman" panose="02020603050405020304" pitchFamily="18" charset="0"/>
                <a:cs typeface="Times New Roman" panose="02020603050405020304" pitchFamily="18" charset="0"/>
              </a:rPr>
              <a:t>терпеливый</a:t>
            </a:r>
            <a:r>
              <a:rPr lang="en-US" b="1" dirty="0">
                <a:solidFill>
                  <a:schemeClr val="tx1"/>
                </a:solidFill>
                <a:latin typeface="Times New Roman" panose="02020603050405020304" pitchFamily="18" charset="0"/>
                <a:cs typeface="Times New Roman" panose="02020603050405020304" pitchFamily="18" charset="0"/>
              </a:rPr>
              <a:t> (</a:t>
            </a:r>
            <a:r>
              <a:rPr lang="ru-RU" b="1" dirty="0">
                <a:solidFill>
                  <a:schemeClr val="tx1"/>
                </a:solidFill>
                <a:latin typeface="Times New Roman" panose="02020603050405020304" pitchFamily="18" charset="0"/>
                <a:cs typeface="Times New Roman" panose="02020603050405020304" pitchFamily="18" charset="0"/>
              </a:rPr>
              <a:t>терпимый</a:t>
            </a:r>
            <a:r>
              <a:rPr lang="en-US" b="1" dirty="0">
                <a:solidFill>
                  <a:schemeClr val="tx1"/>
                </a:solidFill>
                <a:latin typeface="Times New Roman" panose="02020603050405020304" pitchFamily="18" charset="0"/>
                <a:cs typeface="Times New Roman" panose="02020603050405020304" pitchFamily="18" charset="0"/>
              </a:rPr>
              <a:t>)</a:t>
            </a:r>
            <a:endParaRPr lang="ru-RU" b="1" dirty="0">
              <a:solidFill>
                <a:schemeClr val="tx1"/>
              </a:solidFill>
              <a:latin typeface="Times New Roman" panose="02020603050405020304" pitchFamily="18" charset="0"/>
              <a:cs typeface="Times New Roman" panose="02020603050405020304" pitchFamily="18" charset="0"/>
            </a:endParaRPr>
          </a:p>
          <a:p>
            <a:pPr algn="l"/>
            <a:r>
              <a:rPr lang="ru-RU" b="1" dirty="0" err="1">
                <a:solidFill>
                  <a:schemeClr val="tx1"/>
                </a:solidFill>
                <a:latin typeface="Times New Roman" panose="02020603050405020304" pitchFamily="18" charset="0"/>
                <a:cs typeface="Times New Roman" panose="02020603050405020304" pitchFamily="18" charset="0"/>
              </a:rPr>
              <a:t>punctual</a:t>
            </a:r>
            <a:r>
              <a:rPr lang="ru-RU" b="1" dirty="0">
                <a:solidFill>
                  <a:schemeClr val="tx1"/>
                </a:solidFill>
                <a:latin typeface="Times New Roman" panose="02020603050405020304" pitchFamily="18" charset="0"/>
                <a:cs typeface="Times New Roman" panose="02020603050405020304" pitchFamily="18" charset="0"/>
              </a:rPr>
              <a:t> – пунктуальный</a:t>
            </a:r>
          </a:p>
          <a:p>
            <a:pPr algn="l"/>
            <a:r>
              <a:rPr lang="ru-RU" b="1" dirty="0" err="1">
                <a:solidFill>
                  <a:schemeClr val="tx1"/>
                </a:solidFill>
                <a:latin typeface="Times New Roman" panose="02020603050405020304" pitchFamily="18" charset="0"/>
                <a:cs typeface="Times New Roman" panose="02020603050405020304" pitchFamily="18" charset="0"/>
              </a:rPr>
              <a:t>responsible</a:t>
            </a:r>
            <a:r>
              <a:rPr lang="ru-RU" b="1" dirty="0">
                <a:solidFill>
                  <a:schemeClr val="tx1"/>
                </a:solidFill>
                <a:latin typeface="Times New Roman" panose="02020603050405020304" pitchFamily="18" charset="0"/>
                <a:cs typeface="Times New Roman" panose="02020603050405020304" pitchFamily="18" charset="0"/>
              </a:rPr>
              <a:t> – ответственный</a:t>
            </a:r>
          </a:p>
          <a:p>
            <a:pPr algn="l"/>
            <a:r>
              <a:rPr lang="ru-RU" b="1" dirty="0" err="1">
                <a:solidFill>
                  <a:schemeClr val="tx1"/>
                </a:solidFill>
                <a:latin typeface="Times New Roman" panose="02020603050405020304" pitchFamily="18" charset="0"/>
                <a:cs typeface="Times New Roman" panose="02020603050405020304" pitchFamily="18" charset="0"/>
              </a:rPr>
              <a:t>disciplined</a:t>
            </a:r>
            <a:r>
              <a:rPr lang="ru-RU" b="1">
                <a:solidFill>
                  <a:schemeClr val="tx1"/>
                </a:solidFill>
                <a:latin typeface="Times New Roman" panose="02020603050405020304" pitchFamily="18" charset="0"/>
                <a:cs typeface="Times New Roman" panose="02020603050405020304" pitchFamily="18" charset="0"/>
              </a:rPr>
              <a:t> </a:t>
            </a:r>
            <a:r>
              <a:rPr lang="ru-RU" b="1" smtClean="0">
                <a:solidFill>
                  <a:schemeClr val="tx1"/>
                </a:solidFill>
                <a:latin typeface="Times New Roman" panose="02020603050405020304" pitchFamily="18" charset="0"/>
                <a:cs typeface="Times New Roman" panose="02020603050405020304" pitchFamily="18" charset="0"/>
              </a:rPr>
              <a:t>-дисциплинированный</a:t>
            </a:r>
            <a:endParaRPr lang="ru-RU" b="1" dirty="0">
              <a:solidFill>
                <a:schemeClr val="tx1"/>
              </a:solidFill>
              <a:latin typeface="Times New Roman" panose="02020603050405020304" pitchFamily="18" charset="0"/>
              <a:cs typeface="Times New Roman" panose="02020603050405020304" pitchFamily="18" charset="0"/>
            </a:endParaRPr>
          </a:p>
          <a:p>
            <a:pPr algn="l"/>
            <a:r>
              <a:rPr lang="en-US" b="1" dirty="0">
                <a:solidFill>
                  <a:schemeClr val="tx1"/>
                </a:solidFill>
                <a:latin typeface="Times New Roman" panose="02020603050405020304" pitchFamily="18" charset="0"/>
                <a:cs typeface="Times New Roman" panose="02020603050405020304" pitchFamily="18" charset="0"/>
              </a:rPr>
              <a:t>modest – </a:t>
            </a:r>
            <a:r>
              <a:rPr lang="ru-RU" b="1" dirty="0">
                <a:solidFill>
                  <a:schemeClr val="tx1"/>
                </a:solidFill>
                <a:latin typeface="Times New Roman" panose="02020603050405020304" pitchFamily="18" charset="0"/>
                <a:cs typeface="Times New Roman" panose="02020603050405020304" pitchFamily="18" charset="0"/>
              </a:rPr>
              <a:t>скромный</a:t>
            </a:r>
          </a:p>
          <a:p>
            <a:pPr algn="l"/>
            <a:r>
              <a:rPr lang="en-US" b="1" dirty="0">
                <a:solidFill>
                  <a:schemeClr val="tx1"/>
                </a:solidFill>
                <a:latin typeface="Times New Roman" panose="02020603050405020304" pitchFamily="18" charset="0"/>
                <a:cs typeface="Times New Roman" panose="02020603050405020304" pitchFamily="18" charset="0"/>
              </a:rPr>
              <a:t>reliable – </a:t>
            </a:r>
            <a:r>
              <a:rPr lang="ru-RU" b="1" dirty="0">
                <a:solidFill>
                  <a:schemeClr val="tx1"/>
                </a:solidFill>
                <a:latin typeface="Times New Roman" panose="02020603050405020304" pitchFamily="18" charset="0"/>
                <a:cs typeface="Times New Roman" panose="02020603050405020304" pitchFamily="18" charset="0"/>
              </a:rPr>
              <a:t>надежный</a:t>
            </a:r>
          </a:p>
          <a:p>
            <a:pPr algn="l"/>
            <a:r>
              <a:rPr lang="en-US" b="1" dirty="0">
                <a:solidFill>
                  <a:schemeClr val="tx1"/>
                </a:solidFill>
                <a:latin typeface="Times New Roman" panose="02020603050405020304" pitchFamily="18" charset="0"/>
                <a:cs typeface="Times New Roman" panose="02020603050405020304" pitchFamily="18" charset="0"/>
              </a:rPr>
              <a:t>self-confident – </a:t>
            </a:r>
            <a:r>
              <a:rPr lang="ru-RU" b="1" dirty="0">
                <a:solidFill>
                  <a:schemeClr val="tx1"/>
                </a:solidFill>
                <a:latin typeface="Times New Roman" panose="02020603050405020304" pitchFamily="18" charset="0"/>
                <a:cs typeface="Times New Roman" panose="02020603050405020304" pitchFamily="18" charset="0"/>
              </a:rPr>
              <a:t>уверенный в себе</a:t>
            </a:r>
          </a:p>
          <a:p>
            <a:pPr algn="l"/>
            <a:r>
              <a:rPr lang="en-US" b="1" dirty="0">
                <a:solidFill>
                  <a:schemeClr val="tx1"/>
                </a:solidFill>
                <a:latin typeface="Times New Roman" panose="02020603050405020304" pitchFamily="18" charset="0"/>
                <a:cs typeface="Times New Roman" panose="02020603050405020304" pitchFamily="18" charset="0"/>
              </a:rPr>
              <a:t>ambitious</a:t>
            </a:r>
            <a:r>
              <a:rPr lang="ru-RU" b="1" dirty="0">
                <a:solidFill>
                  <a:schemeClr val="tx1"/>
                </a:solidFill>
                <a:latin typeface="Times New Roman" panose="02020603050405020304" pitchFamily="18" charset="0"/>
                <a:cs typeface="Times New Roman" panose="02020603050405020304" pitchFamily="18" charset="0"/>
              </a:rPr>
              <a:t> – целеустремленный</a:t>
            </a:r>
          </a:p>
          <a:p>
            <a:pPr algn="l"/>
            <a:r>
              <a:rPr lang="ru-RU" b="1" dirty="0" err="1">
                <a:solidFill>
                  <a:schemeClr val="tx1"/>
                </a:solidFill>
                <a:latin typeface="Times New Roman" panose="02020603050405020304" pitchFamily="18" charset="0"/>
                <a:cs typeface="Times New Roman" panose="02020603050405020304" pitchFamily="18" charset="0"/>
              </a:rPr>
              <a:t>good-mannered</a:t>
            </a:r>
            <a:r>
              <a:rPr lang="ru-RU" b="1" dirty="0">
                <a:solidFill>
                  <a:schemeClr val="tx1"/>
                </a:solidFill>
                <a:latin typeface="Times New Roman" panose="02020603050405020304" pitchFamily="18" charset="0"/>
                <a:cs typeface="Times New Roman" panose="02020603050405020304" pitchFamily="18" charset="0"/>
              </a:rPr>
              <a:t> – хорошо воспитанный</a:t>
            </a:r>
          </a:p>
          <a:p>
            <a:pPr algn="l"/>
            <a:r>
              <a:rPr lang="ru-RU" b="1" dirty="0" err="1">
                <a:solidFill>
                  <a:schemeClr val="tx1"/>
                </a:solidFill>
                <a:latin typeface="Times New Roman" panose="02020603050405020304" pitchFamily="18" charset="0"/>
                <a:cs typeface="Times New Roman" panose="02020603050405020304" pitchFamily="18" charset="0"/>
              </a:rPr>
              <a:t>neat</a:t>
            </a:r>
            <a:r>
              <a:rPr lang="ru-RU" b="1" dirty="0">
                <a:solidFill>
                  <a:schemeClr val="tx1"/>
                </a:solidFill>
                <a:latin typeface="Times New Roman" panose="02020603050405020304" pitchFamily="18" charset="0"/>
                <a:cs typeface="Times New Roman" panose="02020603050405020304" pitchFamily="18" charset="0"/>
              </a:rPr>
              <a:t> – опрятный</a:t>
            </a:r>
          </a:p>
          <a:p>
            <a:pPr algn="l"/>
            <a:r>
              <a:rPr lang="ru-RU" b="1" dirty="0" err="1">
                <a:solidFill>
                  <a:schemeClr val="tx1"/>
                </a:solidFill>
                <a:latin typeface="Times New Roman" panose="02020603050405020304" pitchFamily="18" charset="0"/>
                <a:cs typeface="Times New Roman" panose="02020603050405020304" pitchFamily="18" charset="0"/>
              </a:rPr>
              <a:t>understanding</a:t>
            </a:r>
            <a:r>
              <a:rPr lang="ru-RU" b="1" dirty="0">
                <a:solidFill>
                  <a:schemeClr val="tx1"/>
                </a:solidFill>
                <a:latin typeface="Times New Roman" panose="02020603050405020304" pitchFamily="18" charset="0"/>
                <a:cs typeface="Times New Roman" panose="02020603050405020304" pitchFamily="18" charset="0"/>
              </a:rPr>
              <a:t> – понимающий</a:t>
            </a:r>
          </a:p>
          <a:p>
            <a:pPr algn="l"/>
            <a:r>
              <a:rPr lang="ru-RU" b="1" dirty="0" err="1">
                <a:solidFill>
                  <a:schemeClr val="tx1"/>
                </a:solidFill>
                <a:latin typeface="Times New Roman" panose="02020603050405020304" pitchFamily="18" charset="0"/>
                <a:cs typeface="Times New Roman" panose="02020603050405020304" pitchFamily="18" charset="0"/>
              </a:rPr>
              <a:t>grateful</a:t>
            </a:r>
            <a:r>
              <a:rPr lang="ru-RU" b="1" dirty="0">
                <a:solidFill>
                  <a:schemeClr val="tx1"/>
                </a:solidFill>
                <a:latin typeface="Times New Roman" panose="02020603050405020304" pitchFamily="18" charset="0"/>
                <a:cs typeface="Times New Roman" panose="02020603050405020304" pitchFamily="18" charset="0"/>
              </a:rPr>
              <a:t> – благодарный</a:t>
            </a:r>
          </a:p>
          <a:p>
            <a:endParaRPr lang="ru-RU" dirty="0"/>
          </a:p>
        </p:txBody>
      </p:sp>
    </p:spTree>
    <p:extLst>
      <p:ext uri="{BB962C8B-B14F-4D97-AF65-F5344CB8AC3E}">
        <p14:creationId xmlns:p14="http://schemas.microsoft.com/office/powerpoint/2010/main" val="1520198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5616624"/>
          </a:xfrm>
        </p:spPr>
        <p:txBody>
          <a:bodyPr>
            <a:normAutofit/>
          </a:bodyPr>
          <a:lstStyle/>
          <a:p>
            <a:r>
              <a:rPr lang="en-US" sz="4800" b="1" dirty="0">
                <a:solidFill>
                  <a:schemeClr val="tx1"/>
                </a:solidFill>
                <a:latin typeface="Times New Roman" panose="02020603050405020304" pitchFamily="18" charset="0"/>
                <a:cs typeface="Times New Roman" panose="02020603050405020304" pitchFamily="18" charset="0"/>
              </a:rPr>
              <a:t>As you see, we are all different, but we are alike!</a:t>
            </a:r>
            <a:r>
              <a:rPr lang="ru-RU" sz="4800" b="1" dirty="0">
                <a:solidFill>
                  <a:schemeClr val="tx1"/>
                </a:solidFill>
                <a:latin typeface="Times New Roman" panose="02020603050405020304" pitchFamily="18" charset="0"/>
                <a:cs typeface="Times New Roman" panose="02020603050405020304" pitchFamily="18" charset="0"/>
              </a:rPr>
              <a:t/>
            </a:r>
            <a:br>
              <a:rPr lang="ru-RU" sz="4800" b="1" dirty="0">
                <a:solidFill>
                  <a:schemeClr val="tx1"/>
                </a:solidFill>
                <a:latin typeface="Times New Roman" panose="02020603050405020304" pitchFamily="18" charset="0"/>
                <a:cs typeface="Times New Roman" panose="02020603050405020304" pitchFamily="18" charset="0"/>
              </a:rPr>
            </a:br>
            <a:r>
              <a:rPr lang="en-US" sz="4800" b="1" dirty="0">
                <a:solidFill>
                  <a:schemeClr val="tx1"/>
                </a:solidFill>
                <a:latin typeface="Times New Roman" panose="02020603050405020304" pitchFamily="18" charset="0"/>
                <a:cs typeface="Times New Roman" panose="02020603050405020304" pitchFamily="18" charset="0"/>
              </a:rPr>
              <a:t>Each generation has its own problems, but all these problems are solved.</a:t>
            </a:r>
            <a:r>
              <a:rPr lang="ru-RU" sz="4800" b="1" dirty="0">
                <a:solidFill>
                  <a:schemeClr val="tx1"/>
                </a:solidFill>
                <a:latin typeface="Times New Roman" panose="02020603050405020304" pitchFamily="18" charset="0"/>
                <a:cs typeface="Times New Roman" panose="02020603050405020304" pitchFamily="18" charset="0"/>
              </a:rPr>
              <a:t/>
            </a:r>
            <a:br>
              <a:rPr lang="ru-RU" sz="4800" b="1" dirty="0">
                <a:solidFill>
                  <a:schemeClr val="tx1"/>
                </a:solidFill>
                <a:latin typeface="Times New Roman" panose="02020603050405020304" pitchFamily="18" charset="0"/>
                <a:cs typeface="Times New Roman" panose="02020603050405020304" pitchFamily="18" charset="0"/>
              </a:rPr>
            </a:br>
            <a:endParaRPr lang="ru-RU" sz="4800" b="1"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71600" y="764704"/>
            <a:ext cx="6400800" cy="4264497"/>
          </a:xfrm>
        </p:spPr>
        <p:txBody>
          <a:bodyPr/>
          <a:lstStyle/>
          <a:p>
            <a:endParaRPr lang="ru-RU" dirty="0"/>
          </a:p>
        </p:txBody>
      </p:sp>
    </p:spTree>
    <p:extLst>
      <p:ext uri="{BB962C8B-B14F-4D97-AF65-F5344CB8AC3E}">
        <p14:creationId xmlns:p14="http://schemas.microsoft.com/office/powerpoint/2010/main" val="34825853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23</TotalTime>
  <Words>258</Words>
  <Application>Microsoft Office PowerPoint</Application>
  <PresentationFormat>Экран (4:3)</PresentationFormat>
  <Paragraphs>45</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Волна</vt:lpstr>
      <vt:lpstr>   Teenage problems</vt:lpstr>
      <vt:lpstr>Презентация PowerPoint</vt:lpstr>
      <vt:lpstr>Презентация PowerPoint</vt:lpstr>
      <vt:lpstr>Look left, right  Look up, look down  Look around. Look at your nose   Look at that rose   Close your eyes                         Open, wink and smile.  Close your eyes   Open, wink and smile.</vt:lpstr>
      <vt:lpstr>Презентация PowerPoint</vt:lpstr>
      <vt:lpstr>As you see, we are all different, but we are alike! Each generation has its own problems, but all these problems are solved.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Teenage problems</dc:title>
  <dc:creator>Windows User</dc:creator>
  <cp:lastModifiedBy>Windows User</cp:lastModifiedBy>
  <cp:revision>4</cp:revision>
  <dcterms:created xsi:type="dcterms:W3CDTF">2019-05-22T19:05:28Z</dcterms:created>
  <dcterms:modified xsi:type="dcterms:W3CDTF">2019-05-23T01:33:43Z</dcterms:modified>
</cp:coreProperties>
</file>