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3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8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5125" cy="124888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5124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4000" y="-11796713"/>
            <a:ext cx="16638588" cy="1248092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3700" cy="410368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224000" y="-11796713"/>
            <a:ext cx="16638588" cy="1248092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3700" cy="410368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1793F31-8E31-4C1C-B422-0A9AB6867A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E04CD9A-D3B2-4B99-9FD4-4EF56EC9FF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1650" y="246063"/>
            <a:ext cx="1827213" cy="6965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0013" y="246063"/>
            <a:ext cx="5329237" cy="6965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31B4BC5-F9BB-4913-8314-BE34E171E6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D135E62-66E3-42E8-9252-1D3633CEFB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E485924-0B79-4068-AFB6-E6C49A9CDC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A683F0-8A5F-429B-B19D-441D10D90D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C49BFB7-53D9-43BB-88E8-920DB40C2F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F4BA2CA-4D79-430F-8070-E7C42FCA80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D380A7D-4BBC-43E4-8931-129003DD25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BC0D331-09DC-48E0-877D-1F715E7325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6ABC5D1-D6BC-4C0A-A542-94930096D6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418465C-AD3D-4AE7-96D3-A3D01D45D3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B68F308-888A-427B-AA9C-32B6868EC7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0EB1EDF-F92C-4C30-BEFB-BD63BF34E2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84250"/>
            <a:ext cx="2057400" cy="51419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84250"/>
            <a:ext cx="6019800" cy="51419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2D5845-0AEE-4064-B3A4-9DFB2CE3BB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22A3AA9-6DCD-4DBE-992F-6037C0AEE9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58B7689-3445-4EC1-8990-24A2308F45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A1C9B5-0B3E-4766-B5EF-36E8AEFE7F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5425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C57C828-6A92-419D-9084-D346B0CD4D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CA9A308-AFF4-4C68-8004-3A3F265A2B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3510411-40D6-42CC-96B4-317232B022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BE049B5-8CE5-4907-85B0-D2F9021C2C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CE8B8CE-4A25-4F4A-A0E0-67FA64E5FE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26A16E1-1542-479F-94BD-DD01C67B29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E3E1E1E-5039-4096-9F63-B0FC013641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06E260F-7109-4402-94D6-1B7FED47F2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277813"/>
            <a:ext cx="2055812" cy="5846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5038" cy="5846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86A1730-6210-4322-AD8C-BD0561F47B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80E259F-3750-4706-ACDC-E89458CDFA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E9BFD0D-F62C-412D-B611-4897093449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942D37-3F82-433F-B592-9944AEBE8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6346BAB-05DD-4E0A-8E57-4A7187EB2E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24D0356-DCD3-4C20-BD5B-99DB505688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97EFFE6-ECB6-43CF-AB41-8103EFC09B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8225" cy="538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0638" y="1827213"/>
            <a:ext cx="3578225" cy="538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F52BF0E-3E6A-4F9C-A11A-59C01BC5B6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66DD333-E52D-48FE-B405-A2BA780B3A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B394221-E683-497D-BD19-CB3664B18C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F71EF79-EB2A-4189-B025-D995797EAA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CBDCE2E-5C4F-468F-945E-ABB674EC81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7813"/>
            <a:ext cx="2055813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6625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15C2F38-8DAD-4526-B985-445D0B823A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250A4A-CE2E-42EC-87EA-9D76EAEE9F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6C821E-1BA5-452B-83A8-833A203E81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DAB0ED5-3E99-431F-BA90-752C12FEDC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970A380-6FCF-47C5-9B75-210AD5D86B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74C872-32D7-4661-869F-835202B12C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"/>
          <p:cNvGrpSpPr>
            <a:grpSpLocks/>
          </p:cNvGrpSpPr>
          <p:nvPr/>
        </p:nvGrpSpPr>
        <p:grpSpPr bwMode="auto">
          <a:xfrm>
            <a:off x="-3238500" y="0"/>
            <a:ext cx="11920538" cy="3805238"/>
            <a:chOff x="-2040" y="0"/>
            <a:chExt cx="7509" cy="2397"/>
          </a:xfrm>
        </p:grpSpPr>
        <p:sp>
          <p:nvSpPr>
            <p:cNvPr id="1026" name="AutoShape 2"/>
            <p:cNvSpPr>
              <a:spLocks noChangeArrowheads="1"/>
            </p:cNvSpPr>
            <p:nvPr/>
          </p:nvSpPr>
          <p:spPr bwMode="auto">
            <a:xfrm>
              <a:off x="-2040" y="432"/>
              <a:ext cx="2589" cy="1965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G3" fmla="*/ G0 1 32000"/>
                <a:gd name="G4" fmla="*/ G0 1 32000"/>
                <a:gd name="G5" fmla="*/ G3 G4 1"/>
                <a:gd name="G6" fmla="+- 1 0 G5"/>
                <a:gd name="G7" fmla="sqrt G6"/>
                <a:gd name="G8" fmla="*/ 32000 G7 1"/>
                <a:gd name="G9" fmla="*/ G1 1 32000"/>
                <a:gd name="G10" fmla="*/ G1 1 32000"/>
                <a:gd name="G11" fmla="*/ G9 G10 1"/>
                <a:gd name="G12" fmla="+- 1 0 G11"/>
                <a:gd name="G13" fmla="sqrt G12"/>
                <a:gd name="G14" fmla="*/ 32000 G13 1"/>
                <a:gd name="G15" fmla="*/ G2 1 32000"/>
                <a:gd name="G16" fmla="*/ G2 1 32000"/>
                <a:gd name="G17" fmla="*/ G15 G16 1"/>
                <a:gd name="G18" fmla="+- 1 0 G17"/>
                <a:gd name="G19" fmla="sqrt G18"/>
                <a:gd name="G20" fmla="*/ 32000 G19 1"/>
                <a:gd name="G21" fmla="*/ G8 65535 1"/>
                <a:gd name="G22" fmla="*/ G14 65535 1"/>
                <a:gd name="G23" fmla="*/ G20 65535 1"/>
                <a:gd name="G24" fmla="+- G14 0 G0"/>
                <a:gd name="G25" fmla="?: G24 G14 G0"/>
                <a:gd name="G26" fmla="?: G24 G1 G21"/>
                <a:gd name="G27" fmla="+- G20 0 G0"/>
                <a:gd name="G28" fmla="?: G27 G20 G0"/>
                <a:gd name="G29" fmla="?: G27 G2 G8"/>
                <a:gd name="G30" fmla="+- G26 0 1"/>
                <a:gd name="G31" fmla="+- G29 1 0"/>
                <a:gd name="G32" fmla="+- G29 0 G8"/>
                <a:gd name="G33" fmla="?: G32 G23 G28"/>
                <a:gd name="G34" fmla="?: G32 G0 G28"/>
                <a:gd name="G35" fmla="?: G32 G8 G31"/>
                <a:gd name="G36" fmla="+- G21 0 G26"/>
                <a:gd name="G37" fmla="?: G36 G22 G25"/>
                <a:gd name="G38" fmla="?: G36 G0 G25"/>
                <a:gd name="G39" fmla="?: G36 G21 G30"/>
                <a:gd name="G40" fmla="min G25 G28"/>
                <a:gd name="G41" fmla="max G23 G22"/>
                <a:gd name="G42" fmla="max G41 G0"/>
                <a:gd name="T0" fmla="+- 0 G42 -32000"/>
                <a:gd name="T1" fmla="*/ T0 w 64000"/>
                <a:gd name="T2" fmla="+- 0 G26 -32000"/>
                <a:gd name="T3" fmla="*/ G26 h 64000"/>
                <a:gd name="T4" fmla="+- 0 G40 -32000"/>
                <a:gd name="T5" fmla="*/ T4 w 64000"/>
                <a:gd name="T6" fmla="+- 0 G29 -32000"/>
                <a:gd name="T7" fmla="*/ G29 h 64000"/>
              </a:gdLst>
              <a:ahLst/>
              <a:cxnLst>
                <a:cxn ang="0">
                  <a:pos x="64000" y="32000"/>
                </a:cxn>
                <a:cxn ang="0">
                  <a:pos x="32000" y="64000"/>
                </a:cxn>
                <a:cxn ang="0">
                  <a:pos x="0" y="32000"/>
                </a:cxn>
                <a:cxn ang="0">
                  <a:pos x="32000" y="0"/>
                </a:cxn>
                <a:cxn ang="0">
                  <a:pos x="64000" y="31999"/>
                </a:cxn>
                <a:cxn ang="0">
                  <a:pos x="64000" y="32000"/>
                </a:cxn>
                <a:cxn ang="0">
                  <a:pos x="63999" y="32001"/>
                </a:cxn>
                <a:cxn ang="0">
                  <a:pos x="50296" y="32001"/>
                </a:cxn>
                <a:cxn ang="0">
                  <a:pos x="50296" y="31999"/>
                </a:cxn>
                <a:cxn ang="0">
                  <a:pos x="63999" y="31998"/>
                </a:cxn>
                <a:cxn ang="0">
                  <a:pos x="64000" y="32000"/>
                </a:cxn>
              </a:cxnLst>
              <a:rect l="T1" t="T3" r="T5" b="T7"/>
              <a:pathLst>
                <a:path w="64000" h="64000">
                  <a:moveTo>
                    <a:pt x="64000" y="32000"/>
                  </a:moveTo>
                  <a:cubicBezTo>
                    <a:pt x="64000" y="49673"/>
                    <a:pt x="49673" y="64000"/>
                    <a:pt x="32000" y="64000"/>
                  </a:cubicBezTo>
                  <a:cubicBezTo>
                    <a:pt x="14326" y="64000"/>
                    <a:pt x="0" y="49673"/>
                    <a:pt x="0" y="32000"/>
                  </a:cubicBezTo>
                  <a:cubicBezTo>
                    <a:pt x="0" y="14326"/>
                    <a:pt x="14326" y="0"/>
                    <a:pt x="32000" y="0"/>
                  </a:cubicBezTo>
                  <a:cubicBezTo>
                    <a:pt x="49673" y="-1"/>
                    <a:pt x="63999" y="14326"/>
                    <a:pt x="64000" y="31999"/>
                  </a:cubicBezTo>
                  <a:lnTo>
                    <a:pt x="64000" y="32000"/>
                  </a:lnTo>
                  <a:cubicBezTo>
                    <a:pt x="64000" y="32000"/>
                    <a:pt x="63999" y="32001"/>
                    <a:pt x="63999" y="32001"/>
                  </a:cubicBezTo>
                  <a:lnTo>
                    <a:pt x="50296" y="32001"/>
                  </a:lnTo>
                  <a:lnTo>
                    <a:pt x="50296" y="31999"/>
                  </a:lnTo>
                  <a:lnTo>
                    <a:pt x="63999" y="31998"/>
                  </a:lnTo>
                  <a:cubicBezTo>
                    <a:pt x="63999" y="31998"/>
                    <a:pt x="64000" y="31999"/>
                    <a:pt x="64000" y="32000"/>
                  </a:cubicBezTo>
                  <a:close/>
                </a:path>
              </a:pathLst>
            </a:custGeom>
            <a:solidFill>
              <a:srgbClr val="99CCCC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-1528" y="0"/>
              <a:ext cx="1946" cy="1984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G3" fmla="*/ G0 1 32000"/>
                <a:gd name="G4" fmla="*/ G0 1 32000"/>
                <a:gd name="G5" fmla="*/ G3 G4 1"/>
                <a:gd name="G6" fmla="+- 1 0 G5"/>
                <a:gd name="G7" fmla="sqrt G6"/>
                <a:gd name="G8" fmla="*/ 32000 G7 1"/>
                <a:gd name="G9" fmla="*/ G1 1 32000"/>
                <a:gd name="G10" fmla="*/ G1 1 32000"/>
                <a:gd name="G11" fmla="*/ G9 G10 1"/>
                <a:gd name="G12" fmla="+- 1 0 G11"/>
                <a:gd name="G13" fmla="sqrt G12"/>
                <a:gd name="G14" fmla="*/ 32000 G13 1"/>
                <a:gd name="G15" fmla="*/ G2 1 32000"/>
                <a:gd name="G16" fmla="*/ G2 1 32000"/>
                <a:gd name="G17" fmla="*/ G15 G16 1"/>
                <a:gd name="G18" fmla="+- 1 0 G17"/>
                <a:gd name="G19" fmla="sqrt G18"/>
                <a:gd name="G20" fmla="*/ 32000 G19 1"/>
                <a:gd name="G21" fmla="*/ G8 65535 1"/>
                <a:gd name="G22" fmla="*/ G14 65535 1"/>
                <a:gd name="G23" fmla="*/ G20 65535 1"/>
                <a:gd name="G24" fmla="+- G14 0 G0"/>
                <a:gd name="G25" fmla="?: G24 G14 G0"/>
                <a:gd name="G26" fmla="?: G24 G1 G21"/>
                <a:gd name="G27" fmla="+- G20 0 G0"/>
                <a:gd name="G28" fmla="?: G27 G20 G0"/>
                <a:gd name="G29" fmla="?: G27 G2 G8"/>
                <a:gd name="G30" fmla="+- G26 0 1"/>
                <a:gd name="G31" fmla="+- G29 1 0"/>
                <a:gd name="G32" fmla="+- G29 0 G8"/>
                <a:gd name="G33" fmla="?: G32 G23 G28"/>
                <a:gd name="G34" fmla="?: G32 G0 G28"/>
                <a:gd name="G35" fmla="?: G32 G8 G31"/>
                <a:gd name="G36" fmla="+- G21 0 G26"/>
                <a:gd name="G37" fmla="?: G36 G22 G25"/>
                <a:gd name="G38" fmla="?: G36 G0 G25"/>
                <a:gd name="G39" fmla="?: G36 G21 G30"/>
                <a:gd name="G40" fmla="min G25 G28"/>
                <a:gd name="G41" fmla="max G23 G22"/>
                <a:gd name="G42" fmla="max G41 G0"/>
                <a:gd name="T0" fmla="+- 0 G42 -32000"/>
                <a:gd name="T1" fmla="*/ T0 w 64000"/>
                <a:gd name="T2" fmla="+- 0 G26 -32000"/>
                <a:gd name="T3" fmla="*/ G26 h 64000"/>
                <a:gd name="T4" fmla="+- 0 G40 -32000"/>
                <a:gd name="T5" fmla="*/ T4 w 64000"/>
                <a:gd name="T6" fmla="+- 0 G29 -32000"/>
                <a:gd name="T7" fmla="*/ G29 h 64000"/>
              </a:gdLst>
              <a:ahLst/>
              <a:cxnLst>
                <a:cxn ang="0">
                  <a:pos x="64000" y="32000"/>
                </a:cxn>
                <a:cxn ang="0">
                  <a:pos x="32000" y="64000"/>
                </a:cxn>
                <a:cxn ang="0">
                  <a:pos x="0" y="32000"/>
                </a:cxn>
                <a:cxn ang="0">
                  <a:pos x="32000" y="0"/>
                </a:cxn>
                <a:cxn ang="0">
                  <a:pos x="64000" y="31999"/>
                </a:cxn>
                <a:cxn ang="0">
                  <a:pos x="64000" y="32000"/>
                </a:cxn>
                <a:cxn ang="0">
                  <a:pos x="63999" y="32001"/>
                </a:cxn>
                <a:cxn ang="0">
                  <a:pos x="50077" y="32001"/>
                </a:cxn>
                <a:cxn ang="0">
                  <a:pos x="50077" y="31999"/>
                </a:cxn>
                <a:cxn ang="0">
                  <a:pos x="63999" y="31998"/>
                </a:cxn>
                <a:cxn ang="0">
                  <a:pos x="64000" y="32000"/>
                </a:cxn>
              </a:cxnLst>
              <a:rect l="T1" t="T3" r="T5" b="T7"/>
              <a:pathLst>
                <a:path w="64000" h="64000">
                  <a:moveTo>
                    <a:pt x="64000" y="32000"/>
                  </a:moveTo>
                  <a:cubicBezTo>
                    <a:pt x="64000" y="49673"/>
                    <a:pt x="49673" y="64000"/>
                    <a:pt x="32000" y="64000"/>
                  </a:cubicBezTo>
                  <a:cubicBezTo>
                    <a:pt x="14326" y="64000"/>
                    <a:pt x="0" y="49673"/>
                    <a:pt x="0" y="32000"/>
                  </a:cubicBezTo>
                  <a:cubicBezTo>
                    <a:pt x="0" y="14326"/>
                    <a:pt x="14326" y="0"/>
                    <a:pt x="32000" y="0"/>
                  </a:cubicBezTo>
                  <a:cubicBezTo>
                    <a:pt x="49673" y="-1"/>
                    <a:pt x="63999" y="14326"/>
                    <a:pt x="64000" y="31999"/>
                  </a:cubicBezTo>
                  <a:lnTo>
                    <a:pt x="64000" y="32000"/>
                  </a:lnTo>
                  <a:cubicBezTo>
                    <a:pt x="64000" y="32000"/>
                    <a:pt x="63999" y="32001"/>
                    <a:pt x="63999" y="32001"/>
                  </a:cubicBezTo>
                  <a:lnTo>
                    <a:pt x="50077" y="32001"/>
                  </a:lnTo>
                  <a:lnTo>
                    <a:pt x="50077" y="31999"/>
                  </a:lnTo>
                  <a:lnTo>
                    <a:pt x="63999" y="31998"/>
                  </a:lnTo>
                  <a:cubicBezTo>
                    <a:pt x="63999" y="31998"/>
                    <a:pt x="64000" y="31999"/>
                    <a:pt x="64000" y="32000"/>
                  </a:cubicBezTo>
                  <a:close/>
                </a:path>
              </a:pathLst>
            </a:custGeom>
            <a:solidFill>
              <a:srgbClr val="006666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8" name="Line 4"/>
            <p:cNvSpPr>
              <a:spLocks noChangeShapeType="1"/>
            </p:cNvSpPr>
            <p:nvPr/>
          </p:nvSpPr>
          <p:spPr bwMode="auto">
            <a:xfrm>
              <a:off x="864" y="960"/>
              <a:ext cx="4605" cy="0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246063"/>
            <a:ext cx="7308850" cy="11890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08850" cy="538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8400"/>
            <a:ext cx="2128838" cy="4524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0838" cy="4524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28838" cy="4524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F757C8A0-AA5B-4324-AA81-8587CDA2307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Arial" charset="0"/>
          <a:ea typeface="Microsoft YaHei" charset="-122"/>
        </a:defRPr>
      </a:lvl2pPr>
      <a:lvl3pPr marL="1143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Arial" charset="0"/>
          <a:ea typeface="Microsoft YaHei" charset="-122"/>
        </a:defRPr>
      </a:lvl3pPr>
      <a:lvl4pPr marL="1600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Arial" charset="0"/>
          <a:ea typeface="Microsoft YaHei" charset="-122"/>
        </a:defRPr>
      </a:lvl4pPr>
      <a:lvl5pPr marL="20574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Arial" charset="0"/>
          <a:ea typeface="Microsoft YaHei" charset="-122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Arial" charset="0"/>
          <a:ea typeface="Microsoft YaHei" charset="-122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Arial" charset="0"/>
          <a:ea typeface="Microsoft YaHei" charset="-122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Arial" charset="0"/>
          <a:ea typeface="Microsoft YaHei" charset="-122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fontAlgn="base">
        <a:spcBef>
          <a:spcPts val="7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6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spcBef>
          <a:spcPts val="4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spcBef>
          <a:spcPts val="4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4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4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4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4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-3222625" y="304800"/>
            <a:ext cx="11904663" cy="4719638"/>
            <a:chOff x="-2030" y="192"/>
            <a:chExt cx="7499" cy="2973"/>
          </a:xfrm>
        </p:grpSpPr>
        <p:sp>
          <p:nvSpPr>
            <p:cNvPr id="2050" name="Line 2"/>
            <p:cNvSpPr>
              <a:spLocks noChangeShapeType="1"/>
            </p:cNvSpPr>
            <p:nvPr/>
          </p:nvSpPr>
          <p:spPr bwMode="auto">
            <a:xfrm>
              <a:off x="912" y="1584"/>
              <a:ext cx="4557" cy="0"/>
            </a:xfrm>
            <a:prstGeom prst="line">
              <a:avLst/>
            </a:prstGeom>
            <a:noFill/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1" name="AutoShape 3"/>
            <p:cNvSpPr>
              <a:spLocks noChangeArrowheads="1"/>
            </p:cNvSpPr>
            <p:nvPr/>
          </p:nvSpPr>
          <p:spPr bwMode="auto">
            <a:xfrm>
              <a:off x="-1584" y="864"/>
              <a:ext cx="2301" cy="2301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G3" fmla="*/ G0 1 32000"/>
                <a:gd name="G4" fmla="*/ G0 1 32000"/>
                <a:gd name="G5" fmla="*/ G3 G4 1"/>
                <a:gd name="G6" fmla="+- 1 0 G5"/>
                <a:gd name="G7" fmla="sqrt G6"/>
                <a:gd name="G8" fmla="*/ 32000 G7 1"/>
                <a:gd name="G9" fmla="*/ G1 1 32000"/>
                <a:gd name="G10" fmla="*/ G1 1 32000"/>
                <a:gd name="G11" fmla="*/ G9 G10 1"/>
                <a:gd name="G12" fmla="+- 1 0 G11"/>
                <a:gd name="G13" fmla="sqrt G12"/>
                <a:gd name="G14" fmla="*/ 32000 G13 1"/>
                <a:gd name="G15" fmla="*/ G2 1 32000"/>
                <a:gd name="G16" fmla="*/ G2 1 32000"/>
                <a:gd name="G17" fmla="*/ G15 G16 1"/>
                <a:gd name="G18" fmla="+- 1 0 G17"/>
                <a:gd name="G19" fmla="sqrt G18"/>
                <a:gd name="G20" fmla="*/ 32000 G19 1"/>
                <a:gd name="G21" fmla="*/ G8 65535 1"/>
                <a:gd name="G22" fmla="*/ G14 65535 1"/>
                <a:gd name="G23" fmla="*/ G20 65535 1"/>
                <a:gd name="G24" fmla="+- G14 0 G0"/>
                <a:gd name="G25" fmla="?: G24 G14 G0"/>
                <a:gd name="G26" fmla="?: G24 G1 G21"/>
                <a:gd name="G27" fmla="+- G20 0 G0"/>
                <a:gd name="G28" fmla="?: G27 G20 G0"/>
                <a:gd name="G29" fmla="?: G27 G2 G8"/>
                <a:gd name="G30" fmla="+- G26 0 1"/>
                <a:gd name="G31" fmla="+- G29 1 0"/>
                <a:gd name="G32" fmla="+- G29 0 G8"/>
                <a:gd name="G33" fmla="?: G32 G23 G28"/>
                <a:gd name="G34" fmla="?: G32 G0 G28"/>
                <a:gd name="G35" fmla="?: G32 G8 G31"/>
                <a:gd name="G36" fmla="+- G21 0 G26"/>
                <a:gd name="G37" fmla="?: G36 G22 G25"/>
                <a:gd name="G38" fmla="?: G36 G0 G25"/>
                <a:gd name="G39" fmla="?: G36 G21 G30"/>
                <a:gd name="G40" fmla="min G25 G28"/>
                <a:gd name="G41" fmla="max G23 G22"/>
                <a:gd name="G42" fmla="max G41 G0"/>
                <a:gd name="T0" fmla="+- 0 G42 -32000"/>
                <a:gd name="T1" fmla="*/ T0 w 64000"/>
                <a:gd name="T2" fmla="+- 0 G26 -32000"/>
                <a:gd name="T3" fmla="*/ G26 h 64000"/>
                <a:gd name="T4" fmla="+- 0 G40 -32000"/>
                <a:gd name="T5" fmla="*/ T4 w 64000"/>
                <a:gd name="T6" fmla="+- 0 G29 -32000"/>
                <a:gd name="T7" fmla="*/ G29 h 64000"/>
              </a:gdLst>
              <a:ahLst/>
              <a:cxnLst>
                <a:cxn ang="0">
                  <a:pos x="32000" y="63999"/>
                </a:cxn>
                <a:cxn ang="0">
                  <a:pos x="32000" y="64000"/>
                </a:cxn>
                <a:cxn ang="0">
                  <a:pos x="0" y="32000"/>
                </a:cxn>
                <a:cxn ang="0">
                  <a:pos x="32000" y="0"/>
                </a:cxn>
                <a:cxn ang="0">
                  <a:pos x="64000" y="32000"/>
                </a:cxn>
                <a:cxn ang="0">
                  <a:pos x="43303" y="61936"/>
                </a:cxn>
                <a:cxn ang="0">
                  <a:pos x="43303" y="61936"/>
                </a:cxn>
                <a:cxn ang="0">
                  <a:pos x="43303" y="61937"/>
                </a:cxn>
                <a:cxn ang="0">
                  <a:pos x="44083" y="64001"/>
                </a:cxn>
                <a:cxn ang="0">
                  <a:pos x="44083" y="2097151999"/>
                </a:cxn>
                <a:cxn ang="0">
                  <a:pos x="32000" y="63999"/>
                </a:cxn>
              </a:cxnLst>
              <a:rect l="T1" t="T3" r="T5" b="T7"/>
              <a:pathLst>
                <a:path w="64000" h="64000">
                  <a:moveTo>
                    <a:pt x="32000" y="63999"/>
                  </a:moveTo>
                  <a:cubicBezTo>
                    <a:pt x="32000" y="63999"/>
                    <a:pt x="32000" y="63999"/>
                    <a:pt x="32000" y="64000"/>
                  </a:cubicBezTo>
                  <a:cubicBezTo>
                    <a:pt x="14326" y="64000"/>
                    <a:pt x="0" y="49673"/>
                    <a:pt x="0" y="32000"/>
                  </a:cubicBezTo>
                  <a:cubicBezTo>
                    <a:pt x="0" y="14326"/>
                    <a:pt x="14326" y="0"/>
                    <a:pt x="32000" y="0"/>
                  </a:cubicBezTo>
                  <a:cubicBezTo>
                    <a:pt x="49673" y="0"/>
                    <a:pt x="64000" y="14326"/>
                    <a:pt x="64000" y="32000"/>
                  </a:cubicBezTo>
                  <a:cubicBezTo>
                    <a:pt x="64000" y="45312"/>
                    <a:pt x="55758" y="57234"/>
                    <a:pt x="43303" y="61936"/>
                  </a:cubicBezTo>
                  <a:cubicBezTo>
                    <a:pt x="43303" y="61936"/>
                    <a:pt x="43303" y="61937"/>
                    <a:pt x="43303" y="61937"/>
                  </a:cubicBezTo>
                  <a:lnTo>
                    <a:pt x="44083" y="64001"/>
                  </a:lnTo>
                  <a:lnTo>
                    <a:pt x="44083" y="2097151999"/>
                  </a:lnTo>
                  <a:lnTo>
                    <a:pt x="32000" y="63999"/>
                  </a:lnTo>
                  <a:close/>
                </a:path>
              </a:pathLst>
            </a:custGeom>
            <a:solidFill>
              <a:srgbClr val="99CCCC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2" name="AutoShape 4"/>
            <p:cNvSpPr>
              <a:spLocks noChangeArrowheads="1"/>
            </p:cNvSpPr>
            <p:nvPr/>
          </p:nvSpPr>
          <p:spPr bwMode="auto">
            <a:xfrm>
              <a:off x="-2030" y="192"/>
              <a:ext cx="2541" cy="2541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G3" fmla="*/ G0 1 32000"/>
                <a:gd name="G4" fmla="*/ G0 1 32000"/>
                <a:gd name="G5" fmla="*/ G3 G4 1"/>
                <a:gd name="G6" fmla="+- 1 0 G5"/>
                <a:gd name="G7" fmla="sqrt G6"/>
                <a:gd name="G8" fmla="*/ 32000 G7 1"/>
                <a:gd name="G9" fmla="*/ G1 1 32000"/>
                <a:gd name="G10" fmla="*/ G1 1 32000"/>
                <a:gd name="G11" fmla="*/ G9 G10 1"/>
                <a:gd name="G12" fmla="+- 1 0 G11"/>
                <a:gd name="G13" fmla="sqrt G12"/>
                <a:gd name="G14" fmla="*/ 32000 G13 1"/>
                <a:gd name="G15" fmla="*/ G2 1 32000"/>
                <a:gd name="G16" fmla="*/ G2 1 32000"/>
                <a:gd name="G17" fmla="*/ G15 G16 1"/>
                <a:gd name="G18" fmla="+- 1 0 G17"/>
                <a:gd name="G19" fmla="sqrt G18"/>
                <a:gd name="G20" fmla="*/ 32000 G19 1"/>
                <a:gd name="G21" fmla="*/ G8 65535 1"/>
                <a:gd name="G22" fmla="*/ G14 65535 1"/>
                <a:gd name="G23" fmla="*/ G20 65535 1"/>
                <a:gd name="G24" fmla="+- G14 0 G0"/>
                <a:gd name="G25" fmla="?: G24 G14 G0"/>
                <a:gd name="G26" fmla="?: G24 G1 G21"/>
                <a:gd name="G27" fmla="+- G20 0 G0"/>
                <a:gd name="G28" fmla="?: G27 G20 G0"/>
                <a:gd name="G29" fmla="?: G27 G2 G8"/>
                <a:gd name="G30" fmla="+- G26 0 1"/>
                <a:gd name="G31" fmla="+- G29 1 0"/>
                <a:gd name="G32" fmla="+- G29 0 G8"/>
                <a:gd name="G33" fmla="?: G32 G23 G28"/>
                <a:gd name="G34" fmla="?: G32 G0 G28"/>
                <a:gd name="G35" fmla="?: G32 G8 G31"/>
                <a:gd name="G36" fmla="+- G21 0 G26"/>
                <a:gd name="G37" fmla="?: G36 G22 G25"/>
                <a:gd name="G38" fmla="?: G36 G0 G25"/>
                <a:gd name="G39" fmla="?: G36 G21 G30"/>
                <a:gd name="G40" fmla="min G25 G28"/>
                <a:gd name="G41" fmla="max G23 G22"/>
                <a:gd name="G42" fmla="max G41 G0"/>
                <a:gd name="T0" fmla="+- 0 G42 -32000"/>
                <a:gd name="T1" fmla="*/ T0 w 64000"/>
                <a:gd name="T2" fmla="+- 0 G26 -32000"/>
                <a:gd name="T3" fmla="*/ G26 h 64000"/>
                <a:gd name="T4" fmla="+- 0 G40 -32000"/>
                <a:gd name="T5" fmla="*/ T4 w 64000"/>
                <a:gd name="T6" fmla="+- 0 G29 -32000"/>
                <a:gd name="T7" fmla="*/ G29 h 64000"/>
              </a:gdLst>
              <a:ahLst/>
              <a:cxnLst>
                <a:cxn ang="0">
                  <a:pos x="64000" y="32000"/>
                </a:cxn>
                <a:cxn ang="0">
                  <a:pos x="32000" y="64000"/>
                </a:cxn>
                <a:cxn ang="0">
                  <a:pos x="0" y="32000"/>
                </a:cxn>
                <a:cxn ang="0">
                  <a:pos x="32000" y="0"/>
                </a:cxn>
                <a:cxn ang="0">
                  <a:pos x="64000" y="31999"/>
                </a:cxn>
                <a:cxn ang="0">
                  <a:pos x="64000" y="32000"/>
                </a:cxn>
                <a:cxn ang="0">
                  <a:pos x="63999" y="32001"/>
                </a:cxn>
                <a:cxn ang="0">
                  <a:pos x="50994" y="32001"/>
                </a:cxn>
                <a:cxn ang="0">
                  <a:pos x="50994" y="31999"/>
                </a:cxn>
                <a:cxn ang="0">
                  <a:pos x="63999" y="31998"/>
                </a:cxn>
                <a:cxn ang="0">
                  <a:pos x="64000" y="32000"/>
                </a:cxn>
              </a:cxnLst>
              <a:rect l="T1" t="T3" r="T5" b="T7"/>
              <a:pathLst>
                <a:path w="64000" h="64000">
                  <a:moveTo>
                    <a:pt x="64000" y="32000"/>
                  </a:moveTo>
                  <a:cubicBezTo>
                    <a:pt x="64000" y="49673"/>
                    <a:pt x="49673" y="64000"/>
                    <a:pt x="32000" y="64000"/>
                  </a:cubicBezTo>
                  <a:cubicBezTo>
                    <a:pt x="14326" y="64000"/>
                    <a:pt x="0" y="49673"/>
                    <a:pt x="0" y="32000"/>
                  </a:cubicBezTo>
                  <a:cubicBezTo>
                    <a:pt x="0" y="14326"/>
                    <a:pt x="14326" y="0"/>
                    <a:pt x="32000" y="0"/>
                  </a:cubicBezTo>
                  <a:cubicBezTo>
                    <a:pt x="49673" y="-1"/>
                    <a:pt x="63999" y="14326"/>
                    <a:pt x="64000" y="31999"/>
                  </a:cubicBezTo>
                  <a:lnTo>
                    <a:pt x="64000" y="32000"/>
                  </a:lnTo>
                  <a:cubicBezTo>
                    <a:pt x="64000" y="32000"/>
                    <a:pt x="63999" y="32001"/>
                    <a:pt x="63999" y="32001"/>
                  </a:cubicBezTo>
                  <a:lnTo>
                    <a:pt x="50994" y="32001"/>
                  </a:lnTo>
                  <a:lnTo>
                    <a:pt x="50994" y="31999"/>
                  </a:lnTo>
                  <a:lnTo>
                    <a:pt x="63999" y="31998"/>
                  </a:lnTo>
                  <a:cubicBezTo>
                    <a:pt x="63999" y="31998"/>
                    <a:pt x="64000" y="31999"/>
                    <a:pt x="64000" y="32000"/>
                  </a:cubicBezTo>
                  <a:close/>
                </a:path>
              </a:pathLst>
            </a:custGeom>
            <a:solidFill>
              <a:srgbClr val="006666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443038" y="984250"/>
            <a:ext cx="7234237" cy="14398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8400"/>
            <a:ext cx="2128838" cy="4524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0838" cy="4524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28838" cy="4524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fld id="{63CC7617-34F5-4175-A49D-EDC34C95B56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Arial" charset="0"/>
          <a:ea typeface="Microsoft YaHei" charset="-122"/>
        </a:defRPr>
      </a:lvl2pPr>
      <a:lvl3pPr marL="1143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Arial" charset="0"/>
          <a:ea typeface="Microsoft YaHei" charset="-122"/>
        </a:defRPr>
      </a:lvl3pPr>
      <a:lvl4pPr marL="1600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Arial" charset="0"/>
          <a:ea typeface="Microsoft YaHei" charset="-122"/>
        </a:defRPr>
      </a:lvl4pPr>
      <a:lvl5pPr marL="20574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Arial" charset="0"/>
          <a:ea typeface="Microsoft YaHei" charset="-122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Arial" charset="0"/>
          <a:ea typeface="Microsoft YaHei" charset="-122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Arial" charset="0"/>
          <a:ea typeface="Microsoft YaHei" charset="-122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Arial" charset="0"/>
          <a:ea typeface="Microsoft YaHei" charset="-122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006666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fontAlgn="base">
        <a:spcBef>
          <a:spcPts val="7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6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spcBef>
          <a:spcPts val="4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spcBef>
          <a:spcPts val="4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4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4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4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4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9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3250" cy="13731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3250" cy="4524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2050"/>
            <a:ext cx="2127250" cy="450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000000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89250" cy="450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200">
                <a:solidFill>
                  <a:srgbClr val="000000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2050"/>
            <a:ext cx="2127250" cy="450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000000"/>
                </a:solidFill>
                <a:latin typeface="+mj-lt"/>
              </a:defRPr>
            </a:lvl1pPr>
          </a:lstStyle>
          <a:p>
            <a:fld id="{BF10A42F-882F-40DB-9BD8-F65624D990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Freeform 6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80" cap="flat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457200" y="6172200"/>
            <a:ext cx="8229600" cy="1588"/>
          </a:xfrm>
          <a:prstGeom prst="line">
            <a:avLst/>
          </a:prstGeom>
          <a:noFill/>
          <a:ln w="19080" cap="sq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Garamond" pitchFamily="16" charset="0"/>
          <a:ea typeface="Microsoft YaHei" charset="-122"/>
        </a:defRPr>
      </a:lvl2pPr>
      <a:lvl3pPr marL="1143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Garamond" pitchFamily="16" charset="0"/>
          <a:ea typeface="Microsoft YaHei" charset="-122"/>
        </a:defRPr>
      </a:lvl3pPr>
      <a:lvl4pPr marL="1600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Garamond" pitchFamily="16" charset="0"/>
          <a:ea typeface="Microsoft YaHei" charset="-122"/>
        </a:defRPr>
      </a:lvl4pPr>
      <a:lvl5pPr marL="20574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Garamond" pitchFamily="16" charset="0"/>
          <a:ea typeface="Microsoft YaHei" charset="-122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Garamond" pitchFamily="16" charset="0"/>
          <a:ea typeface="Microsoft YaHei" charset="-122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Garamond" pitchFamily="16" charset="0"/>
          <a:ea typeface="Microsoft YaHei" charset="-122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Garamond" pitchFamily="16" charset="0"/>
          <a:ea typeface="Microsoft YaHei" charset="-122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Garamond" pitchFamily="16" charset="0"/>
          <a:ea typeface="Microsoft YaHei" charset="-122"/>
        </a:defRPr>
      </a:lvl9pPr>
    </p:titleStyle>
    <p:bodyStyle>
      <a:lvl1pPr marL="342900" indent="-342900" algn="l" defTabSz="449263" rtl="0" fontAlgn="base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4838" cy="13731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45259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3638"/>
            <a:ext cx="2128838" cy="4524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000000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0838" cy="4524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200">
                <a:solidFill>
                  <a:srgbClr val="000000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3638"/>
            <a:ext cx="2128838" cy="4524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000000"/>
                </a:solidFill>
                <a:latin typeface="+mj-lt"/>
              </a:defRPr>
            </a:lvl1pPr>
          </a:lstStyle>
          <a:p>
            <a:fld id="{42E13321-DD39-4F11-8F36-7293E09CF2F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2" name="Freeform 6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80" cap="flat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457200" y="6172200"/>
            <a:ext cx="8229600" cy="1588"/>
          </a:xfrm>
          <a:prstGeom prst="line">
            <a:avLst/>
          </a:prstGeom>
          <a:noFill/>
          <a:ln w="19080" cap="sq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Garamond" pitchFamily="16" charset="0"/>
          <a:ea typeface="Microsoft YaHei" charset="-122"/>
        </a:defRPr>
      </a:lvl2pPr>
      <a:lvl3pPr marL="1143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Garamond" pitchFamily="16" charset="0"/>
          <a:ea typeface="Microsoft YaHei" charset="-122"/>
        </a:defRPr>
      </a:lvl3pPr>
      <a:lvl4pPr marL="1600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Garamond" pitchFamily="16" charset="0"/>
          <a:ea typeface="Microsoft YaHei" charset="-122"/>
        </a:defRPr>
      </a:lvl4pPr>
      <a:lvl5pPr marL="20574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Garamond" pitchFamily="16" charset="0"/>
          <a:ea typeface="Microsoft YaHei" charset="-122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Garamond" pitchFamily="16" charset="0"/>
          <a:ea typeface="Microsoft YaHei" charset="-122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Garamond" pitchFamily="16" charset="0"/>
          <a:ea typeface="Microsoft YaHei" charset="-122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Garamond" pitchFamily="16" charset="0"/>
          <a:ea typeface="Microsoft YaHei" charset="-122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Garamond" pitchFamily="16" charset="0"/>
          <a:ea typeface="Microsoft YaHei" charset="-122"/>
        </a:defRPr>
      </a:lvl9pPr>
    </p:titleStyle>
    <p:bodyStyle>
      <a:lvl1pPr marL="342900" indent="-342900" algn="l" defTabSz="449263" rtl="0" fontAlgn="base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Group 1"/>
          <p:cNvGrpSpPr>
            <a:grpSpLocks/>
          </p:cNvGrpSpPr>
          <p:nvPr/>
        </p:nvGrpSpPr>
        <p:grpSpPr bwMode="auto">
          <a:xfrm>
            <a:off x="152400" y="304800"/>
            <a:ext cx="8986838" cy="6548438"/>
            <a:chOff x="96" y="192"/>
            <a:chExt cx="5661" cy="4125"/>
          </a:xfrm>
        </p:grpSpPr>
        <p:sp>
          <p:nvSpPr>
            <p:cNvPr id="6146" name="WordArt 2"/>
            <p:cNvSpPr>
              <a:spLocks noChangeArrowheads="1" noChangeShapeType="1" noTextEdit="1"/>
            </p:cNvSpPr>
            <p:nvPr/>
          </p:nvSpPr>
          <p:spPr bwMode="auto">
            <a:xfrm rot="5400000">
              <a:off x="-1031" y="2283"/>
              <a:ext cx="2877" cy="32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 cap="flat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00CCFF"/>
                      </a:gs>
                      <a:gs pos="100000">
                        <a:srgbClr val="00FF00"/>
                      </a:gs>
                    </a:gsLst>
                    <a:lin ang="0" scaled="1"/>
                  </a:gradFill>
                  <a:effectLst>
                    <a:outerShdw dist="99193" dir="7781944" algn="ctr" rotWithShape="0">
                      <a:srgbClr val="000080">
                        <a:alpha val="80011"/>
                      </a:srgbClr>
                    </a:outerShdw>
                  </a:effectLst>
                  <a:latin typeface="Arial"/>
                  <a:cs typeface="Arial"/>
                </a:rPr>
                <a:t>ДУРНЕВА Л.А.</a:t>
              </a:r>
            </a:p>
          </p:txBody>
        </p:sp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96" y="192"/>
              <a:ext cx="573" cy="509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376" y="3947"/>
              <a:ext cx="381" cy="370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</p:grpSp>
      <p:grpSp>
        <p:nvGrpSpPr>
          <p:cNvPr id="6149" name="Group 5"/>
          <p:cNvGrpSpPr>
            <a:grpSpLocks/>
          </p:cNvGrpSpPr>
          <p:nvPr/>
        </p:nvGrpSpPr>
        <p:grpSpPr bwMode="auto">
          <a:xfrm>
            <a:off x="1066800" y="0"/>
            <a:ext cx="7920038" cy="6853238"/>
            <a:chOff x="672" y="0"/>
            <a:chExt cx="4989" cy="4317"/>
          </a:xfrm>
        </p:grpSpPr>
        <p:sp>
          <p:nvSpPr>
            <p:cNvPr id="6150" name="Rectangle 6"/>
            <p:cNvSpPr>
              <a:spLocks noChangeArrowheads="1"/>
            </p:cNvSpPr>
            <p:nvPr/>
          </p:nvSpPr>
          <p:spPr bwMode="auto">
            <a:xfrm>
              <a:off x="672" y="0"/>
              <a:ext cx="2318" cy="4317"/>
            </a:xfrm>
            <a:prstGeom prst="rect">
              <a:avLst/>
            </a:prstGeom>
            <a:solidFill>
              <a:srgbClr val="99CC99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1" name="AutoShape 7"/>
            <p:cNvSpPr>
              <a:spLocks noChangeArrowheads="1"/>
            </p:cNvSpPr>
            <p:nvPr/>
          </p:nvSpPr>
          <p:spPr bwMode="auto">
            <a:xfrm>
              <a:off x="1188" y="576"/>
              <a:ext cx="3091" cy="2181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2" name="AutoShape 8"/>
            <p:cNvSpPr>
              <a:spLocks noChangeArrowheads="1"/>
            </p:cNvSpPr>
            <p:nvPr/>
          </p:nvSpPr>
          <p:spPr bwMode="auto">
            <a:xfrm>
              <a:off x="1188" y="2760"/>
              <a:ext cx="4473" cy="319"/>
            </a:xfrm>
            <a:prstGeom prst="roundRect">
              <a:avLst>
                <a:gd name="adj" fmla="val 50000"/>
              </a:avLst>
            </a:prstGeom>
            <a:solidFill>
              <a:srgbClr val="000080"/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616200" y="3284538"/>
            <a:ext cx="6680200" cy="25257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2362200" y="5410200"/>
            <a:ext cx="6757988" cy="1588"/>
          </a:xfrm>
          <a:prstGeom prst="line">
            <a:avLst/>
          </a:prstGeom>
          <a:noFill/>
          <a:ln w="5076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2209800" y="1676400"/>
            <a:ext cx="6400800" cy="2209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Технология проблемного обучения на уроках физики.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2438400" y="4953000"/>
            <a:ext cx="5334000" cy="2057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8138" algn="ctr">
              <a:spcBef>
                <a:spcPts val="5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100" i="1">
                <a:solidFill>
                  <a:srgbClr val="0033CC"/>
                </a:solidFill>
                <a:latin typeface="Bookman Old Style" pitchFamily="16" charset="0"/>
              </a:rPr>
              <a:t>Дурнева Людмила Алексеевна</a:t>
            </a:r>
          </a:p>
          <a:p>
            <a:pPr marL="342900" indent="-338138" algn="ctr">
              <a:spcBef>
                <a:spcPts val="5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100" b="1" i="1">
                <a:solidFill>
                  <a:srgbClr val="0033CC"/>
                </a:solidFill>
                <a:latin typeface="Bookman Old Style" pitchFamily="16" charset="0"/>
              </a:rPr>
              <a:t>МБОУ СОШ № 2 </a:t>
            </a:r>
          </a:p>
          <a:p>
            <a:pPr marL="342900" indent="-338138" algn="ctr">
              <a:spcBef>
                <a:spcPts val="5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100" b="1" i="1">
                <a:solidFill>
                  <a:srgbClr val="0033CC"/>
                </a:solidFill>
                <a:latin typeface="Bookman Old Style" pitchFamily="16" charset="0"/>
              </a:rPr>
              <a:t>г. Задонск                </a:t>
            </a:r>
          </a:p>
          <a:p>
            <a:pPr marL="342900" indent="-338138" algn="ctr">
              <a:spcBef>
                <a:spcPts val="5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100" b="1" i="1">
                <a:solidFill>
                  <a:srgbClr val="0033CC"/>
                </a:solidFill>
                <a:latin typeface="Bookman Old Style" pitchFamily="16" charset="0"/>
              </a:rPr>
              <a:t>Липецкая область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370013" y="301625"/>
            <a:ext cx="7313612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Структура проблемного урока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370013" y="1827213"/>
            <a:ext cx="7313612" cy="4114800"/>
          </a:xfrm>
          <a:ln/>
        </p:spPr>
        <p:txBody>
          <a:bodyPr/>
          <a:lstStyle/>
          <a:p>
            <a:pPr indent="-338138">
              <a:lnSpc>
                <a:spcPct val="80000"/>
              </a:lnSpc>
              <a:spcBef>
                <a:spcPts val="475"/>
              </a:spcBef>
              <a:buClrTx/>
              <a:buSzPct val="7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900"/>
              <a:t>Актуализация прежних  знаний</a:t>
            </a:r>
          </a:p>
          <a:p>
            <a:pPr indent="-338138">
              <a:lnSpc>
                <a:spcPct val="80000"/>
              </a:lnSpc>
              <a:spcBef>
                <a:spcPts val="475"/>
              </a:spcBef>
              <a:buClrTx/>
              <a:buSzPct val="7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900"/>
              <a:t>Создание проблемной ситуации</a:t>
            </a:r>
          </a:p>
          <a:p>
            <a:pPr indent="-338138">
              <a:lnSpc>
                <a:spcPct val="80000"/>
              </a:lnSpc>
              <a:spcBef>
                <a:spcPts val="475"/>
              </a:spcBef>
              <a:buClrTx/>
              <a:buSzPct val="7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900"/>
              <a:t>Постановка   учебной      задачи</a:t>
            </a:r>
          </a:p>
          <a:p>
            <a:pPr indent="-338138">
              <a:lnSpc>
                <a:spcPct val="80000"/>
              </a:lnSpc>
              <a:spcBef>
                <a:spcPts val="475"/>
              </a:spcBef>
              <a:buClrTx/>
              <a:buSzPct val="7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900"/>
              <a:t>Исследование проблемы</a:t>
            </a:r>
          </a:p>
          <a:p>
            <a:pPr indent="-338138">
              <a:lnSpc>
                <a:spcPct val="80000"/>
              </a:lnSpc>
              <a:spcBef>
                <a:spcPts val="475"/>
              </a:spcBef>
              <a:buClrTx/>
              <a:buSzPct val="7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900"/>
              <a:t>«Открытие» новых  знаний</a:t>
            </a:r>
          </a:p>
          <a:p>
            <a:pPr indent="-338138">
              <a:lnSpc>
                <a:spcPct val="80000"/>
              </a:lnSpc>
              <a:spcBef>
                <a:spcPts val="475"/>
              </a:spcBef>
              <a:buClrTx/>
              <a:buSzPct val="7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900"/>
              <a:t>Первичное закрепление знаний</a:t>
            </a:r>
          </a:p>
          <a:p>
            <a:pPr indent="-338138">
              <a:lnSpc>
                <a:spcPct val="80000"/>
              </a:lnSpc>
              <a:spcBef>
                <a:spcPts val="475"/>
              </a:spcBef>
              <a:buClrTx/>
              <a:buSzPct val="7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900"/>
              <a:t>Самостоятельная работа</a:t>
            </a:r>
          </a:p>
          <a:p>
            <a:pPr indent="-338138">
              <a:lnSpc>
                <a:spcPct val="80000"/>
              </a:lnSpc>
              <a:spcBef>
                <a:spcPts val="475"/>
              </a:spcBef>
              <a:buClrTx/>
              <a:buSzPct val="7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900"/>
              <a:t>Рефлексия.</a:t>
            </a:r>
          </a:p>
          <a:p>
            <a:pPr indent="-338138">
              <a:lnSpc>
                <a:spcPct val="80000"/>
              </a:lnSpc>
              <a:spcBef>
                <a:spcPts val="475"/>
              </a:spcBef>
              <a:buClrTx/>
              <a:buSzPct val="7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900"/>
              <a:t>Итог урока</a:t>
            </a:r>
            <a:br>
              <a:rPr lang="ru-RU" sz="1900"/>
            </a:br>
            <a:r>
              <a:rPr lang="ru-RU" sz="1900"/>
              <a:t/>
            </a:r>
            <a:br>
              <a:rPr lang="ru-RU" sz="1900"/>
            </a:br>
            <a:endParaRPr lang="ru-RU" sz="19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254250" y="206375"/>
            <a:ext cx="4851400" cy="4143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>
              <a:spcBef>
                <a:spcPts val="525"/>
              </a:spcBef>
              <a:buClrTx/>
              <a:buSzPct val="7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100" b="1">
                <a:solidFill>
                  <a:srgbClr val="000000"/>
                </a:solidFill>
                <a:latin typeface="Verdana" pitchFamily="32" charset="0"/>
                <a:cs typeface="Times New Roman" pitchFamily="16" charset="0"/>
              </a:rPr>
              <a:t>Структура проблемного урока</a:t>
            </a:r>
          </a:p>
        </p:txBody>
      </p:sp>
      <p:grpSp>
        <p:nvGrpSpPr>
          <p:cNvPr id="2" name="Group 2"/>
          <p:cNvGrpSpPr>
            <a:grpSpLocks noRot="1"/>
          </p:cNvGrpSpPr>
          <p:nvPr/>
        </p:nvGrpSpPr>
        <p:grpSpPr bwMode="auto">
          <a:xfrm>
            <a:off x="179388" y="692150"/>
            <a:ext cx="8785225" cy="6218238"/>
            <a:chOff x="113" y="436"/>
            <a:chExt cx="5533" cy="3916"/>
          </a:xfrm>
        </p:grpSpPr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113" y="436"/>
              <a:ext cx="743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rIns="90000"/>
            <a:lstStyle/>
            <a:p>
              <a:pPr algn="ctr">
                <a:lnSpc>
                  <a:spcPct val="101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ru-RU" sz="1900">
                <a:solidFill>
                  <a:srgbClr val="000000"/>
                </a:solidFill>
                <a:latin typeface="Verdana" pitchFamily="32" charset="0"/>
                <a:cs typeface="Times New Roman" pitchFamily="16" charset="0"/>
              </a:endParaRPr>
            </a:p>
            <a:p>
              <a:pPr algn="ctr">
                <a:lnSpc>
                  <a:spcPct val="103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9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Цель </a:t>
              </a:r>
            </a:p>
            <a:p>
              <a:pPr algn="ctr">
                <a:lnSpc>
                  <a:spcPct val="103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9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урока</a:t>
              </a:r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856" y="436"/>
              <a:ext cx="2345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rIns="90000"/>
            <a:lstStyle/>
            <a:p>
              <a:pPr algn="ctr">
                <a:lnSpc>
                  <a:spcPct val="101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9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Этапы урока</a:t>
              </a: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3201" y="436"/>
              <a:ext cx="244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rIns="90000"/>
            <a:lstStyle/>
            <a:p>
              <a:pPr algn="ctr">
                <a:lnSpc>
                  <a:spcPct val="101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9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Деятельность </a:t>
              </a:r>
            </a:p>
            <a:p>
              <a:pPr algn="ctr">
                <a:lnSpc>
                  <a:spcPct val="103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9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учащихся</a:t>
              </a: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3" y="1052"/>
              <a:ext cx="743" cy="3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rIns="90000"/>
            <a:lstStyle/>
            <a:p>
              <a:pPr algn="ctr">
                <a:lnSpc>
                  <a:spcPct val="101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9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З</a:t>
              </a:r>
            </a:p>
            <a:p>
              <a:pPr algn="ctr">
                <a:lnSpc>
                  <a:spcPct val="103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ru-RU" sz="1900">
                <a:solidFill>
                  <a:srgbClr val="000000"/>
                </a:solidFill>
                <a:latin typeface="Verdana" pitchFamily="32" charset="0"/>
                <a:cs typeface="Times New Roman" pitchFamily="16" charset="0"/>
              </a:endParaRPr>
            </a:p>
            <a:p>
              <a:pPr algn="ctr">
                <a:lnSpc>
                  <a:spcPct val="103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9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Н</a:t>
              </a:r>
            </a:p>
            <a:p>
              <a:pPr algn="ctr">
                <a:lnSpc>
                  <a:spcPct val="103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ru-RU" sz="1900">
                <a:solidFill>
                  <a:srgbClr val="000000"/>
                </a:solidFill>
                <a:latin typeface="Verdana" pitchFamily="32" charset="0"/>
                <a:cs typeface="Times New Roman" pitchFamily="16" charset="0"/>
              </a:endParaRPr>
            </a:p>
            <a:p>
              <a:pPr algn="ctr">
                <a:lnSpc>
                  <a:spcPct val="103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9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А</a:t>
              </a:r>
            </a:p>
            <a:p>
              <a:pPr algn="ctr">
                <a:lnSpc>
                  <a:spcPct val="103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ru-RU" sz="1900">
                <a:solidFill>
                  <a:srgbClr val="000000"/>
                </a:solidFill>
                <a:latin typeface="Verdana" pitchFamily="32" charset="0"/>
                <a:cs typeface="Times New Roman" pitchFamily="16" charset="0"/>
              </a:endParaRPr>
            </a:p>
            <a:p>
              <a:pPr algn="ctr">
                <a:lnSpc>
                  <a:spcPct val="103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9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Н</a:t>
              </a:r>
            </a:p>
            <a:p>
              <a:pPr algn="ctr">
                <a:lnSpc>
                  <a:spcPct val="103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ru-RU" sz="1900">
                <a:solidFill>
                  <a:srgbClr val="000000"/>
                </a:solidFill>
                <a:latin typeface="Verdana" pitchFamily="32" charset="0"/>
                <a:cs typeface="Times New Roman" pitchFamily="16" charset="0"/>
              </a:endParaRPr>
            </a:p>
            <a:p>
              <a:pPr algn="ctr">
                <a:lnSpc>
                  <a:spcPct val="103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9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И</a:t>
              </a:r>
            </a:p>
            <a:p>
              <a:pPr algn="ctr">
                <a:lnSpc>
                  <a:spcPct val="103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ru-RU" sz="1900">
                <a:solidFill>
                  <a:srgbClr val="000000"/>
                </a:solidFill>
                <a:latin typeface="Verdana" pitchFamily="32" charset="0"/>
                <a:cs typeface="Times New Roman" pitchFamily="16" charset="0"/>
              </a:endParaRPr>
            </a:p>
            <a:p>
              <a:pPr algn="ctr">
                <a:lnSpc>
                  <a:spcPct val="103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9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Я</a:t>
              </a: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856" y="1052"/>
              <a:ext cx="2345" cy="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rIns="90000"/>
            <a:lstStyle/>
            <a:p>
              <a:pPr>
                <a:lnSpc>
                  <a:spcPct val="101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9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I</a:t>
              </a:r>
              <a:r>
                <a:rPr lang="ru-RU" sz="19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.</a:t>
              </a:r>
              <a:r>
                <a:rPr lang="en-US" sz="19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 </a:t>
              </a:r>
              <a:r>
                <a:rPr lang="ru-RU" sz="21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Создание проблемной ситуации</a:t>
              </a: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3201" y="1052"/>
              <a:ext cx="2446" cy="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rIns="90000"/>
            <a:lstStyle/>
            <a:p>
              <a:pPr>
                <a:lnSpc>
                  <a:spcPct val="101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1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Формулирование вопроса: «Почему не получается?»</a:t>
              </a: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856" y="1726"/>
              <a:ext cx="2345" cy="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rIns="90000"/>
            <a:lstStyle/>
            <a:p>
              <a:pPr>
                <a:lnSpc>
                  <a:spcPct val="101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9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II</a:t>
              </a:r>
              <a:r>
                <a:rPr lang="ru-RU" sz="19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.</a:t>
              </a:r>
              <a:r>
                <a:rPr lang="en-US" sz="19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 </a:t>
              </a:r>
              <a:r>
                <a:rPr lang="ru-RU" sz="21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Постановка учебной задачи</a:t>
              </a: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3201" y="1726"/>
              <a:ext cx="2446" cy="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rIns="90000"/>
            <a:lstStyle/>
            <a:p>
              <a:pPr>
                <a:lnSpc>
                  <a:spcPct val="101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1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Формулирование темы урока и его задачи</a:t>
              </a: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856" y="2219"/>
              <a:ext cx="2345" cy="9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rIns="90000"/>
            <a:lstStyle/>
            <a:p>
              <a:pPr>
                <a:lnSpc>
                  <a:spcPct val="101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9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III</a:t>
              </a:r>
              <a:r>
                <a:rPr lang="en-US" sz="19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 </a:t>
              </a:r>
              <a:r>
                <a:rPr lang="ru-RU" sz="19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.</a:t>
              </a:r>
              <a:r>
                <a:rPr lang="ru-RU" sz="21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Поиск решения</a:t>
              </a: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3201" y="2219"/>
              <a:ext cx="2446" cy="9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rIns="90000"/>
            <a:lstStyle/>
            <a:p>
              <a:pPr>
                <a:lnSpc>
                  <a:spcPct val="101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1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Открытие субъективно нового знания, путем выдвижения и анализа гипотез</a:t>
              </a: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856" y="3150"/>
              <a:ext cx="2345" cy="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rIns="90000"/>
            <a:lstStyle/>
            <a:p>
              <a:pPr>
                <a:lnSpc>
                  <a:spcPct val="101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9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IV</a:t>
              </a:r>
              <a:r>
                <a:rPr lang="ru-RU" sz="19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.</a:t>
              </a:r>
              <a:r>
                <a:rPr lang="en-US" sz="19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 </a:t>
              </a:r>
              <a:r>
                <a:rPr lang="ru-RU" sz="21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Выражение решения</a:t>
              </a:r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3201" y="3150"/>
              <a:ext cx="2446" cy="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rIns="90000"/>
            <a:lstStyle/>
            <a:p>
              <a:pPr>
                <a:lnSpc>
                  <a:spcPct val="101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1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Выражение нового знания в  доступной форме. Моделирование.</a:t>
              </a: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856" y="3862"/>
              <a:ext cx="2345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rIns="90000"/>
            <a:lstStyle/>
            <a:p>
              <a:pPr>
                <a:lnSpc>
                  <a:spcPct val="101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9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V</a:t>
              </a:r>
              <a:r>
                <a:rPr lang="ru-RU" sz="19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.</a:t>
              </a:r>
              <a:r>
                <a:rPr lang="en-US" sz="19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 </a:t>
              </a:r>
              <a:r>
                <a:rPr lang="ru-RU" sz="2100" b="1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Реализация продукта</a:t>
              </a: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3201" y="3862"/>
              <a:ext cx="2446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rIns="90000"/>
            <a:lstStyle/>
            <a:p>
              <a:pPr>
                <a:lnSpc>
                  <a:spcPct val="101000"/>
                </a:lnSpc>
                <a:buClrTx/>
                <a:buSzPct val="7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100">
                  <a:solidFill>
                    <a:srgbClr val="000000"/>
                  </a:solidFill>
                  <a:latin typeface="Verdana" pitchFamily="32" charset="0"/>
                  <a:cs typeface="Times New Roman" pitchFamily="16" charset="0"/>
                </a:rPr>
                <a:t>Представление продукта учителю и классу. </a:t>
              </a:r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113" y="436"/>
              <a:ext cx="743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856" y="436"/>
              <a:ext cx="2345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3201" y="436"/>
              <a:ext cx="2446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113" y="1052"/>
              <a:ext cx="743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>
              <a:off x="856" y="1052"/>
              <a:ext cx="2345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3201" y="1052"/>
              <a:ext cx="2446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23"/>
            <p:cNvSpPr>
              <a:spLocks noChangeShapeType="1"/>
            </p:cNvSpPr>
            <p:nvPr/>
          </p:nvSpPr>
          <p:spPr bwMode="auto">
            <a:xfrm>
              <a:off x="113" y="1726"/>
              <a:ext cx="743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>
              <a:off x="856" y="1726"/>
              <a:ext cx="2345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>
              <a:off x="3201" y="1726"/>
              <a:ext cx="2446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856" y="2219"/>
              <a:ext cx="2345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Line 27"/>
            <p:cNvSpPr>
              <a:spLocks noChangeShapeType="1"/>
            </p:cNvSpPr>
            <p:nvPr/>
          </p:nvSpPr>
          <p:spPr bwMode="auto">
            <a:xfrm>
              <a:off x="3201" y="2219"/>
              <a:ext cx="2446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Line 28"/>
            <p:cNvSpPr>
              <a:spLocks noChangeShapeType="1"/>
            </p:cNvSpPr>
            <p:nvPr/>
          </p:nvSpPr>
          <p:spPr bwMode="auto">
            <a:xfrm>
              <a:off x="856" y="3150"/>
              <a:ext cx="2345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Line 29"/>
            <p:cNvSpPr>
              <a:spLocks noChangeShapeType="1"/>
            </p:cNvSpPr>
            <p:nvPr/>
          </p:nvSpPr>
          <p:spPr bwMode="auto">
            <a:xfrm>
              <a:off x="3201" y="3150"/>
              <a:ext cx="2446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30"/>
            <p:cNvSpPr>
              <a:spLocks noChangeShapeType="1"/>
            </p:cNvSpPr>
            <p:nvPr/>
          </p:nvSpPr>
          <p:spPr bwMode="auto">
            <a:xfrm>
              <a:off x="856" y="3862"/>
              <a:ext cx="2345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Line 31"/>
            <p:cNvSpPr>
              <a:spLocks noChangeShapeType="1"/>
            </p:cNvSpPr>
            <p:nvPr/>
          </p:nvSpPr>
          <p:spPr bwMode="auto">
            <a:xfrm>
              <a:off x="3201" y="3862"/>
              <a:ext cx="2446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384" name="Line 32"/>
            <p:cNvSpPr>
              <a:spLocks noChangeShapeType="1"/>
            </p:cNvSpPr>
            <p:nvPr/>
          </p:nvSpPr>
          <p:spPr bwMode="auto">
            <a:xfrm>
              <a:off x="856" y="4353"/>
              <a:ext cx="2345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34" name="Line 33"/>
            <p:cNvSpPr>
              <a:spLocks noChangeShapeType="1"/>
            </p:cNvSpPr>
            <p:nvPr/>
          </p:nvSpPr>
          <p:spPr bwMode="auto">
            <a:xfrm>
              <a:off x="3201" y="4353"/>
              <a:ext cx="2446" cy="0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35" name="Line 34"/>
            <p:cNvSpPr>
              <a:spLocks noChangeShapeType="1"/>
            </p:cNvSpPr>
            <p:nvPr/>
          </p:nvSpPr>
          <p:spPr bwMode="auto">
            <a:xfrm>
              <a:off x="113" y="436"/>
              <a:ext cx="0" cy="616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36" name="Line 35"/>
            <p:cNvSpPr>
              <a:spLocks noChangeShapeType="1"/>
            </p:cNvSpPr>
            <p:nvPr/>
          </p:nvSpPr>
          <p:spPr bwMode="auto">
            <a:xfrm>
              <a:off x="113" y="1052"/>
              <a:ext cx="0" cy="674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37" name="Line 36"/>
            <p:cNvSpPr>
              <a:spLocks noChangeShapeType="1"/>
            </p:cNvSpPr>
            <p:nvPr/>
          </p:nvSpPr>
          <p:spPr bwMode="auto">
            <a:xfrm>
              <a:off x="856" y="436"/>
              <a:ext cx="0" cy="616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38" name="Line 37"/>
            <p:cNvSpPr>
              <a:spLocks noChangeShapeType="1"/>
            </p:cNvSpPr>
            <p:nvPr/>
          </p:nvSpPr>
          <p:spPr bwMode="auto">
            <a:xfrm>
              <a:off x="856" y="1052"/>
              <a:ext cx="0" cy="674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39" name="Line 38"/>
            <p:cNvSpPr>
              <a:spLocks noChangeShapeType="1"/>
            </p:cNvSpPr>
            <p:nvPr/>
          </p:nvSpPr>
          <p:spPr bwMode="auto">
            <a:xfrm>
              <a:off x="3201" y="436"/>
              <a:ext cx="0" cy="616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40" name="Line 39"/>
            <p:cNvSpPr>
              <a:spLocks noChangeShapeType="1"/>
            </p:cNvSpPr>
            <p:nvPr/>
          </p:nvSpPr>
          <p:spPr bwMode="auto">
            <a:xfrm>
              <a:off x="3201" y="1052"/>
              <a:ext cx="0" cy="674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41" name="Line 40"/>
            <p:cNvSpPr>
              <a:spLocks noChangeShapeType="1"/>
            </p:cNvSpPr>
            <p:nvPr/>
          </p:nvSpPr>
          <p:spPr bwMode="auto">
            <a:xfrm>
              <a:off x="3201" y="1726"/>
              <a:ext cx="0" cy="493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42" name="Line 41"/>
            <p:cNvSpPr>
              <a:spLocks noChangeShapeType="1"/>
            </p:cNvSpPr>
            <p:nvPr/>
          </p:nvSpPr>
          <p:spPr bwMode="auto">
            <a:xfrm>
              <a:off x="3201" y="2219"/>
              <a:ext cx="0" cy="931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43" name="Line 42"/>
            <p:cNvSpPr>
              <a:spLocks noChangeShapeType="1"/>
            </p:cNvSpPr>
            <p:nvPr/>
          </p:nvSpPr>
          <p:spPr bwMode="auto">
            <a:xfrm>
              <a:off x="3201" y="3150"/>
              <a:ext cx="0" cy="712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44" name="Line 43"/>
            <p:cNvSpPr>
              <a:spLocks noChangeShapeType="1"/>
            </p:cNvSpPr>
            <p:nvPr/>
          </p:nvSpPr>
          <p:spPr bwMode="auto">
            <a:xfrm>
              <a:off x="3201" y="3862"/>
              <a:ext cx="0" cy="491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45" name="Line 44"/>
            <p:cNvSpPr>
              <a:spLocks noChangeShapeType="1"/>
            </p:cNvSpPr>
            <p:nvPr/>
          </p:nvSpPr>
          <p:spPr bwMode="auto">
            <a:xfrm>
              <a:off x="5647" y="436"/>
              <a:ext cx="0" cy="616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46" name="Line 45"/>
            <p:cNvSpPr>
              <a:spLocks noChangeShapeType="1"/>
            </p:cNvSpPr>
            <p:nvPr/>
          </p:nvSpPr>
          <p:spPr bwMode="auto">
            <a:xfrm>
              <a:off x="5647" y="1052"/>
              <a:ext cx="0" cy="674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47" name="Line 46"/>
            <p:cNvSpPr>
              <a:spLocks noChangeShapeType="1"/>
            </p:cNvSpPr>
            <p:nvPr/>
          </p:nvSpPr>
          <p:spPr bwMode="auto">
            <a:xfrm>
              <a:off x="5647" y="1726"/>
              <a:ext cx="0" cy="493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48" name="Line 47"/>
            <p:cNvSpPr>
              <a:spLocks noChangeShapeType="1"/>
            </p:cNvSpPr>
            <p:nvPr/>
          </p:nvSpPr>
          <p:spPr bwMode="auto">
            <a:xfrm>
              <a:off x="5647" y="2219"/>
              <a:ext cx="0" cy="931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49" name="Line 48"/>
            <p:cNvSpPr>
              <a:spLocks noChangeShapeType="1"/>
            </p:cNvSpPr>
            <p:nvPr/>
          </p:nvSpPr>
          <p:spPr bwMode="auto">
            <a:xfrm>
              <a:off x="5647" y="3150"/>
              <a:ext cx="0" cy="712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50" name="Line 49"/>
            <p:cNvSpPr>
              <a:spLocks noChangeShapeType="1"/>
            </p:cNvSpPr>
            <p:nvPr/>
          </p:nvSpPr>
          <p:spPr bwMode="auto">
            <a:xfrm>
              <a:off x="5647" y="3862"/>
              <a:ext cx="0" cy="491"/>
            </a:xfrm>
            <a:prstGeom prst="line">
              <a:avLst/>
            </a:prstGeom>
            <a:noFill/>
            <a:ln w="144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539750" y="377825"/>
            <a:ext cx="8153400" cy="11890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solidFill>
                  <a:srgbClr val="000000"/>
                </a:solidFill>
              </a:rPr>
              <a:t>Применение мотивирующих примеров</a:t>
            </a:r>
          </a:p>
        </p:txBody>
      </p:sp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395288" y="1887538"/>
            <a:ext cx="8158162" cy="4129087"/>
            <a:chOff x="249" y="1189"/>
            <a:chExt cx="5139" cy="2601"/>
          </a:xfrm>
        </p:grpSpPr>
        <p:pic>
          <p:nvPicPr>
            <p:cNvPr id="17411" name="Picture 3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49" y="1189"/>
              <a:ext cx="5139" cy="260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17412" name="Text Box 4"/>
            <p:cNvSpPr txBox="1">
              <a:spLocks noChangeArrowheads="1"/>
            </p:cNvSpPr>
            <p:nvPr/>
          </p:nvSpPr>
          <p:spPr bwMode="auto">
            <a:xfrm>
              <a:off x="249" y="1189"/>
              <a:ext cx="5139" cy="260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1"/>
          <p:cNvGrpSpPr>
            <a:grpSpLocks/>
          </p:cNvGrpSpPr>
          <p:nvPr/>
        </p:nvGrpSpPr>
        <p:grpSpPr bwMode="auto">
          <a:xfrm>
            <a:off x="6227763" y="4941888"/>
            <a:ext cx="2659062" cy="1677987"/>
            <a:chOff x="3923" y="3113"/>
            <a:chExt cx="1675" cy="1057"/>
          </a:xfrm>
        </p:grpSpPr>
        <p:sp>
          <p:nvSpPr>
            <p:cNvPr id="18434" name="Rectangle 2"/>
            <p:cNvSpPr>
              <a:spLocks noChangeArrowheads="1"/>
            </p:cNvSpPr>
            <p:nvPr/>
          </p:nvSpPr>
          <p:spPr bwMode="auto">
            <a:xfrm>
              <a:off x="3923" y="3113"/>
              <a:ext cx="1630" cy="1057"/>
            </a:xfrm>
            <a:prstGeom prst="rect">
              <a:avLst/>
            </a:prstGeom>
            <a:solidFill>
              <a:srgbClr val="FF99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35" name="Text Box 3"/>
            <p:cNvSpPr txBox="1">
              <a:spLocks noChangeArrowheads="1"/>
            </p:cNvSpPr>
            <p:nvPr/>
          </p:nvSpPr>
          <p:spPr bwMode="auto">
            <a:xfrm>
              <a:off x="3923" y="3158"/>
              <a:ext cx="1675" cy="978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200" b="1">
                  <a:solidFill>
                    <a:srgbClr val="000000"/>
                  </a:solidFill>
                  <a:latin typeface="Verdana" pitchFamily="32" charset="0"/>
                </a:rPr>
                <a:t>Загадки:</a:t>
              </a:r>
              <a:r>
                <a:rPr lang="ru-RU" sz="1200">
                  <a:solidFill>
                    <a:srgbClr val="000000"/>
                  </a:solidFill>
                  <a:latin typeface="Verdana" pitchFamily="32" charset="0"/>
                </a:rPr>
                <a:t> Прямо с неба, свысока, на нас смотрят...</a:t>
              </a:r>
            </a:p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200">
                  <a:solidFill>
                    <a:srgbClr val="000000"/>
                  </a:solidFill>
                  <a:latin typeface="Verdana" pitchFamily="32" charset="0"/>
                </a:rPr>
                <a:t>Он известен иногда, как замерзшая вода.</a:t>
              </a:r>
            </a:p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200">
                  <a:solidFill>
                    <a:srgbClr val="000000"/>
                  </a:solidFill>
                  <a:latin typeface="Verdana" pitchFamily="32" charset="0"/>
                </a:rPr>
                <a:t>Время, когда снеговые горы тают, им не до сна.</a:t>
              </a:r>
            </a:p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200">
                  <a:solidFill>
                    <a:srgbClr val="000000"/>
                  </a:solidFill>
                  <a:latin typeface="Verdana" pitchFamily="32" charset="0"/>
                </a:rPr>
                <a:t>Скажем, между нами, его много в бане.</a:t>
              </a:r>
            </a:p>
          </p:txBody>
        </p:sp>
      </p:grp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5614988" y="1916113"/>
            <a:ext cx="3524250" cy="2195512"/>
            <a:chOff x="3537" y="1207"/>
            <a:chExt cx="2220" cy="1383"/>
          </a:xfrm>
        </p:grpSpPr>
        <p:sp>
          <p:nvSpPr>
            <p:cNvPr id="18437" name="Rectangle 5"/>
            <p:cNvSpPr>
              <a:spLocks noChangeArrowheads="1"/>
            </p:cNvSpPr>
            <p:nvPr/>
          </p:nvSpPr>
          <p:spPr bwMode="auto">
            <a:xfrm>
              <a:off x="3537" y="1207"/>
              <a:ext cx="2175" cy="1268"/>
            </a:xfrm>
            <a:prstGeom prst="rect">
              <a:avLst/>
            </a:prstGeom>
            <a:solidFill>
              <a:srgbClr val="00FF0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38" name="Text Box 6"/>
            <p:cNvSpPr txBox="1">
              <a:spLocks noChangeArrowheads="1"/>
            </p:cNvSpPr>
            <p:nvPr/>
          </p:nvSpPr>
          <p:spPr bwMode="auto">
            <a:xfrm>
              <a:off x="3537" y="1207"/>
              <a:ext cx="2220" cy="1383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200" b="1">
                  <a:solidFill>
                    <a:srgbClr val="000000"/>
                  </a:solidFill>
                  <a:latin typeface="Verdana" pitchFamily="32" charset="0"/>
                </a:rPr>
                <a:t>Сказка(стихотворение):              </a:t>
              </a:r>
              <a:r>
                <a:rPr lang="ru-RU" sz="1200">
                  <a:solidFill>
                    <a:srgbClr val="000000"/>
                  </a:solidFill>
                  <a:latin typeface="Verdana" pitchFamily="32" charset="0"/>
                </a:rPr>
                <a:t>Островский как-то сказку написал,</a:t>
              </a:r>
              <a:br>
                <a:rPr lang="ru-RU" sz="1200">
                  <a:solidFill>
                    <a:srgbClr val="000000"/>
                  </a:solidFill>
                  <a:latin typeface="Verdana" pitchFamily="32" charset="0"/>
                </a:rPr>
              </a:br>
              <a:r>
                <a:rPr lang="ru-RU" sz="1200">
                  <a:solidFill>
                    <a:srgbClr val="000000"/>
                  </a:solidFill>
                  <a:latin typeface="Verdana" pitchFamily="32" charset="0"/>
                </a:rPr>
                <a:t>Хорошую, красивую, весеннюю,</a:t>
              </a:r>
              <a:br>
                <a:rPr lang="ru-RU" sz="1200">
                  <a:solidFill>
                    <a:srgbClr val="000000"/>
                  </a:solidFill>
                  <a:latin typeface="Verdana" pitchFamily="32" charset="0"/>
                </a:rPr>
              </a:br>
              <a:r>
                <a:rPr lang="ru-RU" sz="1200">
                  <a:solidFill>
                    <a:srgbClr val="000000"/>
                  </a:solidFill>
                  <a:latin typeface="Verdana" pitchFamily="32" charset="0"/>
                </a:rPr>
                <a:t>Но он не знал, что в сказке описал </a:t>
              </a:r>
              <a:br>
                <a:rPr lang="ru-RU" sz="1200">
                  <a:solidFill>
                    <a:srgbClr val="000000"/>
                  </a:solidFill>
                  <a:latin typeface="Verdana" pitchFamily="32" charset="0"/>
                </a:rPr>
              </a:br>
              <a:r>
                <a:rPr lang="ru-RU" sz="1200">
                  <a:solidFill>
                    <a:srgbClr val="000000"/>
                  </a:solidFill>
                  <a:latin typeface="Verdana" pitchFamily="32" charset="0"/>
                </a:rPr>
                <a:t>Физические разные явления. </a:t>
              </a:r>
            </a:p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200">
                  <a:solidFill>
                    <a:srgbClr val="000000"/>
                  </a:solidFill>
                  <a:latin typeface="Verdana" pitchFamily="32" charset="0"/>
                </a:rPr>
                <a:t>Морозом девушка из снега создалась,</a:t>
              </a:r>
              <a:br>
                <a:rPr lang="ru-RU" sz="1200">
                  <a:solidFill>
                    <a:srgbClr val="000000"/>
                  </a:solidFill>
                  <a:latin typeface="Verdana" pitchFamily="32" charset="0"/>
                </a:rPr>
              </a:br>
              <a:r>
                <a:rPr lang="ru-RU" sz="1200">
                  <a:solidFill>
                    <a:srgbClr val="000000"/>
                  </a:solidFill>
                  <a:latin typeface="Verdana" pitchFamily="32" charset="0"/>
                </a:rPr>
                <a:t>Красивая и в физике умна. </a:t>
              </a:r>
              <a:br>
                <a:rPr lang="ru-RU" sz="1200">
                  <a:solidFill>
                    <a:srgbClr val="000000"/>
                  </a:solidFill>
                  <a:latin typeface="Verdana" pitchFamily="32" charset="0"/>
                </a:rPr>
              </a:br>
              <a:r>
                <a:rPr lang="ru-RU" sz="1200">
                  <a:solidFill>
                    <a:srgbClr val="000000"/>
                  </a:solidFill>
                  <a:latin typeface="Verdana" pitchFamily="32" charset="0"/>
                </a:rPr>
                <a:t>Но вся холодная, из снега, изо льда, </a:t>
              </a:r>
              <a:br>
                <a:rPr lang="ru-RU" sz="1200">
                  <a:solidFill>
                    <a:srgbClr val="000000"/>
                  </a:solidFill>
                  <a:latin typeface="Verdana" pitchFamily="32" charset="0"/>
                </a:rPr>
              </a:br>
              <a:r>
                <a:rPr lang="ru-RU" sz="1200">
                  <a:solidFill>
                    <a:srgbClr val="000000"/>
                  </a:solidFill>
                  <a:latin typeface="Verdana" pitchFamily="32" charset="0"/>
                </a:rPr>
                <a:t>Скажите, как она звалась?</a:t>
              </a:r>
              <a:br>
                <a:rPr lang="ru-RU" sz="1200">
                  <a:solidFill>
                    <a:srgbClr val="000000"/>
                  </a:solidFill>
                  <a:latin typeface="Verdana" pitchFamily="32" charset="0"/>
                </a:rPr>
              </a:br>
              <a:r>
                <a:rPr lang="ru-RU" sz="1200">
                  <a:solidFill>
                    <a:srgbClr val="000000"/>
                  </a:solidFill>
                  <a:latin typeface="Verdana" pitchFamily="32" charset="0"/>
                </a:rPr>
                <a:t>(ответ хором) Снегурочка!</a:t>
              </a:r>
            </a:p>
            <a:p>
              <a:pPr>
                <a:spcBef>
                  <a:spcPts val="750"/>
                </a:spcBef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ru-RU" sz="1200">
                <a:solidFill>
                  <a:srgbClr val="000000"/>
                </a:solidFill>
                <a:latin typeface="Verdana" pitchFamily="32" charset="0"/>
              </a:endParaRPr>
            </a:p>
          </p:txBody>
        </p:sp>
      </p:grpSp>
      <p:grpSp>
        <p:nvGrpSpPr>
          <p:cNvPr id="18439" name="Group 7"/>
          <p:cNvGrpSpPr>
            <a:grpSpLocks/>
          </p:cNvGrpSpPr>
          <p:nvPr/>
        </p:nvGrpSpPr>
        <p:grpSpPr bwMode="auto">
          <a:xfrm>
            <a:off x="34925" y="1484313"/>
            <a:ext cx="4171950" cy="2660650"/>
            <a:chOff x="22" y="935"/>
            <a:chExt cx="2628" cy="1676"/>
          </a:xfrm>
        </p:grpSpPr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68" y="981"/>
              <a:ext cx="2582" cy="1630"/>
            </a:xfrm>
            <a:prstGeom prst="rect">
              <a:avLst/>
            </a:prstGeom>
            <a:solidFill>
              <a:srgbClr val="9966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1" name="Text Box 9"/>
            <p:cNvSpPr txBox="1">
              <a:spLocks noChangeArrowheads="1"/>
            </p:cNvSpPr>
            <p:nvPr/>
          </p:nvSpPr>
          <p:spPr bwMode="auto">
            <a:xfrm>
              <a:off x="22" y="935"/>
              <a:ext cx="2628" cy="1669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400" b="1">
                  <a:solidFill>
                    <a:srgbClr val="000000"/>
                  </a:solidFill>
                  <a:latin typeface="Verdana" pitchFamily="32" charset="0"/>
                </a:rPr>
                <a:t>Интересные истории:</a:t>
              </a:r>
              <a:r>
                <a:rPr lang="ru-RU" sz="1400">
                  <a:solidFill>
                    <a:srgbClr val="000000"/>
                  </a:solidFill>
                  <a:latin typeface="Verdana" pitchFamily="32" charset="0"/>
                </a:rPr>
                <a:t> Он славился своей рассеянностью. Про него  рассказывали, что однажды он с сосредоточенным видом варил в воде свои часы три минуты, держа яйцо в руке.</a:t>
              </a:r>
              <a:r>
                <a:rPr lang="ru-RU" sz="1400" i="1">
                  <a:solidFill>
                    <a:srgbClr val="000000"/>
                  </a:solidFill>
                  <a:latin typeface="Verdana" pitchFamily="32" charset="0"/>
                </a:rPr>
                <a:t>(Ампер.) </a:t>
              </a:r>
            </a:p>
            <a:p>
              <a:pPr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400">
                  <a:solidFill>
                    <a:srgbClr val="000000"/>
                  </a:solidFill>
                  <a:latin typeface="Verdana" pitchFamily="32" charset="0"/>
                </a:rPr>
                <a:t>По профессии пивовар, он был прекрасным экспериментатором, исследовал законы выделения теплоты электрическим током, внес большой вклад в кинетическую теорию газов.</a:t>
              </a:r>
              <a:r>
                <a:rPr lang="ru-RU" sz="1400" i="1">
                  <a:solidFill>
                    <a:srgbClr val="000000"/>
                  </a:solidFill>
                  <a:latin typeface="Verdana" pitchFamily="32" charset="0"/>
                </a:rPr>
                <a:t>(Джоуль).</a:t>
              </a:r>
            </a:p>
          </p:txBody>
        </p:sp>
      </p:grpSp>
      <p:grpSp>
        <p:nvGrpSpPr>
          <p:cNvPr id="18442" name="Group 10"/>
          <p:cNvGrpSpPr>
            <a:grpSpLocks/>
          </p:cNvGrpSpPr>
          <p:nvPr/>
        </p:nvGrpSpPr>
        <p:grpSpPr bwMode="auto">
          <a:xfrm>
            <a:off x="250825" y="4724400"/>
            <a:ext cx="2876550" cy="1797050"/>
            <a:chOff x="158" y="2976"/>
            <a:chExt cx="1812" cy="1132"/>
          </a:xfrm>
        </p:grpSpPr>
        <p:grpSp>
          <p:nvGrpSpPr>
            <p:cNvPr id="18443" name="Group 11"/>
            <p:cNvGrpSpPr>
              <a:grpSpLocks/>
            </p:cNvGrpSpPr>
            <p:nvPr/>
          </p:nvGrpSpPr>
          <p:grpSpPr bwMode="auto">
            <a:xfrm>
              <a:off x="158" y="2976"/>
              <a:ext cx="1812" cy="1132"/>
              <a:chOff x="158" y="2976"/>
              <a:chExt cx="1812" cy="1132"/>
            </a:xfrm>
          </p:grpSpPr>
          <p:sp>
            <p:nvSpPr>
              <p:cNvPr id="18444" name="Rectangle 12"/>
              <p:cNvSpPr>
                <a:spLocks noChangeArrowheads="1"/>
              </p:cNvSpPr>
              <p:nvPr/>
            </p:nvSpPr>
            <p:spPr bwMode="auto">
              <a:xfrm>
                <a:off x="158" y="2976"/>
                <a:ext cx="1812" cy="1132"/>
              </a:xfrm>
              <a:prstGeom prst="rect">
                <a:avLst/>
              </a:prstGeom>
              <a:solidFill>
                <a:srgbClr val="33CCCC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45" name="Text Box 13"/>
              <p:cNvSpPr txBox="1">
                <a:spLocks noChangeArrowheads="1"/>
              </p:cNvSpPr>
              <p:nvPr/>
            </p:nvSpPr>
            <p:spPr bwMode="auto">
              <a:xfrm>
                <a:off x="347" y="3275"/>
                <a:ext cx="1244" cy="401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8446" name="Text Box 14"/>
            <p:cNvSpPr txBox="1">
              <a:spLocks noChangeArrowheads="1"/>
            </p:cNvSpPr>
            <p:nvPr/>
          </p:nvSpPr>
          <p:spPr bwMode="auto">
            <a:xfrm>
              <a:off x="196" y="3035"/>
              <a:ext cx="1698" cy="998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400" b="1">
                  <a:solidFill>
                    <a:srgbClr val="000000"/>
                  </a:solidFill>
                  <a:latin typeface="Verdana" pitchFamily="32" charset="0"/>
                </a:rPr>
                <a:t>Учебные фильмы: </a:t>
              </a:r>
              <a:r>
                <a:rPr lang="ru-RU" sz="1400">
                  <a:solidFill>
                    <a:srgbClr val="000000"/>
                  </a:solidFill>
                  <a:latin typeface="Verdana" pitchFamily="32" charset="0"/>
                </a:rPr>
                <a:t>Земля- наш дом, Секунды до катастрофы, Леонов- первый космонавт в открытом космосе. Властелин мира. Никола Тесла.</a:t>
              </a:r>
            </a:p>
          </p:txBody>
        </p:sp>
      </p:grpSp>
      <p:grpSp>
        <p:nvGrpSpPr>
          <p:cNvPr id="18447" name="Group 15"/>
          <p:cNvGrpSpPr>
            <a:grpSpLocks/>
          </p:cNvGrpSpPr>
          <p:nvPr/>
        </p:nvGrpSpPr>
        <p:grpSpPr bwMode="auto">
          <a:xfrm>
            <a:off x="3708400" y="4149725"/>
            <a:ext cx="1938338" cy="1793875"/>
            <a:chOff x="2336" y="2614"/>
            <a:chExt cx="1221" cy="1130"/>
          </a:xfrm>
        </p:grpSpPr>
        <p:sp>
          <p:nvSpPr>
            <p:cNvPr id="18448" name="Oval 16"/>
            <p:cNvSpPr>
              <a:spLocks noChangeArrowheads="1"/>
            </p:cNvSpPr>
            <p:nvPr/>
          </p:nvSpPr>
          <p:spPr bwMode="auto">
            <a:xfrm>
              <a:off x="2336" y="2614"/>
              <a:ext cx="1131" cy="1130"/>
            </a:xfrm>
            <a:prstGeom prst="ellipse">
              <a:avLst/>
            </a:prstGeom>
            <a:solidFill>
              <a:srgbClr val="FF0066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9" name="Text Box 17"/>
            <p:cNvSpPr txBox="1">
              <a:spLocks noChangeArrowheads="1"/>
            </p:cNvSpPr>
            <p:nvPr/>
          </p:nvSpPr>
          <p:spPr bwMode="auto">
            <a:xfrm>
              <a:off x="2426" y="2795"/>
              <a:ext cx="1131" cy="749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ts val="2250"/>
                </a:spcBef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3600">
                  <a:solidFill>
                    <a:srgbClr val="000000"/>
                  </a:solidFill>
                  <a:latin typeface="Verdana" pitchFamily="32" charset="0"/>
                </a:rPr>
                <a:t>Яркое пятно</a:t>
              </a:r>
            </a:p>
          </p:txBody>
        </p:sp>
      </p:grp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539750" y="476250"/>
            <a:ext cx="8153400" cy="9906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solidFill>
                  <a:srgbClr val="000000"/>
                </a:solidFill>
              </a:rPr>
              <a:t>Мотивирующие примеры</a:t>
            </a:r>
          </a:p>
        </p:txBody>
      </p:sp>
      <p:sp>
        <p:nvSpPr>
          <p:cNvPr id="18451" name="AutoShape 19"/>
          <p:cNvSpPr>
            <a:spLocks noChangeArrowheads="1"/>
          </p:cNvSpPr>
          <p:nvPr/>
        </p:nvSpPr>
        <p:spPr bwMode="auto">
          <a:xfrm rot="19260000">
            <a:off x="3125788" y="5413375"/>
            <a:ext cx="685800" cy="431800"/>
          </a:xfrm>
          <a:prstGeom prst="rightArrow">
            <a:avLst>
              <a:gd name="adj1" fmla="val 50000"/>
              <a:gd name="adj2" fmla="val 39706"/>
            </a:avLst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52" name="AutoShape 20"/>
          <p:cNvSpPr>
            <a:spLocks noChangeArrowheads="1"/>
          </p:cNvSpPr>
          <p:nvPr/>
        </p:nvSpPr>
        <p:spPr bwMode="auto">
          <a:xfrm rot="12180000">
            <a:off x="5510213" y="5230813"/>
            <a:ext cx="685800" cy="431800"/>
          </a:xfrm>
          <a:prstGeom prst="rightArrow">
            <a:avLst>
              <a:gd name="adj1" fmla="val 50000"/>
              <a:gd name="adj2" fmla="val 39706"/>
            </a:avLst>
          </a:prstGeom>
          <a:solidFill>
            <a:srgbClr val="FF99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53" name="AutoShape 21"/>
          <p:cNvSpPr>
            <a:spLocks noChangeArrowheads="1"/>
          </p:cNvSpPr>
          <p:nvPr/>
        </p:nvSpPr>
        <p:spPr bwMode="auto">
          <a:xfrm rot="8640000">
            <a:off x="5294313" y="4006850"/>
            <a:ext cx="685800" cy="431800"/>
          </a:xfrm>
          <a:prstGeom prst="rightArrow">
            <a:avLst>
              <a:gd name="adj1" fmla="val 50000"/>
              <a:gd name="adj2" fmla="val 39706"/>
            </a:avLst>
          </a:prstGeom>
          <a:solidFill>
            <a:srgbClr val="00FF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54" name="AutoShape 22"/>
          <p:cNvSpPr>
            <a:spLocks noChangeArrowheads="1"/>
          </p:cNvSpPr>
          <p:nvPr/>
        </p:nvSpPr>
        <p:spPr bwMode="auto">
          <a:xfrm rot="1620000">
            <a:off x="3238500" y="4149725"/>
            <a:ext cx="685800" cy="431800"/>
          </a:xfrm>
          <a:prstGeom prst="rightArrow">
            <a:avLst>
              <a:gd name="adj1" fmla="val 50000"/>
              <a:gd name="adj2" fmla="val 39706"/>
            </a:avLst>
          </a:prstGeom>
          <a:solidFill>
            <a:srgbClr val="9966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179388" y="333375"/>
            <a:ext cx="8361362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solidFill>
                  <a:srgbClr val="000000"/>
                </a:solidFill>
              </a:rPr>
              <a:t>Сущность проблемного обучения</a:t>
            </a:r>
            <a:r>
              <a:rPr lang="ru-RU" sz="3600" b="1">
                <a:solidFill>
                  <a:srgbClr val="006666"/>
                </a:solidFill>
              </a:rPr>
              <a:t> </a:t>
            </a: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539750" y="1412875"/>
            <a:ext cx="8001000" cy="4600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8138">
              <a:spcBef>
                <a:spcPts val="7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900" b="1">
                <a:solidFill>
                  <a:srgbClr val="984807"/>
                </a:solidFill>
                <a:latin typeface="Times New Roman" pitchFamily="16" charset="0"/>
              </a:rPr>
              <a:t>   </a:t>
            </a:r>
            <a:r>
              <a:rPr lang="ru-RU" sz="2900">
                <a:solidFill>
                  <a:srgbClr val="984807"/>
                </a:solidFill>
                <a:latin typeface="Times New Roman" pitchFamily="16" charset="0"/>
              </a:rPr>
              <a:t> </a:t>
            </a:r>
            <a:r>
              <a:rPr lang="ru-RU" sz="2900">
                <a:solidFill>
                  <a:srgbClr val="000000"/>
                </a:solidFill>
                <a:latin typeface="Verdana" pitchFamily="32" charset="0"/>
              </a:rPr>
              <a:t>сводится к тому, что в процессе обучения в корне изменяется характер и структура познавательной деятельности учащегося, приводящее к развитию творческого потенциала личности учащегося. Главным и характерным признаком проблемного обучения является проблемная ситуация. </a:t>
            </a:r>
          </a:p>
          <a:p>
            <a:pPr marL="342900" indent="-338138">
              <a:spcBef>
                <a:spcPts val="7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2900">
              <a:solidFill>
                <a:srgbClr val="000000"/>
              </a:solidFill>
              <a:latin typeface="Verdana" pitchFamily="3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1" name="Group 1"/>
          <p:cNvGraphicFramePr>
            <a:graphicFrameLocks noGrp="1"/>
          </p:cNvGraphicFramePr>
          <p:nvPr/>
        </p:nvGraphicFramePr>
        <p:xfrm>
          <a:off x="936625" y="1557338"/>
          <a:ext cx="7092950" cy="5637212"/>
        </p:xfrm>
        <a:graphic>
          <a:graphicData uri="http://schemas.openxmlformats.org/drawingml/2006/table">
            <a:tbl>
              <a:tblPr/>
              <a:tblGrid>
                <a:gridCol w="2894013"/>
                <a:gridCol w="4198937"/>
              </a:tblGrid>
              <a:tr h="9493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Microsoft YaHei" charset="-122"/>
                        </a:rPr>
                        <a:t>Не могу!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ea typeface="Microsoft YaHei" charset="-122"/>
                      </a:endParaRPr>
                    </a:p>
                  </a:txBody>
                  <a:tcPr marL="90000" marR="90000" marT="119880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Microsoft YaHei" charset="-122"/>
                        </a:rPr>
                        <a:t>Даётся практическое задание не выполнимое вообще</a:t>
                      </a:r>
                    </a:p>
                  </a:txBody>
                  <a:tcPr marL="90000" marR="90000" marT="98135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Microsoft YaHei" charset="-122"/>
                        </a:rPr>
                        <a:t>Несоответствие</a:t>
                      </a:r>
                    </a:p>
                  </a:txBody>
                  <a:tcPr marL="90000" marR="90000" marT="119880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Microsoft YaHei" charset="-122"/>
                        </a:rPr>
                        <a:t>Даётся задание, где надо использовать знания в новой ситуации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ea typeface="Microsoft YaHei" charset="-122"/>
                      </a:endParaRPr>
                    </a:p>
                  </a:txBody>
                  <a:tcPr marL="90000" marR="90000" marT="98135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93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500"/>
                        </a:spcBef>
                        <a:spcAft>
                          <a:spcPts val="100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Microsoft YaHei" charset="-122"/>
                        </a:rPr>
                        <a:t>Конфликт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ea typeface="Microsoft YaHei" charset="-122"/>
                      </a:endParaRPr>
                    </a:p>
                  </a:txBody>
                  <a:tcPr marL="90000" marR="90000" marT="119880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Microsoft YaHei" charset="-122"/>
                        </a:rPr>
                        <a:t>Ситуация рассматривающая противоположности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ea typeface="Microsoft YaHei" charset="-122"/>
                      </a:endParaRPr>
                    </a:p>
                  </a:txBody>
                  <a:tcPr marL="90000" marR="90000" marT="98135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Microsoft YaHei" charset="-122"/>
                        </a:rPr>
                        <a:t>Неожиданность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ea typeface="Microsoft YaHei" charset="-122"/>
                      </a:endParaRPr>
                    </a:p>
                  </a:txBody>
                  <a:tcPr marL="90000" marR="90000" marT="119880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Microsoft YaHei" charset="-122"/>
                        </a:rPr>
                        <a:t>Вызывает удивление, необычность, парадоксальность</a:t>
                      </a:r>
                    </a:p>
                  </a:txBody>
                  <a:tcPr marL="90000" marR="90000" marT="98135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Microsoft YaHei" charset="-122"/>
                        </a:rPr>
                        <a:t>Неопределённость</a:t>
                      </a:r>
                    </a:p>
                  </a:txBody>
                  <a:tcPr marL="90000" marR="90000" marT="119880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Microsoft YaHei" charset="-122"/>
                        </a:rPr>
                        <a:t>Неоднозначные решения в виду недостатка (лишних) данных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ea typeface="Microsoft YaHei" charset="-122"/>
                      </a:endParaRPr>
                    </a:p>
                  </a:txBody>
                  <a:tcPr marL="90000" marR="90000" marT="98135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Microsoft YaHei" charset="-122"/>
                        </a:rPr>
                        <a:t>Выбор</a:t>
                      </a:r>
                    </a:p>
                  </a:txBody>
                  <a:tcPr marL="90000" marR="90000" marT="119880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Microsoft YaHei" charset="-122"/>
                        </a:rPr>
                        <a:t>Даётся ряд готовых решений. Выбери правильное.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ea typeface="Microsoft YaHei" charset="-122"/>
                      </a:endParaRPr>
                    </a:p>
                  </a:txBody>
                  <a:tcPr marL="90000" marR="90000" marT="98135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Microsoft YaHei" charset="-122"/>
                        </a:rPr>
                        <a:t>Ошибка!</a:t>
                      </a:r>
                    </a:p>
                  </a:txBody>
                  <a:tcPr marL="90000" marR="90000" marT="119880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ea typeface="Microsoft YaHei" charset="-122"/>
                        </a:rPr>
                        <a:t>Задания с заведомо допущенной ошибкой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6" charset="0"/>
                        <a:ea typeface="Microsoft YaHei" charset="-122"/>
                      </a:endParaRPr>
                    </a:p>
                  </a:txBody>
                  <a:tcPr marL="90000" marR="90000" marT="98135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33" name="Rectangle 53"/>
          <p:cNvSpPr>
            <a:spLocks noChangeArrowheads="1"/>
          </p:cNvSpPr>
          <p:nvPr/>
        </p:nvSpPr>
        <p:spPr bwMode="auto">
          <a:xfrm>
            <a:off x="2051050" y="808038"/>
            <a:ext cx="5545138" cy="6429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solidFill>
                  <a:srgbClr val="006666"/>
                </a:solidFill>
                <a:latin typeface="Times New Roman" pitchFamily="16" charset="0"/>
              </a:rPr>
              <a:t>Типы ситуаций на уроке: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370013" y="301625"/>
            <a:ext cx="7313612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Типы проблемных ситуаций.</a:t>
            </a:r>
          </a:p>
        </p:txBody>
      </p:sp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1447800" y="1905000"/>
            <a:ext cx="3429000" cy="3581400"/>
          </a:xfrm>
          <a:prstGeom prst="irregularSeal1">
            <a:avLst/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000000"/>
                </a:solidFill>
              </a:rPr>
              <a:t>Педагогическая.</a:t>
            </a:r>
          </a:p>
        </p:txBody>
      </p:sp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5486400" y="2286000"/>
            <a:ext cx="3048000" cy="2971800"/>
          </a:xfrm>
          <a:prstGeom prst="smileyFace">
            <a:avLst>
              <a:gd name="adj" fmla="val 4653"/>
            </a:avLst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000000"/>
                </a:solidFill>
              </a:rPr>
              <a:t>Психологическая.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323850" y="1125538"/>
            <a:ext cx="7816850" cy="5197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8138" algn="just">
              <a:lnSpc>
                <a:spcPct val="90000"/>
              </a:lnSpc>
              <a:spcBef>
                <a:spcPts val="7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900" b="1" i="1" u="sng">
                <a:solidFill>
                  <a:srgbClr val="632523"/>
                </a:solidFill>
                <a:latin typeface="Verdana" pitchFamily="32" charset="0"/>
              </a:rPr>
              <a:t>Проблема </a:t>
            </a:r>
          </a:p>
          <a:p>
            <a:pPr marL="342900" indent="-338138" algn="just">
              <a:lnSpc>
                <a:spcPct val="90000"/>
              </a:lnSpc>
              <a:spcBef>
                <a:spcPts val="7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900">
                <a:solidFill>
                  <a:srgbClr val="000000"/>
                </a:solidFill>
                <a:latin typeface="Verdana" pitchFamily="32" charset="0"/>
              </a:rPr>
              <a:t>    задание, задача, теоретический или практический вопрос, требующий разрешения </a:t>
            </a:r>
          </a:p>
          <a:p>
            <a:pPr marL="342900" indent="-338138" algn="just">
              <a:lnSpc>
                <a:spcPct val="90000"/>
              </a:lnSpc>
              <a:spcBef>
                <a:spcPts val="7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900" b="1" u="sng">
                <a:solidFill>
                  <a:srgbClr val="731901"/>
                </a:solidFill>
                <a:latin typeface="Verdana" pitchFamily="32" charset="0"/>
              </a:rPr>
              <a:t>проблемная ситуация в обучении</a:t>
            </a:r>
            <a:r>
              <a:rPr lang="ru-RU" sz="2900" b="1">
                <a:solidFill>
                  <a:srgbClr val="731901"/>
                </a:solidFill>
                <a:latin typeface="Verdana" pitchFamily="32" charset="0"/>
              </a:rPr>
              <a:t>  </a:t>
            </a:r>
          </a:p>
          <a:p>
            <a:pPr marL="342900" indent="-338138">
              <a:lnSpc>
                <a:spcPct val="90000"/>
              </a:lnSpc>
              <a:spcBef>
                <a:spcPts val="7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900" b="1">
                <a:solidFill>
                  <a:srgbClr val="000000"/>
                </a:solidFill>
                <a:latin typeface="Verdana" pitchFamily="32" charset="0"/>
              </a:rPr>
              <a:t>    </a:t>
            </a:r>
            <a:r>
              <a:rPr lang="ru-RU" sz="2900">
                <a:solidFill>
                  <a:srgbClr val="000000"/>
                </a:solidFill>
                <a:latin typeface="Verdana" pitchFamily="32" charset="0"/>
              </a:rPr>
              <a:t>спланированное, специально </a:t>
            </a:r>
          </a:p>
          <a:p>
            <a:pPr marL="342900" indent="-338138">
              <a:lnSpc>
                <a:spcPct val="90000"/>
              </a:lnSpc>
              <a:spcBef>
                <a:spcPts val="7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900">
                <a:solidFill>
                  <a:srgbClr val="000000"/>
                </a:solidFill>
                <a:latin typeface="Verdana" pitchFamily="32" charset="0"/>
              </a:rPr>
              <a:t>    задуманное средство, </a:t>
            </a:r>
          </a:p>
          <a:p>
            <a:pPr marL="342900" indent="-338138">
              <a:lnSpc>
                <a:spcPct val="90000"/>
              </a:lnSpc>
              <a:spcBef>
                <a:spcPts val="7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900">
                <a:solidFill>
                  <a:srgbClr val="000000"/>
                </a:solidFill>
                <a:latin typeface="Verdana" pitchFamily="32" charset="0"/>
              </a:rPr>
              <a:t>    направленное на пробуждение </a:t>
            </a:r>
          </a:p>
          <a:p>
            <a:pPr marL="342900" indent="-338138">
              <a:lnSpc>
                <a:spcPct val="90000"/>
              </a:lnSpc>
              <a:spcBef>
                <a:spcPts val="7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900">
                <a:solidFill>
                  <a:srgbClr val="000000"/>
                </a:solidFill>
                <a:latin typeface="Verdana" pitchFamily="32" charset="0"/>
              </a:rPr>
              <a:t>    интереса у учащихся </a:t>
            </a:r>
          </a:p>
          <a:p>
            <a:pPr marL="342900" indent="-338138">
              <a:lnSpc>
                <a:spcPct val="90000"/>
              </a:lnSpc>
              <a:spcBef>
                <a:spcPts val="7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900">
                <a:solidFill>
                  <a:srgbClr val="000000"/>
                </a:solidFill>
                <a:latin typeface="Verdana" pitchFamily="32" charset="0"/>
              </a:rPr>
              <a:t>    к обсуждаемой теме.</a:t>
            </a:r>
          </a:p>
          <a:p>
            <a:pPr marL="342900" indent="-338138">
              <a:lnSpc>
                <a:spcPct val="90000"/>
              </a:lnSpc>
              <a:spcBef>
                <a:spcPts val="7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2900">
              <a:solidFill>
                <a:srgbClr val="000000"/>
              </a:solidFill>
              <a:latin typeface="Verdana" pitchFamily="32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750" y="3284538"/>
            <a:ext cx="2000250" cy="32337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1412875" y="315913"/>
            <a:ext cx="7167563" cy="10810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6666"/>
                </a:solidFill>
              </a:rPr>
              <a:t>Эффективность проблемного обучения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68313" y="1557338"/>
            <a:ext cx="8496300" cy="5045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604838" indent="-604838">
              <a:lnSpc>
                <a:spcPct val="90000"/>
              </a:lnSpc>
              <a:spcBef>
                <a:spcPts val="725"/>
              </a:spcBef>
              <a:buClr>
                <a:srgbClr val="006666"/>
              </a:buClr>
              <a:buSzPct val="70000"/>
              <a:buFont typeface="Verdana" pitchFamily="32" charset="0"/>
              <a:buChar char="•"/>
              <a:tabLst>
                <a:tab pos="604838" algn="l"/>
                <a:tab pos="1052513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7350" algn="l"/>
                <a:tab pos="4646613" algn="l"/>
                <a:tab pos="5095875" algn="l"/>
                <a:tab pos="5545138" algn="l"/>
                <a:tab pos="5994400" algn="l"/>
                <a:tab pos="6443663" algn="l"/>
                <a:tab pos="6892925" algn="l"/>
                <a:tab pos="7342188" algn="l"/>
                <a:tab pos="7791450" algn="l"/>
                <a:tab pos="8240713" algn="l"/>
                <a:tab pos="8689975" algn="l"/>
                <a:tab pos="9139238" algn="l"/>
                <a:tab pos="9588500" algn="l"/>
              </a:tabLst>
            </a:pPr>
            <a:r>
              <a:rPr lang="ru-RU" sz="2900">
                <a:solidFill>
                  <a:srgbClr val="000000"/>
                </a:solidFill>
                <a:latin typeface="Verdana" pitchFamily="32" charset="0"/>
              </a:rPr>
              <a:t>большая интеллектуальная активность учащегося, вызываемая познавательной потребностью – желанием найти искомое неизвестное, без которого он не сможет решить поставленную задачу.  </a:t>
            </a:r>
          </a:p>
          <a:p>
            <a:pPr marL="604838" indent="-604838">
              <a:lnSpc>
                <a:spcPct val="90000"/>
              </a:lnSpc>
              <a:spcBef>
                <a:spcPts val="725"/>
              </a:spcBef>
              <a:buClr>
                <a:srgbClr val="006666"/>
              </a:buClr>
              <a:buSzPct val="70000"/>
              <a:buFont typeface="Verdana" pitchFamily="32" charset="0"/>
              <a:buChar char="•"/>
              <a:tabLst>
                <a:tab pos="604838" algn="l"/>
                <a:tab pos="1052513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7350" algn="l"/>
                <a:tab pos="4646613" algn="l"/>
                <a:tab pos="5095875" algn="l"/>
                <a:tab pos="5545138" algn="l"/>
                <a:tab pos="5994400" algn="l"/>
                <a:tab pos="6443663" algn="l"/>
                <a:tab pos="6892925" algn="l"/>
                <a:tab pos="7342188" algn="l"/>
                <a:tab pos="7791450" algn="l"/>
                <a:tab pos="8240713" algn="l"/>
                <a:tab pos="8689975" algn="l"/>
                <a:tab pos="9139238" algn="l"/>
                <a:tab pos="9588500" algn="l"/>
              </a:tabLst>
            </a:pPr>
            <a:r>
              <a:rPr lang="ru-RU" sz="2900">
                <a:solidFill>
                  <a:srgbClr val="000000"/>
                </a:solidFill>
                <a:latin typeface="Verdana" pitchFamily="32" charset="0"/>
              </a:rPr>
              <a:t>знания усваиваются как некие общие закономерности или способы действий, позволяющие использовать их и впредь при решении широкого класса других задач.</a:t>
            </a:r>
          </a:p>
          <a:p>
            <a:pPr marL="604838" indent="-604838">
              <a:lnSpc>
                <a:spcPct val="90000"/>
              </a:lnSpc>
              <a:spcBef>
                <a:spcPts val="725"/>
              </a:spcBef>
              <a:buClrTx/>
              <a:buSzPct val="70000"/>
              <a:buFontTx/>
              <a:buNone/>
              <a:tabLst>
                <a:tab pos="604838" algn="l"/>
                <a:tab pos="1052513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7350" algn="l"/>
                <a:tab pos="4646613" algn="l"/>
                <a:tab pos="5095875" algn="l"/>
                <a:tab pos="5545138" algn="l"/>
                <a:tab pos="5994400" algn="l"/>
                <a:tab pos="6443663" algn="l"/>
                <a:tab pos="6892925" algn="l"/>
                <a:tab pos="7342188" algn="l"/>
                <a:tab pos="7791450" algn="l"/>
                <a:tab pos="8240713" algn="l"/>
                <a:tab pos="8689975" algn="l"/>
                <a:tab pos="9139238" algn="l"/>
                <a:tab pos="9588500" algn="l"/>
              </a:tabLst>
            </a:pPr>
            <a:endParaRPr lang="ru-RU" sz="2900">
              <a:solidFill>
                <a:srgbClr val="000000"/>
              </a:solidFill>
              <a:latin typeface="Verdana" pitchFamily="3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F1F5"/>
            </a:gs>
            <a:gs pos="100000">
              <a:srgbClr val="909C9F"/>
            </a:gs>
          </a:gsLst>
          <a:lin ang="1296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463" y="0"/>
            <a:ext cx="9109075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071563" y="1824038"/>
            <a:ext cx="5929312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Calibri" pitchFamily="32" charset="0"/>
                <a:cs typeface="Times New Roman" pitchFamily="16" charset="0"/>
              </a:rPr>
              <a:t> 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714375"/>
            <a:ext cx="642938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200" b="1">
                <a:solidFill>
                  <a:srgbClr val="000000"/>
                </a:solidFill>
              </a:rPr>
              <a:t>ФГОС</a:t>
            </a:r>
            <a:r>
              <a:rPr lang="ru-RU" sz="16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685800" y="762000"/>
            <a:ext cx="7772400" cy="42068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45720" tIns="46800" rIns="4572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 b="1">
                <a:solidFill>
                  <a:srgbClr val="000000"/>
                </a:solidFill>
                <a:latin typeface="Franklin Gothic Book" pitchFamily="32" charset="0"/>
              </a:rPr>
              <a:t>Важнейшая задача современной системы образования – </a:t>
            </a:r>
            <a:br>
              <a:rPr lang="ru-RU" sz="5400" b="1">
                <a:solidFill>
                  <a:srgbClr val="000000"/>
                </a:solidFill>
                <a:latin typeface="Franklin Gothic Book" pitchFamily="32" charset="0"/>
              </a:rPr>
            </a:br>
            <a:r>
              <a:rPr lang="ru-RU" sz="5400" b="1">
                <a:solidFill>
                  <a:srgbClr val="000000"/>
                </a:solidFill>
                <a:latin typeface="Franklin Gothic Book" pitchFamily="32" charset="0"/>
              </a:rPr>
              <a:t>«научить учиться»,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357188" y="5214938"/>
            <a:ext cx="6357937" cy="6429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6513" algn="ctr">
              <a:spcBef>
                <a:spcPts val="750"/>
              </a:spcBef>
              <a:buClrTx/>
              <a:buFontTx/>
              <a:buNone/>
              <a:tabLst>
                <a:tab pos="36513" algn="l"/>
                <a:tab pos="484188" algn="l"/>
                <a:tab pos="933450" algn="l"/>
                <a:tab pos="1382713" algn="l"/>
                <a:tab pos="1831975" algn="l"/>
                <a:tab pos="2281238" algn="l"/>
                <a:tab pos="2730500" algn="l"/>
                <a:tab pos="3179763" algn="l"/>
                <a:tab pos="3629025" algn="l"/>
                <a:tab pos="4078288" algn="l"/>
                <a:tab pos="4527550" algn="l"/>
                <a:tab pos="4976813" algn="l"/>
                <a:tab pos="5426075" algn="l"/>
                <a:tab pos="5875338" algn="l"/>
                <a:tab pos="6324600" algn="l"/>
                <a:tab pos="6773863" algn="l"/>
                <a:tab pos="7223125" algn="l"/>
                <a:tab pos="7672388" algn="l"/>
                <a:tab pos="8121650" algn="l"/>
                <a:tab pos="8570913" algn="l"/>
                <a:tab pos="9020175" algn="l"/>
              </a:tabLst>
            </a:pPr>
            <a:r>
              <a:rPr lang="ru-RU" sz="3000">
                <a:solidFill>
                  <a:srgbClr val="000000"/>
                </a:solidFill>
              </a:rPr>
              <a:t>т.е. сформировать УУД.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solidFill>
                  <a:srgbClr val="000000"/>
                </a:solidFill>
              </a:rPr>
              <a:t>Проблемное обучение 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42938" y="1628775"/>
            <a:ext cx="8001000" cy="28146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8138">
              <a:spcBef>
                <a:spcPts val="8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3300">
                <a:solidFill>
                  <a:srgbClr val="000000"/>
                </a:solidFill>
                <a:latin typeface="Times New Roman" pitchFamily="16" charset="0"/>
              </a:rPr>
              <a:t>   постоянно ставит обучаемого в ситуацию задачи, решение которой непременно требует работы мышления. </a:t>
            </a:r>
          </a:p>
          <a:p>
            <a:pPr marL="342900" indent="-338138">
              <a:spcBef>
                <a:spcPts val="8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3300">
              <a:solidFill>
                <a:srgbClr val="000000"/>
              </a:solidFill>
              <a:latin typeface="Times New Roman" pitchFamily="16" charset="0"/>
            </a:endParaRPr>
          </a:p>
          <a:p>
            <a:pPr marL="342900" indent="-338138">
              <a:spcBef>
                <a:spcPts val="825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3300">
              <a:solidFill>
                <a:srgbClr val="000000"/>
              </a:solidFill>
              <a:latin typeface="Times New Roman" pitchFamily="16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0" y="3214688"/>
            <a:ext cx="2833688" cy="2933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F1F5"/>
            </a:gs>
            <a:gs pos="100000">
              <a:srgbClr val="909C9F"/>
            </a:gs>
          </a:gsLst>
          <a:lin ang="1296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463" y="0"/>
            <a:ext cx="9109075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642938" y="3109913"/>
            <a:ext cx="8358187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>
                <a:solidFill>
                  <a:srgbClr val="FF0000"/>
                </a:solidFill>
                <a:cs typeface="Times New Roman" pitchFamily="16" charset="0"/>
              </a:rPr>
              <a:t>      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714375"/>
            <a:ext cx="642938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200" b="1">
                <a:solidFill>
                  <a:srgbClr val="000000"/>
                </a:solidFill>
              </a:rPr>
              <a:t>ФГОС</a:t>
            </a:r>
            <a:r>
              <a:rPr lang="ru-RU" sz="16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57200" y="360363"/>
            <a:ext cx="7467600" cy="18732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45720" tIns="46800" rIns="4572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>
                <a:solidFill>
                  <a:srgbClr val="000000"/>
                </a:solidFill>
                <a:latin typeface="Franklin Gothic Book" pitchFamily="32" charset="0"/>
              </a:rPr>
              <a:t>Система универсальных учебных действий (УУД)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57200" y="2447925"/>
            <a:ext cx="7467600" cy="36782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401638" indent="-366713">
              <a:spcBef>
                <a:spcPts val="1000"/>
              </a:spcBef>
              <a:buClr>
                <a:srgbClr val="727CA3"/>
              </a:buClr>
              <a:buFont typeface="Wingdings 2" pitchFamily="16" charset="2"/>
              <a:buChar char=""/>
              <a:tabLst>
                <a:tab pos="401638" algn="l"/>
                <a:tab pos="849313" algn="l"/>
                <a:tab pos="1298575" algn="l"/>
                <a:tab pos="1747838" algn="l"/>
                <a:tab pos="2197100" algn="l"/>
                <a:tab pos="2646363" algn="l"/>
                <a:tab pos="3095625" algn="l"/>
                <a:tab pos="3544888" algn="l"/>
                <a:tab pos="3994150" algn="l"/>
                <a:tab pos="4443413" algn="l"/>
                <a:tab pos="4892675" algn="l"/>
                <a:tab pos="5341938" algn="l"/>
                <a:tab pos="5791200" algn="l"/>
                <a:tab pos="6240463" algn="l"/>
                <a:tab pos="6689725" algn="l"/>
                <a:tab pos="7138988" algn="l"/>
                <a:tab pos="7588250" algn="l"/>
                <a:tab pos="8037513" algn="l"/>
                <a:tab pos="8486775" algn="l"/>
                <a:tab pos="8936038" algn="l"/>
                <a:tab pos="9385300" algn="l"/>
              </a:tabLst>
            </a:pPr>
            <a:r>
              <a:rPr lang="ru-RU" sz="4000" b="1">
                <a:solidFill>
                  <a:srgbClr val="000000"/>
                </a:solidFill>
              </a:rPr>
              <a:t>коммуникативные,</a:t>
            </a:r>
          </a:p>
          <a:p>
            <a:pPr marL="401638" indent="-366713">
              <a:spcBef>
                <a:spcPts val="1000"/>
              </a:spcBef>
              <a:buClr>
                <a:srgbClr val="727CA3"/>
              </a:buClr>
              <a:buFont typeface="Wingdings 2" pitchFamily="16" charset="2"/>
              <a:buChar char=""/>
              <a:tabLst>
                <a:tab pos="401638" algn="l"/>
                <a:tab pos="849313" algn="l"/>
                <a:tab pos="1298575" algn="l"/>
                <a:tab pos="1747838" algn="l"/>
                <a:tab pos="2197100" algn="l"/>
                <a:tab pos="2646363" algn="l"/>
                <a:tab pos="3095625" algn="l"/>
                <a:tab pos="3544888" algn="l"/>
                <a:tab pos="3994150" algn="l"/>
                <a:tab pos="4443413" algn="l"/>
                <a:tab pos="4892675" algn="l"/>
                <a:tab pos="5341938" algn="l"/>
                <a:tab pos="5791200" algn="l"/>
                <a:tab pos="6240463" algn="l"/>
                <a:tab pos="6689725" algn="l"/>
                <a:tab pos="7138988" algn="l"/>
                <a:tab pos="7588250" algn="l"/>
                <a:tab pos="8037513" algn="l"/>
                <a:tab pos="8486775" algn="l"/>
                <a:tab pos="8936038" algn="l"/>
                <a:tab pos="9385300" algn="l"/>
              </a:tabLst>
            </a:pPr>
            <a:r>
              <a:rPr lang="ru-RU" sz="4000" b="1">
                <a:solidFill>
                  <a:srgbClr val="000000"/>
                </a:solidFill>
              </a:rPr>
              <a:t> регулятивные,</a:t>
            </a:r>
          </a:p>
          <a:p>
            <a:pPr marL="401638" indent="-366713">
              <a:spcBef>
                <a:spcPts val="1000"/>
              </a:spcBef>
              <a:buClr>
                <a:srgbClr val="727CA3"/>
              </a:buClr>
              <a:buFont typeface="Wingdings 2" pitchFamily="16" charset="2"/>
              <a:buChar char=""/>
              <a:tabLst>
                <a:tab pos="401638" algn="l"/>
                <a:tab pos="849313" algn="l"/>
                <a:tab pos="1298575" algn="l"/>
                <a:tab pos="1747838" algn="l"/>
                <a:tab pos="2197100" algn="l"/>
                <a:tab pos="2646363" algn="l"/>
                <a:tab pos="3095625" algn="l"/>
                <a:tab pos="3544888" algn="l"/>
                <a:tab pos="3994150" algn="l"/>
                <a:tab pos="4443413" algn="l"/>
                <a:tab pos="4892675" algn="l"/>
                <a:tab pos="5341938" algn="l"/>
                <a:tab pos="5791200" algn="l"/>
                <a:tab pos="6240463" algn="l"/>
                <a:tab pos="6689725" algn="l"/>
                <a:tab pos="7138988" algn="l"/>
                <a:tab pos="7588250" algn="l"/>
                <a:tab pos="8037513" algn="l"/>
                <a:tab pos="8486775" algn="l"/>
                <a:tab pos="8936038" algn="l"/>
                <a:tab pos="9385300" algn="l"/>
              </a:tabLst>
            </a:pPr>
            <a:r>
              <a:rPr lang="ru-RU" sz="4000" b="1">
                <a:solidFill>
                  <a:srgbClr val="000000"/>
                </a:solidFill>
              </a:rPr>
              <a:t> личностные, </a:t>
            </a:r>
          </a:p>
          <a:p>
            <a:pPr marL="401638" indent="-366713">
              <a:spcBef>
                <a:spcPts val="1000"/>
              </a:spcBef>
              <a:buClr>
                <a:srgbClr val="727CA3"/>
              </a:buClr>
              <a:buFont typeface="Wingdings 2" pitchFamily="16" charset="2"/>
              <a:buChar char=""/>
              <a:tabLst>
                <a:tab pos="401638" algn="l"/>
                <a:tab pos="849313" algn="l"/>
                <a:tab pos="1298575" algn="l"/>
                <a:tab pos="1747838" algn="l"/>
                <a:tab pos="2197100" algn="l"/>
                <a:tab pos="2646363" algn="l"/>
                <a:tab pos="3095625" algn="l"/>
                <a:tab pos="3544888" algn="l"/>
                <a:tab pos="3994150" algn="l"/>
                <a:tab pos="4443413" algn="l"/>
                <a:tab pos="4892675" algn="l"/>
                <a:tab pos="5341938" algn="l"/>
                <a:tab pos="5791200" algn="l"/>
                <a:tab pos="6240463" algn="l"/>
                <a:tab pos="6689725" algn="l"/>
                <a:tab pos="7138988" algn="l"/>
                <a:tab pos="7588250" algn="l"/>
                <a:tab pos="8037513" algn="l"/>
                <a:tab pos="8486775" algn="l"/>
                <a:tab pos="8936038" algn="l"/>
                <a:tab pos="9385300" algn="l"/>
              </a:tabLst>
            </a:pPr>
            <a:r>
              <a:rPr lang="ru-RU" sz="4000" b="1">
                <a:solidFill>
                  <a:srgbClr val="000000"/>
                </a:solidFill>
              </a:rPr>
              <a:t> познавательные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8013" cy="1739900"/>
          </a:xfrm>
          <a:ln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/>
              <a:t>Для формирования и диагностики коммуникативных УУД</a:t>
            </a:r>
            <a:br>
              <a:rPr lang="ru-RU" sz="3600" b="1"/>
            </a:br>
            <a:endParaRPr lang="ru-RU" sz="3600" b="1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8013" cy="4529138"/>
          </a:xfrm>
          <a:ln/>
        </p:spPr>
        <p:txBody>
          <a:bodyPr/>
          <a:lstStyle/>
          <a:p>
            <a:pPr indent="-33813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 u="sng"/>
              <a:t>Отгадай, о каком физическом приборе идёт речь, расскажи, что ещё ты знаешь об этом приборе.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/>
              <a:t>-На стене висит тарелка, по тарелке ходит стрелка. Эта стрелка наперёд нам погоду узнаёт.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/>
              <a:t>-Две сестры качались, правды добивались, а когда добились, то остановились.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/>
              <a:t>-Два близнеца, два братца на нос верхом садятся.</a:t>
            </a:r>
          </a:p>
          <a:p>
            <a:pPr indent="-33813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 u="sng"/>
              <a:t>Продолжите фразы: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/>
              <a:t>«Сегодня на уроке я повторил...», «Сегодня на уроке я узнал...», «Сегодня на уроке я научился...»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8013" cy="1374775"/>
          </a:xfrm>
          <a:ln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/>
              <a:t>Для формирования и диагностики регулятивных УУД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8013" cy="4529138"/>
          </a:xfrm>
          <a:ln/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u="sng"/>
              <a:t>1. Выполняем лабораторную работу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u="sng"/>
              <a:t>2. Поиск информации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/>
              <a:t>Пользуясь, интернет — ресурсами найти фотографию какого — либо насекомого или птицы. Рассмотрите изображение. Какие части тела насекомого (птицы) являются рычагами?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5900" y="0"/>
            <a:ext cx="8893175" cy="68341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370013" y="252413"/>
            <a:ext cx="7313612" cy="1190625"/>
          </a:xfrm>
          <a:ln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/>
              <a:t>Для формирования и диагностики познавательных УУД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398588" y="1584325"/>
            <a:ext cx="7313612" cy="4908550"/>
          </a:xfrm>
          <a:ln/>
        </p:spPr>
        <p:txBody>
          <a:bodyPr/>
          <a:lstStyle/>
          <a:p>
            <a:pPr marL="338138" indent="-338138">
              <a:buClr>
                <a:srgbClr val="006666"/>
              </a:buClr>
              <a:buSzPct val="70000"/>
              <a:buFont typeface="Wingdings" charset="2"/>
              <a:buChar char="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sz="2600" u="sng"/>
              <a:t>Диалог с графиком</a:t>
            </a:r>
          </a:p>
          <a:p>
            <a:pPr marL="338138" indent="-338138">
              <a:buClrTx/>
              <a:buSzPct val="70000"/>
              <a:buFontTx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sz="2600"/>
              <a:t>а) Дан график движения тела.</a:t>
            </a:r>
          </a:p>
          <a:p>
            <a:pPr marL="338138" indent="-338138">
              <a:buClrTx/>
              <a:buSzPct val="70000"/>
              <a:buFontTx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sz="2600"/>
              <a:t>- Каков путь, пройденный телом за 1,2,3,4... секунды?</a:t>
            </a:r>
          </a:p>
          <a:p>
            <a:pPr marL="338138" indent="-338138">
              <a:buClrTx/>
              <a:buSzPct val="70000"/>
              <a:buFontTx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sz="2600"/>
              <a:t>- Чему равна скорость движения тела?</a:t>
            </a:r>
          </a:p>
          <a:p>
            <a:pPr marL="338138" indent="-338138">
              <a:buClrTx/>
              <a:buSzPct val="70000"/>
              <a:buFontTx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sz="2600"/>
              <a:t>- Каков вид этого движения?</a:t>
            </a:r>
          </a:p>
          <a:p>
            <a:pPr marL="338138" indent="-338138">
              <a:buClrTx/>
              <a:buSzPct val="70000"/>
              <a:buFontTx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sz="2600"/>
              <a:t>б) По графикам зависимости путей от времени двух тел, движущихся равномерно, определите скорости этих тел. Скорость какого тела больше?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370013" y="252413"/>
            <a:ext cx="7313612" cy="1190625"/>
          </a:xfrm>
          <a:ln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/>
              <a:t>Для формирования и диагностики познавательных УУД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370013" y="1827213"/>
            <a:ext cx="7313612" cy="4114800"/>
          </a:xfrm>
          <a:ln/>
        </p:spPr>
        <p:txBody>
          <a:bodyPr/>
          <a:lstStyle/>
          <a:p>
            <a:pPr marL="338138" indent="-338138">
              <a:buClr>
                <a:srgbClr val="006666"/>
              </a:buClr>
              <a:buSzPct val="70000"/>
              <a:buFont typeface="Wingdings" charset="2"/>
              <a:buChar char="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u="sng"/>
              <a:t>Моделируем электрическую схему</a:t>
            </a:r>
          </a:p>
          <a:p>
            <a:pPr marL="338138" indent="-338138">
              <a:buClrTx/>
              <a:buSzPct val="70000"/>
              <a:buFontTx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/>
              <a:t>Нарисовать схему соединения резисторов с сопротивлениями     4 Ом и 12 Ом, при котором общее сопротивление цепи равно:</a:t>
            </a:r>
          </a:p>
          <a:p>
            <a:pPr marL="338138" indent="-338138">
              <a:buClrTx/>
              <a:buSzPct val="70000"/>
              <a:buFontTx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/>
              <a:t>а) 16 Ом;</a:t>
            </a:r>
          </a:p>
          <a:p>
            <a:pPr marL="338138" indent="-338138">
              <a:buClrTx/>
              <a:buSzPct val="70000"/>
              <a:buFontTx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/>
              <a:t>б) 3 Ом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370013" y="252413"/>
            <a:ext cx="7313612" cy="1190625"/>
          </a:xfrm>
          <a:ln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/>
              <a:t>Для формирования и диагностики личностных УУД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370013" y="1827213"/>
            <a:ext cx="7313612" cy="4237037"/>
          </a:xfrm>
          <a:ln/>
        </p:spPr>
        <p:txBody>
          <a:bodyPr/>
          <a:lstStyle/>
          <a:p>
            <a:pPr marL="338138" indent="-338138">
              <a:buClr>
                <a:srgbClr val="006666"/>
              </a:buClr>
              <a:buSzPct val="70000"/>
              <a:buFont typeface="Wingdings" charset="2"/>
              <a:buChar char="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sz="2600" u="sng"/>
              <a:t>Выполнение исследований и написание рефератов:</a:t>
            </a:r>
          </a:p>
          <a:p>
            <a:pPr marL="338138" indent="-338138">
              <a:buClrTx/>
              <a:buSzPct val="70000"/>
              <a:buFontTx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sz="2600"/>
              <a:t>«Рычаги в быту и живой природе», «Влияние звука на организм человека», «Удивительные свойства воды», «Диффузия вокруг нас» (возможная форма: презентация, опыт, фотоальбом, реферат)</a:t>
            </a:r>
          </a:p>
          <a:p>
            <a:pPr marL="338138" indent="-338138">
              <a:buClrTx/>
              <a:buSzPct val="70000"/>
              <a:buFontTx/>
              <a:buNone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sz="2600"/>
              <a:t>  </a:t>
            </a:r>
            <a:r>
              <a:rPr lang="ru-RU" sz="2600" u="sng"/>
              <a:t>Выполнение физкультминутки(ведение  ЗОЖ)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36513" y="404813"/>
            <a:ext cx="9145588" cy="61198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71775" y="5229225"/>
            <a:ext cx="3960813" cy="15843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258888" y="188913"/>
            <a:ext cx="5545137" cy="520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006666"/>
                </a:solidFill>
              </a:rPr>
              <a:t>Использование ЭОР на уроке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950" y="404813"/>
            <a:ext cx="8964613" cy="61198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75013" y="4941888"/>
            <a:ext cx="3960812" cy="15128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331913" y="0"/>
            <a:ext cx="6696075" cy="6429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2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i="1">
                <a:solidFill>
                  <a:srgbClr val="006666"/>
                </a:solidFill>
              </a:rPr>
              <a:t>Сайт: planirovanie7-9.narod.ru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370013" y="301625"/>
            <a:ext cx="7313612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/>
              <a:t>Внеклассная работа по предмету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48413" y="3860800"/>
            <a:ext cx="2471737" cy="2736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9338" y="1557338"/>
            <a:ext cx="3960812" cy="2152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92163" y="1557338"/>
            <a:ext cx="3779837" cy="21447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4213" y="3860800"/>
            <a:ext cx="3887787" cy="2689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643438" y="3789363"/>
            <a:ext cx="1660525" cy="28813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370013" y="301625"/>
            <a:ext cx="7313612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Проблемное обучение -   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370013" y="1827213"/>
            <a:ext cx="7313612" cy="4114800"/>
          </a:xfrm>
          <a:ln/>
        </p:spPr>
        <p:txBody>
          <a:bodyPr/>
          <a:lstStyle/>
          <a:p>
            <a:pPr indent="-338138">
              <a:lnSpc>
                <a:spcPct val="90000"/>
              </a:lnSpc>
              <a:spcBef>
                <a:spcPts val="625"/>
              </a:spcBef>
              <a:buClrTx/>
              <a:buSzPct val="7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500"/>
          </a:p>
          <a:p>
            <a:pPr indent="-338138">
              <a:lnSpc>
                <a:spcPct val="90000"/>
              </a:lnSpc>
              <a:spcBef>
                <a:spcPts val="625"/>
              </a:spcBef>
              <a:buClrTx/>
              <a:buSzPct val="7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500" b="1"/>
              <a:t>– это обучение, при котором учитель, создавая проблемные ситуации и, организуя деятельность учащихся по решению учебных проблем, обеспечивает оптимальное сочетание их самостоятельной поисковой деятельности с усвоением готовых выводов науки.</a:t>
            </a:r>
            <a:r>
              <a:rPr lang="ru-RU" sz="2500"/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F1F5"/>
            </a:gs>
            <a:gs pos="100000">
              <a:srgbClr val="909C9F"/>
            </a:gs>
          </a:gsLst>
          <a:lin ang="1296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463" y="0"/>
            <a:ext cx="9109075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071563" y="1824038"/>
            <a:ext cx="5929312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Calibri" pitchFamily="32" charset="0"/>
                <a:cs typeface="Times New Roman" pitchFamily="16" charset="0"/>
              </a:rPr>
              <a:t> </a:t>
            </a: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714375"/>
            <a:ext cx="642938" cy="336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200" b="1">
                <a:solidFill>
                  <a:srgbClr val="000000"/>
                </a:solidFill>
              </a:rPr>
              <a:t>ФГОС</a:t>
            </a:r>
            <a:r>
              <a:rPr lang="ru-RU" sz="16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1143000" y="1082675"/>
            <a:ext cx="7786688" cy="2530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>
                <a:solidFill>
                  <a:srgbClr val="000000"/>
                </a:solidFill>
              </a:rPr>
              <a:t>Уильям Уорд (философ):</a:t>
            </a: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>
                <a:solidFill>
                  <a:srgbClr val="000000"/>
                </a:solidFill>
              </a:rPr>
              <a:t> «Посредственный учитель излагает.</a:t>
            </a: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>
                <a:solidFill>
                  <a:srgbClr val="000000"/>
                </a:solidFill>
              </a:rPr>
              <a:t> Хороший учитель объясняет. </a:t>
            </a: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>
                <a:solidFill>
                  <a:srgbClr val="000000"/>
                </a:solidFill>
              </a:rPr>
              <a:t>Выдающийся учитель показывает.</a:t>
            </a: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>
                <a:solidFill>
                  <a:srgbClr val="000000"/>
                </a:solidFill>
              </a:rPr>
              <a:t> Великий учитель вдохновляет».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/>
          <p:cNvSpPr txBox="1">
            <a:spLocks noChangeArrowheads="1"/>
          </p:cNvSpPr>
          <p:nvPr/>
        </p:nvSpPr>
        <p:spPr bwMode="auto">
          <a:xfrm rot="20280000">
            <a:off x="327025" y="2209800"/>
            <a:ext cx="8374063" cy="10699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>
                <a:solidFill>
                  <a:srgbClr val="783A7A"/>
                </a:solidFill>
              </a:rPr>
              <a:t>Спасибо за внимание!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76800" y="2781300"/>
            <a:ext cx="3676650" cy="3676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grpSp>
        <p:nvGrpSpPr>
          <p:cNvPr id="36867" name="Group 3"/>
          <p:cNvGrpSpPr>
            <a:grpSpLocks/>
          </p:cNvGrpSpPr>
          <p:nvPr/>
        </p:nvGrpSpPr>
        <p:grpSpPr bwMode="auto">
          <a:xfrm>
            <a:off x="152400" y="304800"/>
            <a:ext cx="8986838" cy="6548438"/>
            <a:chOff x="96" y="192"/>
            <a:chExt cx="5661" cy="4125"/>
          </a:xfrm>
        </p:grpSpPr>
        <p:sp>
          <p:nvSpPr>
            <p:cNvPr id="36868" name="WordArt 4"/>
            <p:cNvSpPr>
              <a:spLocks noChangeArrowheads="1" noChangeShapeType="1" noTextEdit="1"/>
            </p:cNvSpPr>
            <p:nvPr/>
          </p:nvSpPr>
          <p:spPr bwMode="auto">
            <a:xfrm rot="5400000">
              <a:off x="-1031" y="2283"/>
              <a:ext cx="2877" cy="32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 cap="flat">
                    <a:noFill/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00CCFF"/>
                      </a:gs>
                      <a:gs pos="100000">
                        <a:srgbClr val="00FF00"/>
                      </a:gs>
                    </a:gsLst>
                    <a:lin ang="0" scaled="1"/>
                  </a:gradFill>
                  <a:effectLst>
                    <a:outerShdw dist="99193" dir="7781944" algn="ctr" rotWithShape="0">
                      <a:srgbClr val="000080">
                        <a:alpha val="80011"/>
                      </a:srgbClr>
                    </a:outerShdw>
                  </a:effectLst>
                  <a:latin typeface="Arial"/>
                  <a:cs typeface="Arial"/>
                </a:rPr>
                <a:t>ДУРНЕВА Л.А.</a:t>
              </a:r>
            </a:p>
          </p:txBody>
        </p:sp>
        <p:pic>
          <p:nvPicPr>
            <p:cNvPr id="36869" name="Picture 5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96" y="192"/>
              <a:ext cx="573" cy="509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pic>
          <p:nvPicPr>
            <p:cNvPr id="36870" name="Picture 6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5376" y="3947"/>
              <a:ext cx="381" cy="370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370013" y="301625"/>
            <a:ext cx="7313612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Виды проблемного обучения.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370013" y="1827213"/>
            <a:ext cx="7313612" cy="2906712"/>
          </a:xfrm>
          <a:ln/>
        </p:spPr>
        <p:txBody>
          <a:bodyPr/>
          <a:lstStyle/>
          <a:p>
            <a:pPr marL="952500" lvl="1" indent="-490538">
              <a:spcBef>
                <a:spcPts val="750"/>
              </a:spcBef>
              <a:buClrTx/>
              <a:buSzPct val="70000"/>
              <a:buFontTx/>
              <a:buNone/>
              <a:tabLst>
                <a:tab pos="952500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  <a:tab pos="9642475" algn="l"/>
              </a:tabLst>
            </a:pPr>
            <a:r>
              <a:rPr lang="ru-RU" sz="3000"/>
              <a:t>По содержанию решаемых проблем.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143000" y="3141663"/>
            <a:ext cx="2057400" cy="1800225"/>
          </a:xfrm>
          <a:prstGeom prst="rect">
            <a:avLst/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Решение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 научных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проблем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733800" y="3213100"/>
            <a:ext cx="2286000" cy="1728788"/>
          </a:xfrm>
          <a:prstGeom prst="rect">
            <a:avLst/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000000"/>
                </a:solidFill>
              </a:rPr>
              <a:t>Решение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000000"/>
                </a:solidFill>
              </a:rPr>
              <a:t>практических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000000"/>
                </a:solidFill>
              </a:rPr>
              <a:t>проблем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6477000" y="3213100"/>
            <a:ext cx="2362200" cy="1728788"/>
          </a:xfrm>
          <a:prstGeom prst="rect">
            <a:avLst/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Создание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художественных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решений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476375" y="333375"/>
            <a:ext cx="6408738" cy="1655763"/>
          </a:xfrm>
          <a:prstGeom prst="rect">
            <a:avLst/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6000" b="1">
                <a:solidFill>
                  <a:srgbClr val="CC3300"/>
                </a:solidFill>
              </a:rPr>
              <a:t>цель</a:t>
            </a:r>
          </a:p>
        </p:txBody>
      </p:sp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716463" y="2060575"/>
            <a:ext cx="1587" cy="20161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6300788" y="1989138"/>
            <a:ext cx="935037" cy="19446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 flipH="1">
            <a:off x="2190750" y="1989138"/>
            <a:ext cx="1017588" cy="20161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0" y="3860800"/>
            <a:ext cx="2987675" cy="1728788"/>
          </a:xfrm>
          <a:prstGeom prst="ellipse">
            <a:avLst/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ФОРМИРОВАТЬ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ЗНАНИЯ и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 познавательную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 самодеятельность</a:t>
            </a:r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3348038" y="4076700"/>
            <a:ext cx="2808287" cy="1944688"/>
          </a:xfrm>
          <a:prstGeom prst="ellipse">
            <a:avLst/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РАЗВИВАТЬ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ИНТЕЛЛЕКТ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И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ТВОРЧЕСКИЕ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СПОСОБНОСТИ</a:t>
            </a:r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6516688" y="3933825"/>
            <a:ext cx="2447925" cy="1727200"/>
          </a:xfrm>
          <a:prstGeom prst="ellipse">
            <a:avLst/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воспитывать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АКТИВНУЮ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ЛИЧНОСТЬ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700338" y="692150"/>
            <a:ext cx="3744912" cy="1439863"/>
          </a:xfrm>
          <a:prstGeom prst="rect">
            <a:avLst/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6000">
                <a:solidFill>
                  <a:srgbClr val="CC3300"/>
                </a:solidFill>
              </a:rPr>
              <a:t>средства</a:t>
            </a:r>
          </a:p>
        </p:txBody>
      </p:sp>
      <p:sp>
        <p:nvSpPr>
          <p:cNvPr id="11266" name="Oval 2"/>
          <p:cNvSpPr>
            <a:spLocks noChangeArrowheads="1"/>
          </p:cNvSpPr>
          <p:nvPr/>
        </p:nvSpPr>
        <p:spPr bwMode="auto">
          <a:xfrm>
            <a:off x="3419475" y="3789363"/>
            <a:ext cx="2665413" cy="1008062"/>
          </a:xfrm>
          <a:prstGeom prst="ellipse">
            <a:avLst/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Проблемные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вопросы</a:t>
            </a:r>
          </a:p>
        </p:txBody>
      </p:sp>
      <p:sp>
        <p:nvSpPr>
          <p:cNvPr id="11267" name="Oval 3"/>
          <p:cNvSpPr>
            <a:spLocks noChangeArrowheads="1"/>
          </p:cNvSpPr>
          <p:nvPr/>
        </p:nvSpPr>
        <p:spPr bwMode="auto">
          <a:xfrm>
            <a:off x="0" y="2997200"/>
            <a:ext cx="2519363" cy="1152525"/>
          </a:xfrm>
          <a:prstGeom prst="ellipse">
            <a:avLst/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Проблемные задачи</a:t>
            </a: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6588125" y="3213100"/>
            <a:ext cx="2374900" cy="1079500"/>
          </a:xfrm>
          <a:prstGeom prst="ellipse">
            <a:avLst/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Проблемные задания</a:t>
            </a:r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1476375" y="4941888"/>
            <a:ext cx="3024188" cy="1008062"/>
          </a:xfrm>
          <a:prstGeom prst="ellipse">
            <a:avLst/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наглядность</a:t>
            </a:r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>
            <a:off x="5508625" y="4941888"/>
            <a:ext cx="2952750" cy="1008062"/>
          </a:xfrm>
          <a:prstGeom prst="ellipse">
            <a:avLst/>
          </a:prstGeom>
          <a:solidFill>
            <a:srgbClr val="33CC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речь</a:t>
            </a: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 flipH="1">
            <a:off x="1687513" y="2060575"/>
            <a:ext cx="1233487" cy="9366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6443663" y="2060575"/>
            <a:ext cx="1008062" cy="10810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 flipH="1">
            <a:off x="2911475" y="2276475"/>
            <a:ext cx="585788" cy="24479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5867400" y="2276475"/>
            <a:ext cx="576263" cy="24479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4716463" y="2349500"/>
            <a:ext cx="1587" cy="12954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370013" y="301625"/>
            <a:ext cx="7313612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Оборудование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725" y="1557338"/>
            <a:ext cx="3114675" cy="49672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92275" y="1628775"/>
            <a:ext cx="3095625" cy="23225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19250" y="4076700"/>
            <a:ext cx="3276600" cy="2457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370013" y="-109538"/>
            <a:ext cx="7313612" cy="15541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b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Технологическая схема</a:t>
            </a:r>
            <a:br>
              <a:rPr lang="ru-RU" sz="320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проблемного обучения.</a:t>
            </a:r>
            <a:br>
              <a:rPr lang="ru-RU" sz="320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>
              <a:solidFill>
                <a:srgbClr val="0066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38138">
              <a:lnSpc>
                <a:spcPct val="80000"/>
              </a:lnSpc>
              <a:spcBef>
                <a:spcPts val="525"/>
              </a:spcBef>
              <a:buClrTx/>
              <a:buSzPct val="70000"/>
              <a:buFontTx/>
              <a:buNone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endParaRPr lang="ru-RU" sz="2100">
              <a:solidFill>
                <a:srgbClr val="000000"/>
              </a:solidFill>
              <a:latin typeface="Verdana" pitchFamily="32" charset="0"/>
            </a:endParaRPr>
          </a:p>
          <a:p>
            <a:pPr marL="341313" indent="-338138">
              <a:lnSpc>
                <a:spcPct val="80000"/>
              </a:lnSpc>
              <a:spcBef>
                <a:spcPts val="625"/>
              </a:spcBef>
              <a:buClrTx/>
              <a:buSzPct val="70000"/>
              <a:buFontTx/>
              <a:buNone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ru-RU" sz="2100">
                <a:solidFill>
                  <a:srgbClr val="000000"/>
                </a:solidFill>
                <a:latin typeface="Verdana" pitchFamily="32" charset="0"/>
              </a:rPr>
              <a:t>     </a:t>
            </a:r>
            <a:r>
              <a:rPr lang="ru-RU" sz="25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Учитель создает проблемную ситуацию, направляет учащихся на ее решение, организует поиск решения. Таким образом, ребенок ставится в позицию субъекта своего обучения и как результат у него образуются новые знания, он овладевает новыми способами действия. </a:t>
            </a:r>
          </a:p>
          <a:p>
            <a:pPr marL="341313" indent="-338138">
              <a:lnSpc>
                <a:spcPct val="80000"/>
              </a:lnSpc>
              <a:spcBef>
                <a:spcPts val="625"/>
              </a:spcBef>
              <a:buClrTx/>
              <a:buSzPct val="70000"/>
              <a:buFontTx/>
              <a:buNone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ru-RU" sz="25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    Трудность управления проблемным обучением в том, что возникновение проблемной ситуации - акт индивидуальный, поэтому от учителя требуется использование дифференцированного и индивидуального подхода.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b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Методы проблемного обучения.</a:t>
            </a:r>
            <a:br>
              <a:rPr lang="ru-RU" sz="3200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>
              <a:solidFill>
                <a:srgbClr val="0066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8138">
              <a:lnSpc>
                <a:spcPct val="80000"/>
              </a:lnSpc>
              <a:spcBef>
                <a:spcPts val="400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1600" b="1" i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Проблемные методы </a:t>
            </a:r>
            <a:r>
              <a:rPr lang="ru-RU" sz="1600" i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- </a:t>
            </a:r>
            <a:r>
              <a:rPr lang="ru-RU" sz="1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это методы, основанные на создании проблемных ситуаций, активной познавательной деятельности учащихся, состоящей в поиске и решении сложных вопросов, требующих актуализации знаний, анализа, умения видеть за отдельными фактами явление, закон. </a:t>
            </a:r>
          </a:p>
          <a:p>
            <a:pPr marL="342900" indent="-338138">
              <a:lnSpc>
                <a:spcPct val="80000"/>
              </a:lnSpc>
              <a:spcBef>
                <a:spcPts val="400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16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Таких методов три: 1) проблемное изложение, 2) эвристическая беседа, 3) исследовательский. </a:t>
            </a:r>
          </a:p>
          <a:p>
            <a:pPr marL="342900" indent="-338138">
              <a:lnSpc>
                <a:spcPct val="80000"/>
              </a:lnSpc>
              <a:spcBef>
                <a:spcPts val="400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1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При проблемном изложении самостоятельность детей невелика: они следуют своею мыслью за мыслью и рассуждением учителя, осуществляющего целостное решение задачи. Продуктивным при проблемном изложении оказывается  показ школьникам алгоритма решения проблемных задач учителем. </a:t>
            </a:r>
          </a:p>
          <a:p>
            <a:pPr marL="342900" indent="-338138">
              <a:lnSpc>
                <a:spcPct val="80000"/>
              </a:lnSpc>
              <a:spcBef>
                <a:spcPts val="400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1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В эвристической беседе школьники самостоятельно решают проблемную задачу по частям, этапам, ведомые цепочкой логически следующих друг за другом проблемных вопросов учителя. </a:t>
            </a:r>
          </a:p>
          <a:p>
            <a:pPr marL="342900" indent="-338138">
              <a:lnSpc>
                <a:spcPct val="80000"/>
              </a:lnSpc>
              <a:spcBef>
                <a:spcPts val="400"/>
              </a:spcBef>
              <a:buClrTx/>
              <a:buSzPct val="7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16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При использовании исследовательского метода проблемные задачи решаются школьниками самостоятельно и помощь учителя предельно минимальная.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Verdan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Verdan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Garamond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Garamond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1029</Words>
  <Application>Microsoft Office PowerPoint</Application>
  <PresentationFormat>Экран (4:3)</PresentationFormat>
  <Paragraphs>184</Paragraphs>
  <Slides>31</Slides>
  <Notes>31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31</vt:i4>
      </vt:variant>
    </vt:vector>
  </HeadingPairs>
  <TitlesOfParts>
    <vt:vector size="35" baseType="lpstr">
      <vt:lpstr>Тема Office</vt:lpstr>
      <vt:lpstr>Тема Office</vt:lpstr>
      <vt:lpstr>Тема Office</vt:lpstr>
      <vt:lpstr>Тема Office</vt:lpstr>
      <vt:lpstr>Слайд 1</vt:lpstr>
      <vt:lpstr>Слайд 2</vt:lpstr>
      <vt:lpstr>Проблемное обучение -   </vt:lpstr>
      <vt:lpstr>Виды проблемного обучения.</vt:lpstr>
      <vt:lpstr>Слайд 5</vt:lpstr>
      <vt:lpstr>Слайд 6</vt:lpstr>
      <vt:lpstr>Оборудование</vt:lpstr>
      <vt:lpstr>Слайд 8</vt:lpstr>
      <vt:lpstr>Слайд 9</vt:lpstr>
      <vt:lpstr>Структура проблемного урока</vt:lpstr>
      <vt:lpstr>Слайд 11</vt:lpstr>
      <vt:lpstr>Слайд 12</vt:lpstr>
      <vt:lpstr>Слайд 13</vt:lpstr>
      <vt:lpstr>Слайд 14</vt:lpstr>
      <vt:lpstr>Слайд 15</vt:lpstr>
      <vt:lpstr>Типы проблемных ситуаций.</vt:lpstr>
      <vt:lpstr>Слайд 17</vt:lpstr>
      <vt:lpstr>Слайд 18</vt:lpstr>
      <vt:lpstr>Слайд 19</vt:lpstr>
      <vt:lpstr>Слайд 20</vt:lpstr>
      <vt:lpstr>Для формирования и диагностики коммуникативных УУД </vt:lpstr>
      <vt:lpstr>Для формирования и диагностики регулятивных УУД</vt:lpstr>
      <vt:lpstr>Слайд 23</vt:lpstr>
      <vt:lpstr>Для формирования и диагностики познавательных УУД</vt:lpstr>
      <vt:lpstr>Для формирования и диагностики познавательных УУД</vt:lpstr>
      <vt:lpstr>Для формирования и диагностики личностных УУД</vt:lpstr>
      <vt:lpstr>Слайд 27</vt:lpstr>
      <vt:lpstr>Слайд 28</vt:lpstr>
      <vt:lpstr>Внеклассная работа по предмету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durnevi</cp:lastModifiedBy>
  <cp:revision>12</cp:revision>
  <cp:lastPrinted>1601-01-01T00:00:00Z</cp:lastPrinted>
  <dcterms:created xsi:type="dcterms:W3CDTF">2015-05-01T16:10:51Z</dcterms:created>
  <dcterms:modified xsi:type="dcterms:W3CDTF">2019-12-01T11:38:06Z</dcterms:modified>
</cp:coreProperties>
</file>