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1" r:id="rId8"/>
    <p:sldId id="262"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FD48D37-76DF-4C03-8452-D976D86703C1}" type="datetimeFigureOut">
              <a:rPr lang="ru-RU" smtClean="0"/>
              <a:t>06.11.2018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FD48D37-76DF-4C03-8452-D976D86703C1}" type="datetimeFigureOut">
              <a:rPr lang="ru-RU" smtClean="0"/>
              <a:t>06.11.2018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FD48D37-76DF-4C03-8452-D976D86703C1}" type="datetimeFigureOut">
              <a:rPr lang="ru-RU" smtClean="0"/>
              <a:t>06.11.2018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D48D37-76DF-4C03-8452-D976D86703C1}" type="datetimeFigureOut">
              <a:rPr lang="ru-RU" smtClean="0"/>
              <a:t>06.11.2018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FD48D37-76DF-4C03-8452-D976D86703C1}" type="datetimeFigureOut">
              <a:rPr lang="ru-RU" smtClean="0"/>
              <a:t>06.11.2018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FD48D37-76DF-4C03-8452-D976D86703C1}" type="datetimeFigureOut">
              <a:rPr lang="ru-RU" smtClean="0"/>
              <a:t>06.11.2018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149E55-49F2-4141-A027-75F69FD5707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D48D37-76DF-4C03-8452-D976D86703C1}" type="datetimeFigureOut">
              <a:rPr lang="ru-RU" smtClean="0"/>
              <a:t>06.11.2018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149E55-49F2-4141-A027-75F69FD5707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royalmile.com.ua/wp-content/uploads/2016/07/large.jpg"/>
          <p:cNvPicPr>
            <a:picLocks noChangeAspect="1" noChangeArrowheads="1"/>
          </p:cNvPicPr>
          <p:nvPr/>
        </p:nvPicPr>
        <p:blipFill>
          <a:blip r:embed="rId2"/>
          <a:srcRect r="8889"/>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p:txBody>
          <a:bodyPr>
            <a:normAutofit/>
          </a:bodyPr>
          <a:lstStyle/>
          <a:p>
            <a:r>
              <a:rPr lang="en-US" sz="8000" dirty="0" smtClean="0">
                <a:ln w="38100">
                  <a:solidFill>
                    <a:schemeClr val="bg1"/>
                  </a:solidFill>
                </a:ln>
                <a:solidFill>
                  <a:schemeClr val="accent5"/>
                </a:solidFill>
                <a:latin typeface="Arial Black" pitchFamily="34" charset="0"/>
              </a:rPr>
              <a:t>THE </a:t>
            </a:r>
            <a:r>
              <a:rPr lang="en-US" sz="8000" b="0" dirty="0" smtClean="0">
                <a:ln w="38100">
                  <a:solidFill>
                    <a:schemeClr val="bg1"/>
                  </a:solidFill>
                </a:ln>
                <a:solidFill>
                  <a:schemeClr val="accent5"/>
                </a:solidFill>
                <a:latin typeface="Arial Black" pitchFamily="34" charset="0"/>
              </a:rPr>
              <a:t>MĀORI</a:t>
            </a:r>
            <a:endParaRPr lang="ru-RU" sz="8000" dirty="0">
              <a:ln w="38100">
                <a:solidFill>
                  <a:schemeClr val="bg1"/>
                </a:solidFill>
              </a:ln>
              <a:solidFill>
                <a:schemeClr val="accent5"/>
              </a:solidFill>
              <a:latin typeface="Arial Black"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3214710" cy="5500750"/>
          </a:xfrm>
        </p:spPr>
        <p:txBody>
          <a:bodyPr>
            <a:normAutofit fontScale="77500" lnSpcReduction="20000"/>
          </a:bodyPr>
          <a:lstStyle/>
          <a:p>
            <a:pPr algn="just"/>
            <a:r>
              <a:rPr lang="en-US" b="0" dirty="0" smtClean="0"/>
              <a:t>The </a:t>
            </a:r>
            <a:r>
              <a:rPr lang="en-US" b="0" dirty="0" err="1" smtClean="0"/>
              <a:t>Māori</a:t>
            </a:r>
            <a:r>
              <a:rPr lang="en-US" b="0" dirty="0" smtClean="0"/>
              <a:t> people were New Zealand’s first inhabitants and are an important part of </a:t>
            </a:r>
            <a:r>
              <a:rPr lang="en-US" dirty="0" smtClean="0"/>
              <a:t>their </a:t>
            </a:r>
            <a:r>
              <a:rPr lang="en-US" b="0" dirty="0" smtClean="0"/>
              <a:t>national identity. </a:t>
            </a:r>
          </a:p>
          <a:p>
            <a:pPr algn="just"/>
            <a:endParaRPr lang="en-US" b="0" dirty="0" smtClean="0"/>
          </a:p>
          <a:p>
            <a:pPr algn="just"/>
            <a:r>
              <a:rPr lang="en-US" b="0" dirty="0" smtClean="0"/>
              <a:t>The </a:t>
            </a:r>
            <a:r>
              <a:rPr lang="en-US" b="0" dirty="0" err="1" smtClean="0"/>
              <a:t>Māori</a:t>
            </a:r>
            <a:r>
              <a:rPr lang="en-US" b="0" dirty="0" smtClean="0"/>
              <a:t> language, Te Reo </a:t>
            </a:r>
            <a:r>
              <a:rPr lang="en-US" b="0" dirty="0" err="1" smtClean="0"/>
              <a:t>Māori</a:t>
            </a:r>
            <a:r>
              <a:rPr lang="en-US" b="0" dirty="0" smtClean="0"/>
              <a:t>, is one of three official languages in NZ (along with English and Sign Language) and </a:t>
            </a:r>
            <a:r>
              <a:rPr lang="en-US" b="0" dirty="0" err="1" smtClean="0"/>
              <a:t>Māori</a:t>
            </a:r>
            <a:r>
              <a:rPr lang="en-US" b="0" dirty="0" smtClean="0"/>
              <a:t> phrases are used by the locals in normal day-to-day discussions. </a:t>
            </a:r>
            <a:endParaRPr lang="ru-RU" dirty="0"/>
          </a:p>
        </p:txBody>
      </p:sp>
      <p:pic>
        <p:nvPicPr>
          <p:cNvPr id="17410" name="Picture 2" descr="http://assets.fightland.com/content-images/article/maori-martial-arts-make-big-screen-debut-in-the-dead-lands/vice-deadlands1_vice_670.jpg"/>
          <p:cNvPicPr>
            <a:picLocks noChangeAspect="1" noChangeArrowheads="1"/>
          </p:cNvPicPr>
          <p:nvPr/>
        </p:nvPicPr>
        <p:blipFill>
          <a:blip r:embed="rId2"/>
          <a:srcRect l="47604" r="4793"/>
          <a:stretch>
            <a:fillRect/>
          </a:stretch>
        </p:blipFill>
        <p:spPr bwMode="auto">
          <a:xfrm>
            <a:off x="4158538" y="357167"/>
            <a:ext cx="4771179" cy="564360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b="1" dirty="0" smtClean="0">
                <a:ln w="3175">
                  <a:noFill/>
                </a:ln>
                <a:solidFill>
                  <a:schemeClr val="accent5"/>
                </a:solidFill>
                <a:latin typeface="Arial Black" pitchFamily="34" charset="0"/>
              </a:rPr>
              <a:t>THE DISCOVERY OF AOTEAROA: </a:t>
            </a:r>
            <a:br>
              <a:rPr lang="en-US" sz="2800" b="1" dirty="0" smtClean="0">
                <a:ln w="3175">
                  <a:noFill/>
                </a:ln>
                <a:solidFill>
                  <a:schemeClr val="accent5"/>
                </a:solidFill>
                <a:latin typeface="Arial Black" pitchFamily="34" charset="0"/>
              </a:rPr>
            </a:br>
            <a:r>
              <a:rPr lang="en-US" sz="2800" b="1" dirty="0" smtClean="0">
                <a:ln w="3175">
                  <a:noFill/>
                </a:ln>
                <a:solidFill>
                  <a:schemeClr val="accent5"/>
                </a:solidFill>
                <a:latin typeface="Arial Black" pitchFamily="34" charset="0"/>
              </a:rPr>
              <a:t>WHERE DID THE MĀORI COME FROM?</a:t>
            </a:r>
            <a:endParaRPr lang="ru-RU" sz="2800" dirty="0">
              <a:ln w="3175">
                <a:noFill/>
              </a:ln>
              <a:solidFill>
                <a:schemeClr val="accent5"/>
              </a:solidFill>
              <a:latin typeface="Arial Black" pitchFamily="34" charset="0"/>
            </a:endParaRPr>
          </a:p>
        </p:txBody>
      </p:sp>
      <p:sp>
        <p:nvSpPr>
          <p:cNvPr id="3" name="Содержимое 2"/>
          <p:cNvSpPr>
            <a:spLocks noGrp="1"/>
          </p:cNvSpPr>
          <p:nvPr>
            <p:ph idx="1"/>
          </p:nvPr>
        </p:nvSpPr>
        <p:spPr>
          <a:xfrm>
            <a:off x="214282" y="1600200"/>
            <a:ext cx="5000660" cy="4972072"/>
          </a:xfrm>
        </p:spPr>
        <p:txBody>
          <a:bodyPr>
            <a:normAutofit fontScale="62500" lnSpcReduction="20000"/>
          </a:bodyPr>
          <a:lstStyle/>
          <a:p>
            <a:pPr algn="just"/>
            <a:r>
              <a:rPr lang="en-US" b="0" dirty="0" smtClean="0"/>
              <a:t>It is still hotly debated when exactly the first people arrived on the shores of New Zealand, but the earliest evidence of people sailing over to New Zealand and settling down here dates back to around 1300 AD. </a:t>
            </a:r>
          </a:p>
          <a:p>
            <a:pPr algn="just"/>
            <a:r>
              <a:rPr lang="en-US" b="0" dirty="0" smtClean="0"/>
              <a:t>They came from Polynesia, and according to </a:t>
            </a:r>
            <a:r>
              <a:rPr lang="en-US" b="0" dirty="0" err="1" smtClean="0"/>
              <a:t>Māori</a:t>
            </a:r>
            <a:r>
              <a:rPr lang="en-US" b="0" dirty="0" smtClean="0"/>
              <a:t> legends, the first explorer was </a:t>
            </a:r>
            <a:r>
              <a:rPr lang="en-US" b="0" dirty="0" err="1" smtClean="0"/>
              <a:t>Kupe</a:t>
            </a:r>
            <a:r>
              <a:rPr lang="en-US" b="0" dirty="0" smtClean="0"/>
              <a:t>, who traveled by </a:t>
            </a:r>
            <a:r>
              <a:rPr lang="en-US" b="0" dirty="0" err="1" smtClean="0"/>
              <a:t>waka</a:t>
            </a:r>
            <a:r>
              <a:rPr lang="en-US" b="0" dirty="0" smtClean="0"/>
              <a:t> </a:t>
            </a:r>
            <a:r>
              <a:rPr lang="en-US" b="0" dirty="0" err="1" smtClean="0"/>
              <a:t>houra</a:t>
            </a:r>
            <a:r>
              <a:rPr lang="en-US" b="0" dirty="0" smtClean="0"/>
              <a:t> (voyaging canoe). He landed in </a:t>
            </a:r>
            <a:r>
              <a:rPr lang="en-US" b="0" dirty="0" err="1" smtClean="0"/>
              <a:t>Hokianga</a:t>
            </a:r>
            <a:r>
              <a:rPr lang="en-US" b="0" dirty="0" smtClean="0"/>
              <a:t> </a:t>
            </a:r>
            <a:r>
              <a:rPr lang="en-US" b="0" dirty="0" err="1" smtClean="0"/>
              <a:t>Harbour</a:t>
            </a:r>
            <a:r>
              <a:rPr lang="en-US" b="0" dirty="0" smtClean="0"/>
              <a:t> in the north of the North Island. More </a:t>
            </a:r>
            <a:r>
              <a:rPr lang="en-US" b="0" dirty="0" err="1" smtClean="0"/>
              <a:t>waka</a:t>
            </a:r>
            <a:r>
              <a:rPr lang="en-US" b="0" dirty="0" smtClean="0"/>
              <a:t> followed and the people settled in different parts of New Zealand. When they arrived in New Zealand, they named it </a:t>
            </a:r>
            <a:r>
              <a:rPr lang="en-US" b="0" dirty="0" err="1" smtClean="0"/>
              <a:t>Aotearoa</a:t>
            </a:r>
            <a:r>
              <a:rPr lang="en-US" b="0" dirty="0" smtClean="0"/>
              <a:t>, which means “long-white-cloud”. Evidence shows they first settled in the </a:t>
            </a:r>
            <a:r>
              <a:rPr lang="en-US" b="0" dirty="0" err="1" smtClean="0"/>
              <a:t>Otago</a:t>
            </a:r>
            <a:r>
              <a:rPr lang="en-US" b="0" dirty="0" smtClean="0"/>
              <a:t> region, before spreading out in different tribes amongst both the North and South Island.</a:t>
            </a:r>
            <a:endParaRPr lang="ru-RU" dirty="0"/>
          </a:p>
        </p:txBody>
      </p:sp>
      <p:pic>
        <p:nvPicPr>
          <p:cNvPr id="16386" name="Picture 2" descr="http://terraoko.com/wp-content/uploads/2016/10/terraoko-2016100523-20.jpg"/>
          <p:cNvPicPr>
            <a:picLocks noChangeAspect="1" noChangeArrowheads="1"/>
          </p:cNvPicPr>
          <p:nvPr/>
        </p:nvPicPr>
        <p:blipFill>
          <a:blip r:embed="rId2"/>
          <a:srcRect/>
          <a:stretch>
            <a:fillRect/>
          </a:stretch>
        </p:blipFill>
        <p:spPr bwMode="auto">
          <a:xfrm>
            <a:off x="5350707" y="1643050"/>
            <a:ext cx="3793293" cy="2528862"/>
          </a:xfrm>
          <a:prstGeom prst="rect">
            <a:avLst/>
          </a:prstGeom>
          <a:noFill/>
        </p:spPr>
      </p:pic>
      <p:pic>
        <p:nvPicPr>
          <p:cNvPr id="16388" name="Picture 4" descr="http://webrelax.com/uploads/posts/2017-09/kto-takie-maori_1.jpg"/>
          <p:cNvPicPr>
            <a:picLocks noChangeAspect="1" noChangeArrowheads="1"/>
          </p:cNvPicPr>
          <p:nvPr/>
        </p:nvPicPr>
        <p:blipFill>
          <a:blip r:embed="rId3"/>
          <a:srcRect/>
          <a:stretch>
            <a:fillRect/>
          </a:stretch>
        </p:blipFill>
        <p:spPr bwMode="auto">
          <a:xfrm>
            <a:off x="5357818" y="4286255"/>
            <a:ext cx="3786182" cy="221780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Autofit/>
          </a:bodyPr>
          <a:lstStyle/>
          <a:p>
            <a:r>
              <a:rPr lang="en-US" sz="2800" b="1" dirty="0" smtClean="0">
                <a:solidFill>
                  <a:schemeClr val="accent5"/>
                </a:solidFill>
                <a:latin typeface="Arial Black" pitchFamily="34" charset="0"/>
              </a:rPr>
              <a:t>AN EMERGING CULTURE</a:t>
            </a:r>
            <a:endParaRPr lang="ru-RU" sz="2800" dirty="0">
              <a:solidFill>
                <a:schemeClr val="accent5"/>
              </a:solidFill>
              <a:latin typeface="Arial Black" pitchFamily="34" charset="0"/>
            </a:endParaRPr>
          </a:p>
        </p:txBody>
      </p:sp>
      <p:sp>
        <p:nvSpPr>
          <p:cNvPr id="3" name="Содержимое 2"/>
          <p:cNvSpPr>
            <a:spLocks noGrp="1"/>
          </p:cNvSpPr>
          <p:nvPr>
            <p:ph idx="1"/>
          </p:nvPr>
        </p:nvSpPr>
        <p:spPr>
          <a:xfrm>
            <a:off x="0" y="1071546"/>
            <a:ext cx="9144000" cy="2471742"/>
          </a:xfrm>
        </p:spPr>
        <p:txBody>
          <a:bodyPr>
            <a:normAutofit fontScale="70000" lnSpcReduction="20000"/>
          </a:bodyPr>
          <a:lstStyle/>
          <a:p>
            <a:r>
              <a:rPr lang="en-US" b="0" dirty="0" smtClean="0"/>
              <a:t>The </a:t>
            </a:r>
            <a:r>
              <a:rPr lang="en-US" b="0" dirty="0" err="1" smtClean="0"/>
              <a:t>Māori</a:t>
            </a:r>
            <a:r>
              <a:rPr lang="en-US" b="0" dirty="0" smtClean="0"/>
              <a:t> lived in New Zealand for over 300 years before European settlers arrived, but did not identify themselves by a collective name until the arrival of </a:t>
            </a:r>
            <a:r>
              <a:rPr lang="en-US" b="0" dirty="0" err="1" smtClean="0"/>
              <a:t>Pākehā</a:t>
            </a:r>
            <a:r>
              <a:rPr lang="en-US" b="0" dirty="0" smtClean="0"/>
              <a:t> . During this “pre-contact” period, the </a:t>
            </a:r>
            <a:r>
              <a:rPr lang="en-US" b="0" dirty="0" err="1" smtClean="0"/>
              <a:t>Māori</a:t>
            </a:r>
            <a:r>
              <a:rPr lang="en-US" b="0" dirty="0" smtClean="0"/>
              <a:t> people developed a culture that was distinct from their Polynesian heritage. They developed their own language and their own way of recording information; in carvings. They would carve elaborate, brilliant designs into the </a:t>
            </a:r>
            <a:r>
              <a:rPr lang="en-US" b="0" dirty="0" err="1" smtClean="0"/>
              <a:t>wakas</a:t>
            </a:r>
            <a:r>
              <a:rPr lang="en-US" b="0" dirty="0" smtClean="0"/>
              <a:t> and into their houses.</a:t>
            </a:r>
            <a:br>
              <a:rPr lang="en-US" b="0" dirty="0" smtClean="0"/>
            </a:br>
            <a:endParaRPr lang="ru-RU" dirty="0"/>
          </a:p>
        </p:txBody>
      </p:sp>
      <p:pic>
        <p:nvPicPr>
          <p:cNvPr id="6146" name="Picture 2" descr="http://www.skyknowledge.com/xmaori-cons.png"/>
          <p:cNvPicPr>
            <a:picLocks noChangeAspect="1" noChangeArrowheads="1"/>
          </p:cNvPicPr>
          <p:nvPr/>
        </p:nvPicPr>
        <p:blipFill>
          <a:blip r:embed="rId2"/>
          <a:srcRect/>
          <a:stretch>
            <a:fillRect/>
          </a:stretch>
        </p:blipFill>
        <p:spPr bwMode="auto">
          <a:xfrm>
            <a:off x="428596" y="3286124"/>
            <a:ext cx="7786710" cy="327019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b="1" dirty="0" smtClean="0">
                <a:solidFill>
                  <a:schemeClr val="accent5"/>
                </a:solidFill>
                <a:latin typeface="Arial Black" pitchFamily="34" charset="0"/>
              </a:rPr>
              <a:t>AN EMERGING CULTURE</a:t>
            </a:r>
            <a:endParaRPr lang="ru-RU" sz="2800" dirty="0">
              <a:solidFill>
                <a:schemeClr val="accent5"/>
              </a:solidFill>
              <a:latin typeface="Arial Black" pitchFamily="34" charset="0"/>
            </a:endParaRPr>
          </a:p>
        </p:txBody>
      </p:sp>
      <p:sp>
        <p:nvSpPr>
          <p:cNvPr id="3" name="Содержимое 2"/>
          <p:cNvSpPr>
            <a:spLocks noGrp="1"/>
          </p:cNvSpPr>
          <p:nvPr>
            <p:ph idx="1"/>
          </p:nvPr>
        </p:nvSpPr>
        <p:spPr>
          <a:xfrm>
            <a:off x="285720" y="2000240"/>
            <a:ext cx="4000496" cy="3929090"/>
          </a:xfrm>
        </p:spPr>
        <p:txBody>
          <a:bodyPr>
            <a:normAutofit fontScale="70000" lnSpcReduction="20000"/>
          </a:bodyPr>
          <a:lstStyle/>
          <a:p>
            <a:pPr algn="just"/>
            <a:r>
              <a:rPr lang="en-US" b="0" dirty="0" smtClean="0"/>
              <a:t>They didn’t just use their designs to create carvings; they used them for tattoos. The </a:t>
            </a:r>
            <a:r>
              <a:rPr lang="en-US" b="0" dirty="0" err="1" smtClean="0"/>
              <a:t>Māori</a:t>
            </a:r>
            <a:r>
              <a:rPr lang="en-US" b="0" dirty="0" smtClean="0"/>
              <a:t> developed their own way of tattooing, and named their designs a “</a:t>
            </a:r>
            <a:r>
              <a:rPr lang="en-US" b="0" dirty="0" err="1" smtClean="0"/>
              <a:t>tā</a:t>
            </a:r>
            <a:r>
              <a:rPr lang="en-US" b="0" dirty="0" smtClean="0"/>
              <a:t> </a:t>
            </a:r>
            <a:r>
              <a:rPr lang="en-US" b="0" dirty="0" err="1" smtClean="0"/>
              <a:t>moko</a:t>
            </a:r>
            <a:r>
              <a:rPr lang="en-US" b="0" dirty="0" smtClean="0"/>
              <a:t>”. </a:t>
            </a:r>
            <a:r>
              <a:rPr lang="en-US" b="0" dirty="0" err="1" smtClean="0"/>
              <a:t>Moko’s</a:t>
            </a:r>
            <a:r>
              <a:rPr lang="en-US" b="0" dirty="0" smtClean="0"/>
              <a:t> were also used to pass information down; each aspect of a </a:t>
            </a:r>
            <a:r>
              <a:rPr lang="en-US" b="0" dirty="0" err="1" smtClean="0"/>
              <a:t>moko</a:t>
            </a:r>
            <a:r>
              <a:rPr lang="en-US" b="0" dirty="0" smtClean="0"/>
              <a:t> told a story. Another method used by the </a:t>
            </a:r>
            <a:r>
              <a:rPr lang="en-US" b="0" dirty="0" err="1" smtClean="0"/>
              <a:t>Māori</a:t>
            </a:r>
            <a:r>
              <a:rPr lang="en-US" b="0" dirty="0" smtClean="0"/>
              <a:t> to preserve tradition, stories and ideas was through song and dance. </a:t>
            </a:r>
            <a:endParaRPr lang="ru-RU" dirty="0"/>
          </a:p>
        </p:txBody>
      </p:sp>
      <p:pic>
        <p:nvPicPr>
          <p:cNvPr id="5122" name="Picture 2" descr="http://lindaueronline.co.nz/media/42885/timframes%20image.jpg"/>
          <p:cNvPicPr>
            <a:picLocks noChangeAspect="1" noChangeArrowheads="1"/>
          </p:cNvPicPr>
          <p:nvPr/>
        </p:nvPicPr>
        <p:blipFill>
          <a:blip r:embed="rId2"/>
          <a:srcRect/>
          <a:stretch>
            <a:fillRect/>
          </a:stretch>
        </p:blipFill>
        <p:spPr bwMode="auto">
          <a:xfrm>
            <a:off x="4929190" y="1500174"/>
            <a:ext cx="3773624" cy="485776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b="1" dirty="0" smtClean="0">
                <a:solidFill>
                  <a:schemeClr val="accent5"/>
                </a:solidFill>
                <a:latin typeface="Arial Black" pitchFamily="34" charset="0"/>
              </a:rPr>
              <a:t>AN EMERGING CULTURE</a:t>
            </a:r>
            <a:endParaRPr lang="ru-RU" sz="2800" dirty="0">
              <a:solidFill>
                <a:schemeClr val="accent5"/>
              </a:solidFill>
              <a:latin typeface="Arial Black" pitchFamily="34" charset="0"/>
            </a:endParaRPr>
          </a:p>
        </p:txBody>
      </p:sp>
      <p:sp>
        <p:nvSpPr>
          <p:cNvPr id="3" name="Содержимое 2"/>
          <p:cNvSpPr>
            <a:spLocks noGrp="1"/>
          </p:cNvSpPr>
          <p:nvPr>
            <p:ph idx="1"/>
          </p:nvPr>
        </p:nvSpPr>
        <p:spPr>
          <a:xfrm>
            <a:off x="285720" y="1500174"/>
            <a:ext cx="4000496" cy="3929090"/>
          </a:xfrm>
        </p:spPr>
        <p:txBody>
          <a:bodyPr>
            <a:normAutofit fontScale="70000" lnSpcReduction="20000"/>
          </a:bodyPr>
          <a:lstStyle/>
          <a:p>
            <a:pPr algn="just"/>
            <a:r>
              <a:rPr lang="en-US" b="0" dirty="0" smtClean="0"/>
              <a:t>These songs and dances are a big part of New Zealand culture, and feature heavily in local events and celebrations. The </a:t>
            </a:r>
            <a:r>
              <a:rPr lang="en-US" b="0" dirty="0" err="1" smtClean="0"/>
              <a:t>Haka</a:t>
            </a:r>
            <a:r>
              <a:rPr lang="en-US" b="0" dirty="0" smtClean="0"/>
              <a:t> is a war dance that the </a:t>
            </a:r>
            <a:r>
              <a:rPr lang="en-US" b="0" dirty="0" err="1" smtClean="0"/>
              <a:t>Māori</a:t>
            </a:r>
            <a:r>
              <a:rPr lang="en-US" b="0" dirty="0" smtClean="0"/>
              <a:t> men would perform to intimidate their opponents. The New Zealand rugby teams have a special dispensation in the international rugby board and are allowed to perform a </a:t>
            </a:r>
            <a:r>
              <a:rPr lang="en-US" b="0" dirty="0" err="1" smtClean="0"/>
              <a:t>Haka</a:t>
            </a:r>
            <a:r>
              <a:rPr lang="en-US" b="0" dirty="0" smtClean="0"/>
              <a:t> before each game.</a:t>
            </a:r>
            <a:endParaRPr lang="ru-RU" dirty="0"/>
          </a:p>
        </p:txBody>
      </p:sp>
      <p:pic>
        <p:nvPicPr>
          <p:cNvPr id="22530" name="Picture 2" descr="https://i.pinimg.com/originals/25/e7/ed/25e7ed12f9bb8816951b6fa54dfa7aeb.jpg"/>
          <p:cNvPicPr>
            <a:picLocks noChangeAspect="1" noChangeArrowheads="1"/>
          </p:cNvPicPr>
          <p:nvPr/>
        </p:nvPicPr>
        <p:blipFill>
          <a:blip r:embed="rId2"/>
          <a:srcRect r="48545"/>
          <a:stretch>
            <a:fillRect/>
          </a:stretch>
        </p:blipFill>
        <p:spPr bwMode="auto">
          <a:xfrm flipH="1">
            <a:off x="4929190" y="1397126"/>
            <a:ext cx="4214810" cy="546087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b="1" dirty="0" smtClean="0">
                <a:solidFill>
                  <a:schemeClr val="accent5"/>
                </a:solidFill>
                <a:latin typeface="Arial Black" pitchFamily="34" charset="0"/>
              </a:rPr>
              <a:t>THE IMPORTANCE OF MANA</a:t>
            </a:r>
            <a:endParaRPr lang="en-US" sz="2800" b="1" dirty="0">
              <a:solidFill>
                <a:schemeClr val="accent5"/>
              </a:solidFill>
              <a:latin typeface="Arial Black" pitchFamily="34" charset="0"/>
            </a:endParaRPr>
          </a:p>
        </p:txBody>
      </p:sp>
      <p:sp>
        <p:nvSpPr>
          <p:cNvPr id="3" name="Содержимое 2"/>
          <p:cNvSpPr>
            <a:spLocks noGrp="1"/>
          </p:cNvSpPr>
          <p:nvPr>
            <p:ph idx="1"/>
          </p:nvPr>
        </p:nvSpPr>
        <p:spPr>
          <a:xfrm>
            <a:off x="285720" y="1214422"/>
            <a:ext cx="8643998" cy="2328866"/>
          </a:xfrm>
        </p:spPr>
        <p:txBody>
          <a:bodyPr>
            <a:normAutofit fontScale="70000" lnSpcReduction="20000"/>
          </a:bodyPr>
          <a:lstStyle/>
          <a:p>
            <a:pPr algn="just"/>
            <a:r>
              <a:rPr lang="en-US" b="0" dirty="0" smtClean="0"/>
              <a:t>When wars were fought between different </a:t>
            </a:r>
            <a:r>
              <a:rPr lang="en-US" b="0" dirty="0" err="1" smtClean="0"/>
              <a:t>iwi</a:t>
            </a:r>
            <a:r>
              <a:rPr lang="en-US" b="0" dirty="0" smtClean="0"/>
              <a:t> (tribes), they weren’t just fighting over land; they were fighting over </a:t>
            </a:r>
            <a:r>
              <a:rPr lang="en-US" b="0" i="1" dirty="0" err="1" smtClean="0"/>
              <a:t>Mana</a:t>
            </a:r>
            <a:r>
              <a:rPr lang="en-US" b="0" dirty="0" smtClean="0"/>
              <a:t>. </a:t>
            </a:r>
            <a:r>
              <a:rPr lang="en-US" b="0" dirty="0" err="1" smtClean="0"/>
              <a:t>Mana</a:t>
            </a:r>
            <a:r>
              <a:rPr lang="en-US" b="0" dirty="0" smtClean="0"/>
              <a:t> is the word that represents the idea of a personal, sacred force or spiritual essence. It exists in almost all things including people, animals, land and even inanimate objects. </a:t>
            </a:r>
            <a:r>
              <a:rPr lang="en-US" b="0" dirty="0" err="1" smtClean="0"/>
              <a:t>Mana</a:t>
            </a:r>
            <a:r>
              <a:rPr lang="en-US" b="0" dirty="0" smtClean="0"/>
              <a:t> is integral to each being and it is incredibly powerful. </a:t>
            </a:r>
            <a:r>
              <a:rPr lang="en-US" b="0" dirty="0" err="1" smtClean="0"/>
              <a:t>Mana</a:t>
            </a:r>
            <a:r>
              <a:rPr lang="en-US" b="0" dirty="0" smtClean="0"/>
              <a:t> isn’t static; it can be gained. A person can get it from two sources. Firstly, they can get it from their families and their ancestors. </a:t>
            </a:r>
            <a:endParaRPr lang="en-US" dirty="0" smtClean="0"/>
          </a:p>
        </p:txBody>
      </p:sp>
      <p:pic>
        <p:nvPicPr>
          <p:cNvPr id="4098" name="Picture 2" descr="https://cdn.fishki.net/upload/post/2018/01/06/2476353/tn/50855c03c4e803352cbb52c6faeb3457.jpg"/>
          <p:cNvPicPr>
            <a:picLocks noChangeAspect="1" noChangeArrowheads="1"/>
          </p:cNvPicPr>
          <p:nvPr/>
        </p:nvPicPr>
        <p:blipFill>
          <a:blip r:embed="rId2"/>
          <a:srcRect t="6697" b="34510"/>
          <a:stretch>
            <a:fillRect/>
          </a:stretch>
        </p:blipFill>
        <p:spPr bwMode="auto">
          <a:xfrm>
            <a:off x="0" y="3571876"/>
            <a:ext cx="9144000" cy="328612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cdn.fishki.net/upload/post/2018/01/06/2476353/dcc2f159d4a58a153324be1881d177d9.jpg"/>
          <p:cNvPicPr>
            <a:picLocks noChangeAspect="1" noChangeArrowheads="1"/>
          </p:cNvPicPr>
          <p:nvPr/>
        </p:nvPicPr>
        <p:blipFill>
          <a:blip r:embed="rId2"/>
          <a:srcRect t="30093" b="10879"/>
          <a:stretch>
            <a:fillRect/>
          </a:stretch>
        </p:blipFill>
        <p:spPr bwMode="auto">
          <a:xfrm>
            <a:off x="0" y="3214662"/>
            <a:ext cx="9144000" cy="3643338"/>
          </a:xfrm>
          <a:prstGeom prst="rect">
            <a:avLst/>
          </a:prstGeom>
          <a:noFill/>
        </p:spPr>
      </p:pic>
      <p:sp>
        <p:nvSpPr>
          <p:cNvPr id="2" name="Заголовок 1"/>
          <p:cNvSpPr>
            <a:spLocks noGrp="1"/>
          </p:cNvSpPr>
          <p:nvPr>
            <p:ph type="title"/>
          </p:nvPr>
        </p:nvSpPr>
        <p:spPr/>
        <p:txBody>
          <a:bodyPr>
            <a:noAutofit/>
          </a:bodyPr>
          <a:lstStyle/>
          <a:p>
            <a:r>
              <a:rPr lang="en-US" sz="2800" b="1" dirty="0" smtClean="0">
                <a:solidFill>
                  <a:schemeClr val="accent5"/>
                </a:solidFill>
                <a:latin typeface="Arial Black" pitchFamily="34" charset="0"/>
              </a:rPr>
              <a:t>THE IMPORTANCE OF MANA</a:t>
            </a:r>
            <a:endParaRPr lang="en-US" sz="2800" b="1" dirty="0">
              <a:solidFill>
                <a:schemeClr val="accent5"/>
              </a:solidFill>
              <a:latin typeface="Arial Black" pitchFamily="34" charset="0"/>
            </a:endParaRPr>
          </a:p>
        </p:txBody>
      </p:sp>
      <p:sp>
        <p:nvSpPr>
          <p:cNvPr id="3" name="Содержимое 2"/>
          <p:cNvSpPr>
            <a:spLocks noGrp="1"/>
          </p:cNvSpPr>
          <p:nvPr>
            <p:ph idx="1"/>
          </p:nvPr>
        </p:nvSpPr>
        <p:spPr>
          <a:xfrm>
            <a:off x="285720" y="1285860"/>
            <a:ext cx="8572560" cy="1971676"/>
          </a:xfrm>
        </p:spPr>
        <p:txBody>
          <a:bodyPr>
            <a:normAutofit fontScale="70000" lnSpcReduction="20000"/>
          </a:bodyPr>
          <a:lstStyle/>
          <a:p>
            <a:pPr algn="just"/>
            <a:r>
              <a:rPr lang="en-US" b="0" dirty="0" smtClean="0"/>
              <a:t>Secondly, they can gain it from their personal wealth. There was no resource more significant to them than land; and the wealthiest controlled the most land (ownership was a foreign idea).  This belief is vital to </a:t>
            </a:r>
            <a:r>
              <a:rPr lang="en-US" b="0" dirty="0" err="1" smtClean="0"/>
              <a:t>Māori</a:t>
            </a:r>
            <a:r>
              <a:rPr lang="en-US" b="0" dirty="0" smtClean="0"/>
              <a:t> traditions and spirituality. So when wars broke out, there was more at stake than resources; they were fighting to preserve their </a:t>
            </a:r>
            <a:r>
              <a:rPr lang="en-US" b="0" dirty="0" err="1" smtClean="0"/>
              <a:t>Mana</a:t>
            </a:r>
            <a:r>
              <a:rPr lang="en-US" b="0" dirty="0" smtClean="0"/>
              <a:t> that they gained from their land. This concept is the core behind a lot of other </a:t>
            </a:r>
            <a:r>
              <a:rPr lang="en-US" b="0" dirty="0" err="1" smtClean="0"/>
              <a:t>Māori</a:t>
            </a:r>
            <a:r>
              <a:rPr lang="en-US" b="0" dirty="0" smtClean="0"/>
              <a:t> traditions.</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Autofit/>
          </a:bodyPr>
          <a:lstStyle/>
          <a:p>
            <a:r>
              <a:rPr lang="en-US" sz="2800" b="1" dirty="0" smtClean="0">
                <a:solidFill>
                  <a:schemeClr val="accent5"/>
                </a:solidFill>
                <a:latin typeface="Arial Black" pitchFamily="34" charset="0"/>
              </a:rPr>
              <a:t>BELIEFS AND RELIGION</a:t>
            </a:r>
            <a:endParaRPr lang="en-US" sz="2800" b="1" dirty="0">
              <a:solidFill>
                <a:schemeClr val="accent5"/>
              </a:solidFill>
              <a:latin typeface="Arial Black" pitchFamily="34" charset="0"/>
            </a:endParaRPr>
          </a:p>
        </p:txBody>
      </p:sp>
      <p:sp>
        <p:nvSpPr>
          <p:cNvPr id="3" name="Содержимое 2"/>
          <p:cNvSpPr>
            <a:spLocks noGrp="1"/>
          </p:cNvSpPr>
          <p:nvPr>
            <p:ph idx="1"/>
          </p:nvPr>
        </p:nvSpPr>
        <p:spPr>
          <a:xfrm>
            <a:off x="0" y="1071546"/>
            <a:ext cx="4786314" cy="5257800"/>
          </a:xfrm>
        </p:spPr>
        <p:txBody>
          <a:bodyPr>
            <a:noAutofit/>
          </a:bodyPr>
          <a:lstStyle/>
          <a:p>
            <a:pPr algn="just"/>
            <a:r>
              <a:rPr lang="en-US" sz="2000" b="0" dirty="0" smtClean="0"/>
              <a:t>The </a:t>
            </a:r>
            <a:r>
              <a:rPr lang="en-US" sz="2000" b="0" dirty="0" err="1" smtClean="0"/>
              <a:t>Māori</a:t>
            </a:r>
            <a:r>
              <a:rPr lang="en-US" sz="2000" b="0" dirty="0" smtClean="0"/>
              <a:t> have a rich culture with many gods and many stories, the first being the story of how light and life came into the world. Learning about the </a:t>
            </a:r>
            <a:r>
              <a:rPr lang="en-US" sz="2000" b="0" dirty="0" err="1" smtClean="0"/>
              <a:t>Māori</a:t>
            </a:r>
            <a:r>
              <a:rPr lang="en-US" sz="2000" b="0" dirty="0" smtClean="0"/>
              <a:t> myths and legends is a core part of the New Zealand school curriculum. </a:t>
            </a:r>
          </a:p>
          <a:p>
            <a:pPr algn="just"/>
            <a:r>
              <a:rPr lang="en-US" sz="2000" b="0" dirty="0" smtClean="0"/>
              <a:t>Over time however, the religious beliefs have significantly changed. Due to the influence of British settlers, traditional </a:t>
            </a:r>
            <a:r>
              <a:rPr lang="en-US" sz="2000" b="0" dirty="0" err="1" smtClean="0"/>
              <a:t>Māori</a:t>
            </a:r>
            <a:r>
              <a:rPr lang="en-US" sz="2000" b="0" dirty="0" smtClean="0"/>
              <a:t> beliefs have blended with Christianity and this formed the basis of modern </a:t>
            </a:r>
            <a:r>
              <a:rPr lang="en-US" sz="2000" b="0" dirty="0" err="1" smtClean="0"/>
              <a:t>Māori</a:t>
            </a:r>
            <a:r>
              <a:rPr lang="en-US" sz="2000" b="0" dirty="0" smtClean="0"/>
              <a:t> religious traditions. Prayers in the </a:t>
            </a:r>
            <a:r>
              <a:rPr lang="en-US" sz="2000" b="0" dirty="0" err="1" smtClean="0"/>
              <a:t>Māori</a:t>
            </a:r>
            <a:r>
              <a:rPr lang="en-US" sz="2000" b="0" dirty="0" smtClean="0"/>
              <a:t> language are a common feature and are part of a lot of major New Zealand events. </a:t>
            </a:r>
            <a:endParaRPr lang="en-US" sz="2000" dirty="0"/>
          </a:p>
        </p:txBody>
      </p:sp>
      <p:pic>
        <p:nvPicPr>
          <p:cNvPr id="1026" name="Picture 2" descr="https://pbs.twimg.com/media/DjrtMwPX0AAPLPU.jpg"/>
          <p:cNvPicPr>
            <a:picLocks noChangeAspect="1" noChangeArrowheads="1"/>
          </p:cNvPicPr>
          <p:nvPr/>
        </p:nvPicPr>
        <p:blipFill>
          <a:blip r:embed="rId2"/>
          <a:srcRect l="11458" r="9375"/>
          <a:stretch>
            <a:fillRect/>
          </a:stretch>
        </p:blipFill>
        <p:spPr bwMode="auto">
          <a:xfrm>
            <a:off x="5072066" y="1071546"/>
            <a:ext cx="3789217" cy="4786346"/>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317</Words>
  <Application>Microsoft Office PowerPoint</Application>
  <PresentationFormat>Экран (4:3)</PresentationFormat>
  <Paragraphs>20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THE MĀORI</vt:lpstr>
      <vt:lpstr>Слайд 2</vt:lpstr>
      <vt:lpstr>THE DISCOVERY OF AOTEAROA:  WHERE DID THE MĀORI COME FROM?</vt:lpstr>
      <vt:lpstr>AN EMERGING CULTURE</vt:lpstr>
      <vt:lpstr>AN EMERGING CULTURE</vt:lpstr>
      <vt:lpstr>AN EMERGING CULTURE</vt:lpstr>
      <vt:lpstr>THE IMPORTANCE OF MANA</vt:lpstr>
      <vt:lpstr>THE IMPORTANCE OF MANA</vt:lpstr>
      <vt:lpstr>BELIEFS AND RELIGION</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MĀORI</dc:title>
  <dc:creator>User</dc:creator>
  <cp:lastModifiedBy>User</cp:lastModifiedBy>
  <cp:revision>8</cp:revision>
  <dcterms:created xsi:type="dcterms:W3CDTF">2018-11-06T12:28:37Z</dcterms:created>
  <dcterms:modified xsi:type="dcterms:W3CDTF">2018-11-06T13:46:38Z</dcterms:modified>
</cp:coreProperties>
</file>