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302" r:id="rId3"/>
    <p:sldId id="303" r:id="rId4"/>
    <p:sldId id="284" r:id="rId5"/>
    <p:sldId id="283" r:id="rId6"/>
    <p:sldId id="304" r:id="rId7"/>
    <p:sldId id="285" r:id="rId8"/>
    <p:sldId id="267" r:id="rId9"/>
    <p:sldId id="305" r:id="rId10"/>
    <p:sldId id="295" r:id="rId11"/>
    <p:sldId id="298" r:id="rId12"/>
    <p:sldId id="290" r:id="rId13"/>
    <p:sldId id="257" r:id="rId14"/>
    <p:sldId id="292" r:id="rId15"/>
    <p:sldId id="293" r:id="rId16"/>
    <p:sldId id="288" r:id="rId17"/>
    <p:sldId id="266" r:id="rId18"/>
    <p:sldId id="296" r:id="rId19"/>
    <p:sldId id="258" r:id="rId20"/>
    <p:sldId id="276" r:id="rId21"/>
    <p:sldId id="287" r:id="rId22"/>
    <p:sldId id="291" r:id="rId23"/>
    <p:sldId id="274" r:id="rId24"/>
    <p:sldId id="306" r:id="rId25"/>
    <p:sldId id="28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8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B6FC64E-1FF8-4AA4-BE3F-4AC2B1FBBD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2C0854C-F654-4EB9-9C23-C13A620889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6D4B1A-68A1-4E4E-942B-D64133DC90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FFE12-C00F-42F7-BF35-769D969DE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40235B9-AEE0-42BF-BA98-3609065748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D04539-A742-421A-8E51-2053460027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1309CA9-8570-4C4E-A4A9-D810A8E53E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31B5640-859A-418E-8A6C-FC3F96BEB5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5C74AB-7D78-4BF8-866F-DEB30C27AE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670088-CF9E-42A1-874D-A89F9C798C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4BFE7A-39FF-4B53-9FCF-A024E0318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409EC87-263B-4F8E-8CA0-EFB9217952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9B9B006-C58A-4662-B894-9EA9471AA0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chologos.ru/articles/view/uverennost_v_sebe" TargetMode="External"/><Relationship Id="rId2" Type="http://schemas.openxmlformats.org/officeDocument/2006/relationships/hyperlink" Target="http://www.psychologos.ru/articles/view/zhiznennaya_energiy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www.psychologos.ru/articles/view/strah_strashnoe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www.psychologos.ru/articles/view/otvetstvennost" TargetMode="External"/><Relationship Id="rId7" Type="http://schemas.openxmlformats.org/officeDocument/2006/relationships/hyperlink" Target="http://www.psychologos.ru/articles/view/vzroslyy_chelovek" TargetMode="External"/><Relationship Id="rId2" Type="http://schemas.openxmlformats.org/officeDocument/2006/relationships/hyperlink" Target="http://www.psychologos.ru/articles/view/muzhestv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sychologos.ru/articles/view/dumat" TargetMode="External"/><Relationship Id="rId5" Type="http://schemas.openxmlformats.org/officeDocument/2006/relationships/hyperlink" Target="http://www.psychologos.ru/articles/view/chelovek-rebenok" TargetMode="External"/><Relationship Id="rId4" Type="http://schemas.openxmlformats.org/officeDocument/2006/relationships/hyperlink" Target="http://www.psychologos.ru/articles/view/golova" TargetMode="External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772400" cy="1371600"/>
          </a:xfrm>
        </p:spPr>
        <p:txBody>
          <a:bodyPr/>
          <a:lstStyle/>
          <a:p>
            <a:pPr eaLnBrk="1" hangingPunct="1"/>
            <a:r>
              <a:rPr lang="ru-RU" sz="7200" b="1" dirty="0" smtClean="0"/>
              <a:t>Будь смелым</a:t>
            </a:r>
          </a:p>
        </p:txBody>
      </p:sp>
      <p:pic>
        <p:nvPicPr>
          <p:cNvPr id="2051" name="Picture 5" descr="i?id=28332163-0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715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4114800" cy="40687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0" y="1905000"/>
            <a:ext cx="3657600" cy="2667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000" dirty="0" smtClean="0">
                <a:solidFill>
                  <a:schemeClr val="tx1"/>
                </a:solidFill>
              </a:rPr>
              <a:t>национальный герой России, великий русский полководец, не потерпевший ни одного поражения в своей военной карьере (более 60 сражений), один из основоположников </a:t>
            </a:r>
            <a:r>
              <a:rPr lang="ru-RU" sz="2000" dirty="0" smtClean="0">
                <a:solidFill>
                  <a:schemeClr val="tx1"/>
                </a:solidFill>
              </a:rPr>
              <a:t> русского </a:t>
            </a:r>
            <a:r>
              <a:rPr lang="ru-RU" sz="2000" dirty="0" smtClean="0">
                <a:solidFill>
                  <a:schemeClr val="tx1"/>
                </a:solidFill>
              </a:rPr>
              <a:t>военного искусства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6388" name="Picture 4" descr="2002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4381500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800600" y="152400"/>
            <a:ext cx="38100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/>
              <a:t>Александр Васильевич</a:t>
            </a:r>
          </a:p>
          <a:p>
            <a:pPr algn="ctr"/>
            <a:r>
              <a:rPr lang="ru-RU" sz="2400"/>
              <a:t> Суворов (1729-1800гг.)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5181600" y="4724400"/>
            <a:ext cx="3276600" cy="12954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Его девиз «Воевать не числом, а умением».</a:t>
            </a:r>
          </a:p>
        </p:txBody>
      </p:sp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just" eaLnBrk="1" hangingPunct="1"/>
            <a:r>
              <a:rPr lang="ru-RU" dirty="0" smtClean="0"/>
              <a:t> </a:t>
            </a:r>
            <a:r>
              <a:rPr lang="ru-RU" b="1" dirty="0" smtClean="0"/>
              <a:t>Александр Васильевич Суворов родился 13 ноября 1730 года в Москве. Отец его генерал-аншеф Василий Иванович Суворов, крестник Петра I. Мать, Евдокия Федосеевна </a:t>
            </a:r>
            <a:r>
              <a:rPr lang="ru-RU" b="1" dirty="0" err="1" smtClean="0"/>
              <a:t>Манукова</a:t>
            </a:r>
            <a:r>
              <a:rPr lang="ru-RU" b="1" dirty="0" smtClean="0"/>
              <a:t>, умерла, когда Александру не было еще и 15 лет. Детство Саши Суворова проходило в деревне, а затем в московском доме, что в Покровской слободе. Ребенок был ростом мал, хил, тощ, дурно сложен и некрасив, зато резв, подвижен, сметлив.  </a:t>
            </a:r>
          </a:p>
        </p:txBody>
      </p:sp>
    </p:spTree>
  </p:cSld>
  <p:clrMapOvr>
    <a:masterClrMapping/>
  </p:clrMapOvr>
  <p:transition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0" y="2286000"/>
            <a:ext cx="3733800" cy="38401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/>
              <a:t>	В </a:t>
            </a:r>
            <a:r>
              <a:rPr lang="ru-RU" sz="2800" b="1" dirty="0" smtClean="0"/>
              <a:t>словаре В.И. Даля говорится, что смелый – это неустрашимый, безбоязненный, отважный, храбрый и решительный человек.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dirty="0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48200" y="838200"/>
            <a:ext cx="40386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solidFill>
                  <a:srgbClr val="006666"/>
                </a:solidFill>
              </a:rPr>
              <a:t>Смелость города берет</a:t>
            </a:r>
          </a:p>
        </p:txBody>
      </p:sp>
      <p:pic>
        <p:nvPicPr>
          <p:cNvPr id="10244" name="Picture 4" descr="i?id=57579872-1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667000"/>
            <a:ext cx="5029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457200" y="0"/>
            <a:ext cx="4419600" cy="22860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Смелость </a:t>
            </a:r>
          </a:p>
          <a:p>
            <a:pPr algn="ctr"/>
            <a:r>
              <a:rPr lang="ru-RU" dirty="0">
                <a:solidFill>
                  <a:schemeClr val="tx2"/>
                </a:solidFill>
              </a:rPr>
              <a:t>противостоит трусости</a:t>
            </a:r>
          </a:p>
        </p:txBody>
      </p:sp>
    </p:spTree>
  </p:cSld>
  <p:clrMapOvr>
    <a:masterClrMapping/>
  </p:clrMapOvr>
  <p:transition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8674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Смелость - </a:t>
            </a:r>
            <a:r>
              <a:rPr lang="ru-RU" sz="2400" b="1" dirty="0" smtClean="0">
                <a:hlinkClick r:id="rId2" tooltip="Статья - Жизненная энергия"/>
              </a:rPr>
              <a:t>энергия</a:t>
            </a:r>
            <a:r>
              <a:rPr lang="ru-RU" sz="2400" b="1" dirty="0" smtClean="0"/>
              <a:t> и </a:t>
            </a:r>
            <a:r>
              <a:rPr lang="ru-RU" sz="2400" b="1" dirty="0" smtClean="0">
                <a:hlinkClick r:id="rId3" tooltip="Статья - Уверенность в себе"/>
              </a:rPr>
              <a:t>уверенность в себе</a:t>
            </a:r>
            <a:r>
              <a:rPr lang="ru-RU" sz="2400" b="1" dirty="0" smtClean="0"/>
              <a:t> идти вперед и делать то, что хочется и считаешь нужным, несмотря на </a:t>
            </a:r>
            <a:r>
              <a:rPr lang="ru-RU" sz="2400" b="1" dirty="0" smtClean="0">
                <a:hlinkClick r:id="rId4" tooltip="Статья - Страх, страшное"/>
              </a:rPr>
              <a:t>страх</a:t>
            </a:r>
            <a:r>
              <a:rPr lang="ru-RU" sz="2400" b="1" dirty="0" smtClean="0"/>
              <a:t> или не видя страха.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 Смелость не всегда подразумевает отсутствие страха.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Смелость - это умение быть сильнее страха: страх может быть - это чаще всего инстинктивная реакция.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Смелость заключается в том, чтобы быть сильнее страха.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181600" cy="11430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</a:rPr>
              <a:t>Смелость</a:t>
            </a:r>
          </a:p>
        </p:txBody>
      </p:sp>
      <p:pic>
        <p:nvPicPr>
          <p:cNvPr id="15364" name="Picture 5" descr="i?id=561804791-1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0"/>
            <a:ext cx="3048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i?id=214400840-27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4038600"/>
            <a:ext cx="2895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Несмелого человека можно узнать по тому, как он выглядит, как он неуверенно ходит, как пользуется руками (точнее не пользуется) и как он криво стоит. </a:t>
            </a:r>
            <a:endParaRPr lang="ru-RU" sz="2800" b="1" dirty="0" smtClean="0"/>
          </a:p>
          <a:p>
            <a:pPr eaLnBrk="1" hangingPunct="1">
              <a:lnSpc>
                <a:spcPct val="80000"/>
              </a:lnSpc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Со смелостью несовместима невротическая сутулость (зажимы воротниковой зоны), когда голова как будто вбита в плечи, как будто прячется от очередного подзатыльника. </a:t>
            </a:r>
            <a:endParaRPr lang="ru-RU" sz="2800" b="1" dirty="0" smtClean="0"/>
          </a:p>
          <a:p>
            <a:pPr eaLnBrk="1" hangingPunct="1">
              <a:lnSpc>
                <a:spcPct val="80000"/>
              </a:lnSpc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Смелость обычно запускается глазами, открыто и прямо смотрящими вперед (а не </a:t>
            </a:r>
            <a:r>
              <a:rPr lang="ru-RU" sz="2800" b="1" dirty="0" err="1" smtClean="0"/>
              <a:t>интравертно</a:t>
            </a:r>
            <a:r>
              <a:rPr lang="ru-RU" sz="2800" b="1" dirty="0" smtClean="0"/>
              <a:t> в себя), широкими мышцами спины, двигающими грудь вперед. 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</a:rPr>
              <a:t>Смелость и тело - связаны</a:t>
            </a:r>
            <a:r>
              <a:rPr lang="ru-RU" dirty="0" smtClean="0"/>
              <a:t>.</a:t>
            </a:r>
          </a:p>
        </p:txBody>
      </p:sp>
      <p:pic>
        <p:nvPicPr>
          <p:cNvPr id="12292" name="Picture 5" descr="i?id=306715324-7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228600"/>
            <a:ext cx="1143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solidFill>
                  <a:schemeClr val="tx1"/>
                </a:solidFill>
              </a:rPr>
              <a:t>К.П. Брюллов (1799-1852). Последний день Помпеи.</a:t>
            </a:r>
          </a:p>
        </p:txBody>
      </p:sp>
      <p:pic>
        <p:nvPicPr>
          <p:cNvPr id="13316" name="Picture 4" descr="dd9a062304cbc10bb5f4c82aa3b_pre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30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i?id=355619161-6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0"/>
            <a:ext cx="12001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solidFill>
                  <a:schemeClr val="tx1"/>
                </a:solidFill>
              </a:rPr>
              <a:t>Скульптура С.</a:t>
            </a:r>
            <a:r>
              <a:rPr lang="ru-RU" sz="4000" b="1" dirty="0" smtClean="0">
                <a:solidFill>
                  <a:schemeClr val="tx1"/>
                </a:solidFill>
              </a:rPr>
              <a:t>Эрзя</a:t>
            </a:r>
            <a:r>
              <a:rPr lang="ru-RU" sz="4000" dirty="0" smtClean="0">
                <a:solidFill>
                  <a:schemeClr val="tx1"/>
                </a:solidFill>
              </a:rPr>
              <a:t> (</a:t>
            </a:r>
            <a:r>
              <a:rPr lang="ru-RU" b="1" dirty="0" smtClean="0">
                <a:solidFill>
                  <a:schemeClr val="tx1"/>
                </a:solidFill>
              </a:rPr>
              <a:t>Нефёдов)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(1876-1959). Ужас</a:t>
            </a:r>
            <a:r>
              <a:rPr lang="ru-RU" sz="4000" dirty="0" smtClean="0"/>
              <a:t>.</a:t>
            </a:r>
          </a:p>
        </p:txBody>
      </p:sp>
      <p:pic>
        <p:nvPicPr>
          <p:cNvPr id="8196" name="Picture 4" descr="i?id=35086643-3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219200" y="6096000"/>
            <a:ext cx="2819400" cy="533400"/>
          </a:xfrm>
          <a:prstGeom prst="wedgeRoundRectCallout">
            <a:avLst>
              <a:gd name="adj1" fmla="val -65088"/>
              <a:gd name="adj2" fmla="val 5952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/>
              <a:t>Картинная галерея г. Саранск</a:t>
            </a:r>
          </a:p>
        </p:txBody>
      </p:sp>
    </p:spTree>
  </p:cSld>
  <p:clrMapOvr>
    <a:masterClrMapping/>
  </p:clrMapOvr>
  <p:transition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sz="2800" b="1" dirty="0" smtClean="0"/>
              <a:t>Если боитесь выступать перед публикой - чаще выступайте там, где страшно, но не очень, где вас поддержат - например, на тренинге в </a:t>
            </a:r>
            <a:r>
              <a:rPr lang="ru-RU" sz="2800" b="1" dirty="0" err="1" smtClean="0"/>
              <a:t>тренинговой</a:t>
            </a:r>
            <a:r>
              <a:rPr lang="ru-RU" sz="2800" b="1" dirty="0" smtClean="0"/>
              <a:t> группе.  </a:t>
            </a:r>
          </a:p>
          <a:p>
            <a:pPr algn="just" eaLnBrk="1" hangingPunct="1">
              <a:lnSpc>
                <a:spcPct val="90000"/>
              </a:lnSpc>
            </a:pPr>
            <a:endParaRPr lang="ru-RU" sz="2800" b="1" dirty="0" smtClean="0"/>
          </a:p>
          <a:p>
            <a:pPr algn="just" eaLnBrk="1" hangingPunct="1">
              <a:lnSpc>
                <a:spcPct val="90000"/>
              </a:lnSpc>
            </a:pPr>
            <a:r>
              <a:rPr lang="ru-RU" sz="2800" b="1" dirty="0" smtClean="0"/>
              <a:t>Соберите своих друзей и выступайте перед ними - до тех пор, пока это станет для вас легким делом. Дальше соберите 30 человек и выступите перед ними. Тренируйтесь с такой аудиторией до тех пор, пока не привыкните и не начнете чувствовать себя комфортно. 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</a:rPr>
              <a:t>Совет психолога</a:t>
            </a:r>
          </a:p>
        </p:txBody>
      </p:sp>
    </p:spTree>
  </p:cSld>
  <p:clrMapOvr>
    <a:masterClrMapping/>
  </p:clrMapOvr>
  <p:transition>
    <p:whee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Смелость воспитывается.</a:t>
            </a:r>
          </a:p>
          <a:p>
            <a:pPr eaLnBrk="1" hangingPunct="1"/>
            <a:r>
              <a:rPr lang="ru-RU" b="1" dirty="0" smtClean="0"/>
              <a:t>Умение овладеть собой перед лицом страха – вот главное свойство смелого человека.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7696200" cy="1143000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chemeClr val="tx1"/>
                </a:solidFill>
              </a:rPr>
              <a:t>Смелыми люди не рождаются</a:t>
            </a:r>
            <a:r>
              <a:rPr lang="ru-RU" sz="3600" b="1" dirty="0" smtClean="0"/>
              <a:t>.</a:t>
            </a:r>
          </a:p>
        </p:txBody>
      </p:sp>
      <p:pic>
        <p:nvPicPr>
          <p:cNvPr id="20484" name="Picture 4" descr="i?id=7874082-1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352800"/>
            <a:ext cx="3581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i?id=365809428-2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4419600" cy="52117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/>
              <a:t>Смелость, в отличие от </a:t>
            </a:r>
            <a:r>
              <a:rPr lang="ru-RU" sz="2400" b="1" dirty="0" smtClean="0">
                <a:hlinkClick r:id="rId2" tooltip="Статья - Мужество"/>
              </a:rPr>
              <a:t>мужества</a:t>
            </a:r>
            <a:r>
              <a:rPr lang="ru-RU" sz="2400" b="1" dirty="0" smtClean="0"/>
              <a:t>, не подразумевает </a:t>
            </a:r>
            <a:r>
              <a:rPr lang="ru-RU" sz="2400" b="1" dirty="0" smtClean="0">
                <a:hlinkClick r:id="rId3" tooltip="Статья - Ответственность"/>
              </a:rPr>
              <a:t>ответственности</a:t>
            </a:r>
            <a:r>
              <a:rPr lang="ru-RU" sz="2400" b="1" dirty="0" smtClean="0"/>
              <a:t> и обязательного включение </a:t>
            </a:r>
            <a:r>
              <a:rPr lang="ru-RU" sz="2400" b="1" dirty="0" smtClean="0">
                <a:hlinkClick r:id="rId4" tooltip="Статья - Голова"/>
              </a:rPr>
              <a:t>головы</a:t>
            </a:r>
            <a:r>
              <a:rPr lang="ru-RU" sz="2400" b="1" dirty="0" smtClean="0"/>
              <a:t>. Поэтому смелость может быть импульсивной, смелость может быть и от страха, смелым может быть и </a:t>
            </a:r>
            <a:r>
              <a:rPr lang="ru-RU" sz="2400" b="1" dirty="0" smtClean="0">
                <a:hlinkClick r:id="rId5" tooltip="Статья &quot;Человек-ребенок&quot;"/>
              </a:rPr>
              <a:t>человек-ребенок</a:t>
            </a:r>
            <a:r>
              <a:rPr lang="ru-RU" sz="2400" b="1" dirty="0" smtClean="0"/>
              <a:t>, а мужественным – только </a:t>
            </a:r>
            <a:r>
              <a:rPr lang="ru-RU" sz="2400" b="1" dirty="0" smtClean="0">
                <a:hlinkClick r:id="rId6" tooltip="Статья &quot;Думать&quot;"/>
              </a:rPr>
              <a:t>думающий</a:t>
            </a:r>
            <a:r>
              <a:rPr lang="ru-RU" sz="2400" b="1" dirty="0" smtClean="0"/>
              <a:t>, </a:t>
            </a:r>
            <a:r>
              <a:rPr lang="ru-RU" sz="2400" b="1" dirty="0" smtClean="0">
                <a:hlinkClick r:id="rId7" tooltip="Статья &quot;Взрослый человек&quot;"/>
              </a:rPr>
              <a:t>взрослый человек</a:t>
            </a:r>
            <a:r>
              <a:rPr lang="ru-RU" sz="2400" b="1" dirty="0" smtClean="0"/>
              <a:t>. Смелость, как и любое другое проявление личности, бывает уместной и неуместной.  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solidFill>
                  <a:schemeClr val="tx1"/>
                </a:solidFill>
              </a:rPr>
              <a:t>Смелость или мужество</a:t>
            </a:r>
          </a:p>
        </p:txBody>
      </p:sp>
      <p:pic>
        <p:nvPicPr>
          <p:cNvPr id="21508" name="Picture 5" descr="i?id=430665556-69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1219200"/>
            <a:ext cx="396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i?id=407669211-13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91475" y="0"/>
            <a:ext cx="1152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9" descr="i?id=407669211-13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00600" y="4953000"/>
            <a:ext cx="1371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1" descr="i?id=407669211-13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72200" y="4953000"/>
            <a:ext cx="1152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3" descr="i?id=407669211-13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200" y="4953000"/>
            <a:ext cx="1676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Каковы причины страха?</a:t>
            </a:r>
          </a:p>
          <a:p>
            <a:r>
              <a:rPr lang="ru-RU" sz="4000" b="1" dirty="0" smtClean="0"/>
              <a:t>Как страх может влиять на жизнь человека?</a:t>
            </a:r>
          </a:p>
          <a:p>
            <a:r>
              <a:rPr lang="ru-RU" sz="4000" b="1" dirty="0" smtClean="0"/>
              <a:t>Каким образом можно избавиться от страха?</a:t>
            </a:r>
            <a:endParaRPr lang="ru-RU" sz="4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Вопросы к уроку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</a:rPr>
              <a:t>Заполни в тетради таблицу</a:t>
            </a:r>
          </a:p>
        </p:txBody>
      </p:sp>
      <p:graphicFrame>
        <p:nvGraphicFramePr>
          <p:cNvPr id="24599" name="Group 23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363378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Примеры проявления страха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Его польза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Его вред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i?id=429550569-0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114800"/>
            <a:ext cx="3581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i?id=216145656-6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733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i?id=389558834-1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0"/>
            <a:ext cx="2209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i?id=184868253-4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43400"/>
            <a:ext cx="2438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304800" y="1066800"/>
            <a:ext cx="8305800" cy="3048000"/>
          </a:xfrm>
          <a:prstGeom prst="cloudCallout">
            <a:avLst>
              <a:gd name="adj1" fmla="val -41171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800"/>
              <a:t>Испытывает страх каждый	 человек, потому что это врожденная защитная реакция человека. Можно преодолеть страх, поняв его причину.</a:t>
            </a:r>
          </a:p>
        </p:txBody>
      </p:sp>
    </p:spTree>
  </p:cSld>
  <p:clrMapOvr>
    <a:masterClrMapping/>
  </p:clrMapOvr>
  <p:transition>
    <p:whee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838200"/>
            <a:ext cx="7086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solidFill>
                  <a:schemeClr val="tx1"/>
                </a:solidFill>
              </a:rPr>
              <a:t>Смелый человек – это тот, кто не испытывает страха или сумел победить его?</a:t>
            </a:r>
          </a:p>
        </p:txBody>
      </p:sp>
      <p:pic>
        <p:nvPicPr>
          <p:cNvPr id="11268" name="Picture 5" descr="i?id=280241030-2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1504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AutoShape 6"/>
          <p:cNvSpPr>
            <a:spLocks noChangeArrowheads="1"/>
          </p:cNvSpPr>
          <p:nvPr/>
        </p:nvSpPr>
        <p:spPr bwMode="auto">
          <a:xfrm>
            <a:off x="1676400" y="2743200"/>
            <a:ext cx="5257800" cy="25908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>
                <a:solidFill>
                  <a:schemeClr val="accent2"/>
                </a:solidFill>
              </a:rPr>
              <a:t>Вспомни, какие ты знаешь примеры смелости?</a:t>
            </a:r>
          </a:p>
        </p:txBody>
      </p:sp>
    </p:spTree>
  </p:cSld>
  <p:clrMapOvr>
    <a:masterClrMapping/>
  </p:clrMapOvr>
  <p:transition>
    <p:whee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600" b="1" dirty="0" smtClean="0"/>
              <a:t>Найти пословицы о смелости, мужестве и трусости.</a:t>
            </a:r>
          </a:p>
          <a:p>
            <a:pPr eaLnBrk="1" hangingPunct="1"/>
            <a:r>
              <a:rPr lang="ru-RU" sz="3600" b="1" dirty="0" smtClean="0"/>
              <a:t>П. </a:t>
            </a:r>
            <a:r>
              <a:rPr lang="ru-RU" sz="3600" b="1" dirty="0" smtClean="0"/>
              <a:t>11 (в старом учебнике п. 20)</a:t>
            </a:r>
          </a:p>
          <a:p>
            <a:pPr eaLnBrk="1" hangingPunct="1"/>
            <a:r>
              <a:rPr lang="ru-RU" sz="3600" b="1" dirty="0" smtClean="0"/>
              <a:t>Прочитать путешествие в прошлое и ответить на вопросы</a:t>
            </a:r>
            <a:endParaRPr lang="ru-RU" sz="3600" b="1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</a:rPr>
              <a:t>Домашнее задание</a:t>
            </a:r>
          </a:p>
        </p:txBody>
      </p:sp>
    </p:spTree>
  </p:cSld>
  <p:clrMapOvr>
    <a:masterClrMapping/>
  </p:clrMapOvr>
  <p:transition>
    <p:whee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СПАСИБО ЗА ВНИМАНИЕ 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i="1" dirty="0" smtClean="0"/>
              <a:t>Древних людей страх преследовал повсюду. В древнегреческих мифах говорится, что от брака Афродиты , богини красоты и любви, и Ареса вероломного бога войны, родились сыновья </a:t>
            </a:r>
            <a:r>
              <a:rPr lang="ru-RU" sz="2800" b="1" i="1" dirty="0" err="1" smtClean="0"/>
              <a:t>Деймос</a:t>
            </a:r>
            <a:r>
              <a:rPr lang="ru-RU" sz="2800" b="1" i="1" dirty="0" smtClean="0"/>
              <a:t> (ужас) и Фобос (страх). Арес, как и его сестра Эрида -  богиня ссор и раздоров, старался разжечь вражду , несправедливые и жестокие воны. Не секрет. что во все времена войны вызывали сильные и неприятные эмоции.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381000"/>
            <a:ext cx="6400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>
                <a:solidFill>
                  <a:schemeClr val="tx1"/>
                </a:solidFill>
              </a:rPr>
              <a:t>Путешествие в прошлое</a:t>
            </a:r>
          </a:p>
        </p:txBody>
      </p:sp>
      <p:pic>
        <p:nvPicPr>
          <p:cNvPr id="6148" name="Picture 4" descr="i?id=177153390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1139825" cy="112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i?id=524543605-5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5581650"/>
            <a:ext cx="2857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962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«САМЫЙ СМЕЛЫЙ ТОТ, КТО МОЖЕТ ПОБЕДИТЬ СВОЙ СТРАХ »</a:t>
            </a:r>
            <a:endParaRPr lang="ru-RU" sz="5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Проблема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400" b="1" dirty="0" smtClean="0"/>
              <a:t>Испытывал ли ты страх?</a:t>
            </a:r>
          </a:p>
          <a:p>
            <a:pPr eaLnBrk="1" hangingPunct="1"/>
            <a:r>
              <a:rPr lang="ru-RU" sz="4400" b="1" dirty="0" smtClean="0"/>
              <a:t>Какие </a:t>
            </a:r>
            <a:r>
              <a:rPr lang="ru-RU" sz="4400" b="1" dirty="0" smtClean="0"/>
              <a:t>синонимы есть у слова «страх» и «смелость»?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6700" dirty="0" smtClean="0">
                <a:solidFill>
                  <a:schemeClr val="tx1"/>
                </a:solidFill>
              </a:rPr>
              <a:t>Вспомни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3076" name="Picture 5" descr="i?id=512427625-1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81000"/>
            <a:ext cx="12763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just" eaLnBrk="1" hangingPunct="1"/>
            <a:r>
              <a:rPr lang="ru-RU" sz="2800" b="1" dirty="0" smtClean="0"/>
              <a:t>Когда современных старшеклассников спросили, что такое страх, некоторые из них ответили так: </a:t>
            </a:r>
            <a:r>
              <a:rPr lang="ru-RU" sz="2800" b="1" i="1" dirty="0" smtClean="0">
                <a:solidFill>
                  <a:schemeClr val="accent2"/>
                </a:solidFill>
              </a:rPr>
              <a:t>«Страх – это враг человека. Его предатель. Это предчувствие чего –то ужасного. Это слабость человека»</a:t>
            </a:r>
            <a:r>
              <a:rPr lang="ru-RU" sz="2800" b="1" dirty="0" smtClean="0"/>
              <a:t> </a:t>
            </a:r>
          </a:p>
          <a:p>
            <a:pPr algn="just" eaLnBrk="1" hangingPunct="1"/>
            <a:r>
              <a:rPr lang="ru-RU" sz="2800" b="1" i="1" dirty="0" smtClean="0">
                <a:solidFill>
                  <a:schemeClr val="accent2"/>
                </a:solidFill>
              </a:rPr>
              <a:t>«Страх – это чувство, которое делает человека ничтожным и даже заставляет чувствовать себя не человеком, а зверьком – работает инстинкт самосохранения»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</a:rPr>
              <a:t>Обсудим вместе</a:t>
            </a:r>
          </a:p>
        </p:txBody>
      </p:sp>
    </p:spTree>
  </p:cSld>
  <p:clrMapOvr>
    <a:masterClrMapping/>
  </p:clrMapOvr>
  <p:transition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150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	Однажды </a:t>
            </a:r>
            <a:r>
              <a:rPr lang="ru-RU" b="1" dirty="0" smtClean="0"/>
              <a:t>много достойных воинов собрались для того, чтобы проверить, кто из них самый смелый и бесстрашный.</a:t>
            </a:r>
          </a:p>
          <a:p>
            <a:pPr algn="just">
              <a:buNone/>
            </a:pPr>
            <a:r>
              <a:rPr lang="ru-RU" b="1" dirty="0" smtClean="0"/>
              <a:t>	Они </a:t>
            </a:r>
            <a:r>
              <a:rPr lang="ru-RU" b="1" dirty="0" smtClean="0"/>
              <a:t>сражались на мечах, бились на кулаках, ходили с голыми руками на медведя и тигра. Но сколько бы ни устраивали эти воины себе испытаний, ни одно из них не могло выбрать самого смелого и бесстрашного.</a:t>
            </a:r>
          </a:p>
          <a:p>
            <a:pPr algn="just">
              <a:buNone/>
            </a:pPr>
            <a:r>
              <a:rPr lang="ru-RU" b="1" dirty="0" smtClean="0"/>
              <a:t>	И </a:t>
            </a:r>
            <a:r>
              <a:rPr lang="ru-RU" b="1" dirty="0" smtClean="0"/>
              <a:t>тогда они обратились к юной девушке, наблюдавшей за их состязаниями, с просьбой выбрать самого смелого и бесстрашного.</a:t>
            </a:r>
          </a:p>
          <a:p>
            <a:pPr algn="just">
              <a:buNone/>
            </a:pPr>
            <a:r>
              <a:rPr lang="ru-RU" b="1" dirty="0" smtClean="0"/>
              <a:t>	Девушка </a:t>
            </a:r>
            <a:r>
              <a:rPr lang="ru-RU" b="1" dirty="0" smtClean="0"/>
              <a:t>согласилась и задала только один вопрос: «Кто расскажет мне о своей слабости, о том, что он боится в своей жизни больше всего?»</a:t>
            </a:r>
          </a:p>
          <a:p>
            <a:pPr algn="just">
              <a:buNone/>
            </a:pPr>
            <a:r>
              <a:rPr lang="ru-RU" b="1" dirty="0" smtClean="0"/>
              <a:t>	И </a:t>
            </a:r>
            <a:r>
              <a:rPr lang="ru-RU" b="1" dirty="0" smtClean="0"/>
              <a:t>никто из воинов не смог признаться в своей слабости и страхе этой юной девушке.</a:t>
            </a:r>
          </a:p>
          <a:p>
            <a:pPr algn="just">
              <a:buNone/>
            </a:pPr>
            <a:r>
              <a:rPr lang="ru-RU" b="1" dirty="0" smtClean="0"/>
              <a:t>	И </a:t>
            </a:r>
            <a:r>
              <a:rPr lang="ru-RU" b="1" dirty="0" smtClean="0"/>
              <a:t>тогда она сказала: «Самый смелый не тот, кто может победить другого человека. Самый смелый тот, кто может победить свой страх!»</a:t>
            </a:r>
          </a:p>
          <a:p>
            <a:pPr algn="just">
              <a:buNone/>
            </a:pPr>
            <a:r>
              <a:rPr lang="ru-RU" b="1" dirty="0" smtClean="0"/>
              <a:t>	Посмотри </a:t>
            </a:r>
            <a:r>
              <a:rPr lang="ru-RU" b="1" dirty="0" smtClean="0"/>
              <a:t>своему страху в глаза, и ты увидишь в нем себя. Ну, а если это ты, тогда глупо бояться самого себя!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Прочитаем притчу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Боли</a:t>
            </a:r>
          </a:p>
          <a:p>
            <a:pPr eaLnBrk="1" hangingPunct="1"/>
            <a:r>
              <a:rPr lang="ru-RU" sz="3600" b="1" dirty="0" smtClean="0"/>
              <a:t>Смерти</a:t>
            </a:r>
          </a:p>
          <a:p>
            <a:pPr eaLnBrk="1" hangingPunct="1"/>
            <a:r>
              <a:rPr lang="ru-RU" sz="3600" b="1" dirty="0" smtClean="0"/>
              <a:t>Болезни</a:t>
            </a:r>
          </a:p>
          <a:p>
            <a:pPr eaLnBrk="1" hangingPunct="1"/>
            <a:r>
              <a:rPr lang="ru-RU" sz="3600" b="1" dirty="0" smtClean="0"/>
              <a:t>Наказания</a:t>
            </a:r>
          </a:p>
          <a:p>
            <a:pPr eaLnBrk="1" hangingPunct="1"/>
            <a:r>
              <a:rPr lang="ru-RU" sz="3600" b="1" dirty="0" smtClean="0"/>
              <a:t>Потери близких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</a:rPr>
              <a:t>Чего обычно боятся люди?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5334000" y="3657600"/>
            <a:ext cx="3124200" cy="1447800"/>
          </a:xfrm>
          <a:prstGeom prst="wedgeEllipseCallout">
            <a:avLst>
              <a:gd name="adj1" fmla="val -44667"/>
              <a:gd name="adj2" fmla="val 563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/>
              <a:t>Чего боишься ты?</a:t>
            </a:r>
          </a:p>
          <a:p>
            <a:pPr algn="ctr"/>
            <a:endParaRPr lang="ru-RU" sz="2400"/>
          </a:p>
        </p:txBody>
      </p:sp>
      <p:pic>
        <p:nvPicPr>
          <p:cNvPr id="5125" name="Picture 6" descr="i?id=452036587-5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343400"/>
            <a:ext cx="1676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Волка бояться - и от белки бежать</a:t>
            </a:r>
          </a:p>
          <a:p>
            <a:pPr eaLnBrk="1" hangingPunct="1"/>
            <a:r>
              <a:rPr lang="ru-RU" sz="2800" b="1" dirty="0" smtClean="0"/>
              <a:t> Где страх, там и стыд. </a:t>
            </a:r>
          </a:p>
          <a:p>
            <a:pPr eaLnBrk="1" hangingPunct="1"/>
            <a:r>
              <a:rPr lang="ru-RU" sz="2800" b="1" dirty="0" smtClean="0"/>
              <a:t>У страха глаза велики. </a:t>
            </a:r>
          </a:p>
          <a:p>
            <a:pPr eaLnBrk="1" hangingPunct="1"/>
            <a:r>
              <a:rPr lang="ru-RU" sz="2800" b="1" dirty="0" smtClean="0"/>
              <a:t>Не так страшен чёрт, как его малюют. </a:t>
            </a:r>
          </a:p>
          <a:p>
            <a:pPr eaLnBrk="1" hangingPunct="1"/>
            <a:r>
              <a:rPr lang="ru-RU" sz="2800" b="1" dirty="0" smtClean="0"/>
              <a:t>Волков бояться - в лес не ходить. </a:t>
            </a:r>
          </a:p>
          <a:p>
            <a:pPr eaLnBrk="1" hangingPunct="1"/>
            <a:r>
              <a:rPr lang="ru-RU" sz="2800" b="1" dirty="0" smtClean="0"/>
              <a:t>Пуганая ворона куста боится.  </a:t>
            </a:r>
          </a:p>
          <a:p>
            <a:pPr eaLnBrk="1" hangingPunct="1"/>
            <a:r>
              <a:rPr lang="ru-RU" sz="2800" b="1" dirty="0" smtClean="0"/>
              <a:t>Страх на тараканьих ножках ходит. </a:t>
            </a:r>
          </a:p>
          <a:p>
            <a:pPr eaLnBrk="1" hangingPunct="1"/>
            <a:r>
              <a:rPr lang="ru-RU" sz="2800" b="1" dirty="0" smtClean="0"/>
              <a:t>Страх - первый помощник врага. 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304800"/>
            <a:ext cx="5105400" cy="944562"/>
          </a:xfrm>
        </p:spPr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CC0000"/>
                </a:solidFill>
              </a:rPr>
              <a:t>Пословицы</a:t>
            </a:r>
          </a:p>
        </p:txBody>
      </p:sp>
      <p:pic>
        <p:nvPicPr>
          <p:cNvPr id="22532" name="Picture 7" descr="i?id=610495122-5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42925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9" descr="i?id=393321952-5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6" y="46038"/>
            <a:ext cx="1191058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Рубрика «</a:t>
            </a:r>
            <a:r>
              <a:rPr lang="ru-RU" b="1" dirty="0" smtClean="0"/>
              <a:t>В классе и дома» </a:t>
            </a:r>
            <a:r>
              <a:rPr lang="ru-RU" b="1" dirty="0" smtClean="0"/>
              <a:t>Учебник на с. 97- 98.</a:t>
            </a:r>
          </a:p>
          <a:p>
            <a:r>
              <a:rPr lang="ru-RU" b="1" dirty="0" smtClean="0"/>
              <a:t>Рубрика «Учимся побеждать», с. 99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Работа с учебником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261</TotalTime>
  <Words>553</Words>
  <Application>Microsoft Office PowerPoint</Application>
  <PresentationFormat>Экран (4:3)</PresentationFormat>
  <Paragraphs>86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Calibri</vt:lpstr>
      <vt:lpstr>Открытая</vt:lpstr>
      <vt:lpstr>Будь смелым</vt:lpstr>
      <vt:lpstr>Вопросы к уроку</vt:lpstr>
      <vt:lpstr>Проблема</vt:lpstr>
      <vt:lpstr>Вспомни </vt:lpstr>
      <vt:lpstr>Обсудим вместе</vt:lpstr>
      <vt:lpstr>Прочитаем притчу</vt:lpstr>
      <vt:lpstr>Чего обычно боятся люди?</vt:lpstr>
      <vt:lpstr>Пословицы</vt:lpstr>
      <vt:lpstr>Работа с учебником</vt:lpstr>
      <vt:lpstr>национальный герой России, великий русский полководец, не потерпевший ни одного поражения в своей военной карьере (более 60 сражений), один из основоположников  русского военного искусства </vt:lpstr>
      <vt:lpstr>Слайд 11</vt:lpstr>
      <vt:lpstr>Смелость города берет</vt:lpstr>
      <vt:lpstr>Смелость</vt:lpstr>
      <vt:lpstr>Смелость и тело - связаны.</vt:lpstr>
      <vt:lpstr>К.П. Брюллов (1799-1852). Последний день Помпеи.</vt:lpstr>
      <vt:lpstr>Скульптура С.Эрзя (Нефёдов) (1876-1959). Ужас.</vt:lpstr>
      <vt:lpstr>Совет психолога</vt:lpstr>
      <vt:lpstr>Смелыми люди не рождаются.</vt:lpstr>
      <vt:lpstr>Смелость или мужество</vt:lpstr>
      <vt:lpstr>Заполни в тетради таблицу</vt:lpstr>
      <vt:lpstr>Слайд 21</vt:lpstr>
      <vt:lpstr>Смелый человек – это тот, кто не испытывает страха или сумел победить его?</vt:lpstr>
      <vt:lpstr>Домашнее задание</vt:lpstr>
      <vt:lpstr>СПАСИБО ЗА ВНИМАНИЕ </vt:lpstr>
      <vt:lpstr>Путешествие в прошлое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Ичкерия</dc:creator>
  <cp:lastModifiedBy>Ичкерия</cp:lastModifiedBy>
  <cp:revision>46</cp:revision>
  <cp:lastPrinted>1601-01-01T00:00:00Z</cp:lastPrinted>
  <dcterms:created xsi:type="dcterms:W3CDTF">1601-01-01T00:00:00Z</dcterms:created>
  <dcterms:modified xsi:type="dcterms:W3CDTF">2016-03-18T03:29:36Z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