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58" r:id="rId3"/>
    <p:sldId id="259" r:id="rId4"/>
    <p:sldId id="263" r:id="rId5"/>
    <p:sldId id="264" r:id="rId6"/>
    <p:sldId id="272" r:id="rId7"/>
    <p:sldId id="266" r:id="rId8"/>
    <p:sldId id="267" r:id="rId9"/>
    <p:sldId id="268" r:id="rId10"/>
    <p:sldId id="269" r:id="rId11"/>
    <p:sldId id="270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D1F29-744D-40DA-99E0-ECC44E6BF14E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D07C7-7C81-422B-B189-4D14BD288F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699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836712"/>
            <a:ext cx="7498080" cy="2232248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marL="82296" indent="0" algn="ctr">
              <a:buNone/>
            </a:pPr>
            <a:r>
              <a:rPr lang="ru-RU" sz="44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«Известные </a:t>
            </a:r>
            <a:r>
              <a:rPr lang="ru-RU" sz="44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якутские </a:t>
            </a:r>
            <a:r>
              <a:rPr lang="ru-RU" sz="44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купцы-меценаты»</a:t>
            </a:r>
            <a:endParaRPr lang="ru-RU" sz="44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3861048"/>
            <a:ext cx="37294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Выполнила: 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Таппырова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Сайаана</a:t>
            </a:r>
            <a:r>
              <a:rPr lang="ru-RU" sz="2000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Ученица 4 «в» класса МОБУ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СОШ№17, г. Якутска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sah-RU" sz="2000" dirty="0">
                <a:solidFill>
                  <a:srgbClr val="0070C0"/>
                </a:solidFill>
              </a:rPr>
              <a:t>Р</a:t>
            </a:r>
            <a:r>
              <a:rPr lang="sah-RU" sz="2000" dirty="0" smtClean="0">
                <a:solidFill>
                  <a:srgbClr val="0070C0"/>
                </a:solidFill>
              </a:rPr>
              <a:t>уководитель</a:t>
            </a:r>
            <a:r>
              <a:rPr lang="ru-RU" sz="2000" dirty="0" smtClean="0">
                <a:solidFill>
                  <a:srgbClr val="0070C0"/>
                </a:solidFill>
              </a:rPr>
              <a:t>: 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Батарина</a:t>
            </a:r>
            <a:r>
              <a:rPr lang="ru-RU" sz="2000" dirty="0" smtClean="0">
                <a:solidFill>
                  <a:srgbClr val="0070C0"/>
                </a:solidFill>
              </a:rPr>
              <a:t> А.А., </a:t>
            </a:r>
            <a:r>
              <a:rPr lang="ru-RU" sz="2000" dirty="0" err="1" smtClean="0">
                <a:solidFill>
                  <a:srgbClr val="0070C0"/>
                </a:solidFill>
              </a:rPr>
              <a:t>кл.руководитель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589240"/>
            <a:ext cx="7800235" cy="1117104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Осипович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Кривошапкин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Оймяконо-Борогонском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наслеге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Баягантайского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улуса, на урочище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Юрях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1832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купец 1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гильдии. На фотографии Н. О. Кривошапкин с родственниками.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media.ykt.ru/upload/photo/2014/09/12/mini/7414_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59"/>
            <a:ext cx="7620000" cy="566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35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353009"/>
            <a:ext cx="3384376" cy="3802732"/>
          </a:xfrm>
        </p:spPr>
        <p:txBody>
          <a:bodyPr>
            <a:noAutofit/>
          </a:bodyPr>
          <a:lstStyle/>
          <a:p>
            <a:pPr marL="82296" indent="0" algn="ctr" fontAlgn="base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Барашков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 Петрович</a:t>
            </a:r>
          </a:p>
          <a:p>
            <a:pPr marL="82296" indent="0" algn="ctr" fontAlgn="base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1876-1921), купец, меценат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просветитель,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35100" y="3254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http://xang-biblio.ru/wp-content/images/stories/barash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4277477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270182"/>
              </p:ext>
            </p:extLst>
          </p:nvPr>
        </p:nvGraphicFramePr>
        <p:xfrm>
          <a:off x="-30478" y="498349"/>
          <a:ext cx="9138983" cy="5829808"/>
        </p:xfrm>
        <a:graphic>
          <a:graphicData uri="http://schemas.openxmlformats.org/drawingml/2006/table">
            <a:tbl>
              <a:tblPr firstRow="1" firstCol="1" bandRow="1"/>
              <a:tblGrid>
                <a:gridCol w="2279573"/>
                <a:gridCol w="3429705"/>
                <a:gridCol w="3429705"/>
              </a:tblGrid>
              <a:tr h="1377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Направления деятельности меценатов и попечителей</a:t>
                      </a:r>
                      <a:endParaRPr lang="ru-RU" sz="16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Формы деятельности меценатства</a:t>
                      </a:r>
                      <a:endParaRPr lang="ru-RU" sz="16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Конец XIX в. – начало XX в.</a:t>
                      </a:r>
                      <a:endParaRPr lang="ru-RU" sz="16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Середина XX в. – наше время</a:t>
                      </a:r>
                      <a:endParaRPr lang="ru-RU" sz="16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3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«Строительство и реконструкция медицинских учреждений, церквей, школ»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1500"/>
                        </a:spcAft>
                        <a:buFontTx/>
                        <a:buChar char="-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выделение средств на строительство лечебниц, церквей, школ;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1500"/>
                        </a:spcAft>
                        <a:buFontTx/>
                        <a:buChar char="-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выделение средств на реконструкцию больниц, церквей, школ.</a:t>
                      </a:r>
                      <a:endParaRPr lang="ru-RU" sz="1400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выделение средств на строительство больничных учреждений;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выделение средств на реконструкцию больничных учреждений и реабилитационных центров.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5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«Учреждение стипендий»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учреждение стипендий преподавателям, учащимся, в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талантливым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детям.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учреждение стипендий преподавателям, учащимся, в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одаренным и талантливым ученикам, студентам;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учреждение грантов и премий.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7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«Социальное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населения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выделение средств на содержания домов призрения бедных;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пожертвования на открытие детских приютов;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выделение средств на содержания детей бедных родителей.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обеспечение путевками ребят из неблагополучных, многодетных, малообеспеченных семей;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пожертвования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людям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ограниченными возможностями здоровья, в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детям с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тяжелыми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заболеваниями;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Оказание помощи культурным  развлекательным мероприятиям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для детей;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-пожертвования на открытие детских домов, домов-интернатов.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21982" y="-21426"/>
            <a:ext cx="5904052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Сравнительный анализ форм деятельности меценатов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461140"/>
              </p:ext>
            </p:extLst>
          </p:nvPr>
        </p:nvGraphicFramePr>
        <p:xfrm>
          <a:off x="-12800" y="404664"/>
          <a:ext cx="9138983" cy="6210300"/>
        </p:xfrm>
        <a:graphic>
          <a:graphicData uri="http://schemas.openxmlformats.org/drawingml/2006/table">
            <a:tbl>
              <a:tblPr firstRow="1" firstCol="1" bandRow="1"/>
              <a:tblGrid>
                <a:gridCol w="2279573"/>
                <a:gridCol w="3429705"/>
                <a:gridCol w="3429705"/>
              </a:tblGrid>
              <a:tr h="1503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«Пожертвования различным сферам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деятельности»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пожертвование продовольственных продуктов питания;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приобретение учебных принадлежностей;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приобретение материалов для учреждений культуры и медицины.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приобретение материалов для медицинских и культурных учреждений;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приобретение оборудования для переработки сельскохозяйственной продукции;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оказание материальной помощи детским садам;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пожертвование продовольственных продуктов питания;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приобретение учебных принадлежностей.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9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«Поддержка спорта как вида профессиональной деятельности»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Помощь в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организации летних спортивно-оздоровительных лагерей;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поддержка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условий работы тренеров и учителей физкультуры;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Поддержка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пропаганда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здорового образа жизни (ЗОЖ);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-выделение средств на открытие спортивных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объектов, сооружений;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595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и развитие меценатства в Якутии стало следствием стремительного социально-экономического, политического и культурного развития нашего края. Деятельность меценатов имела определяющее значение для появления и последующего развития ряда учреждений культуры, образования, здравоохранения в Якутской области. Эти учреждения сыграли огромную роль в социокультурном развитии нашего края. 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7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548680"/>
            <a:ext cx="7920880" cy="410445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не знаем о купцах-меценатах, живших и творивших благо для развития нашей республики, поэтому мне интересно узнать историю о деятельности известных купцов-меценатов родного края. </a:t>
            </a:r>
          </a:p>
        </p:txBody>
      </p:sp>
    </p:spTree>
    <p:extLst>
      <p:ext uri="{BB962C8B-B14F-4D97-AF65-F5344CB8AC3E}">
        <p14:creationId xmlns:p14="http://schemas.microsoft.com/office/powerpoint/2010/main" val="133640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962088" cy="4570009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вклада купцов-меценатов в развитие родного края.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Определить значение слово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«благотворительность» и «меценатство»;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Узнать историю деятельности известных купцов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меценатов Якутии;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Выявить вклад купцов – меценатов в развитие родного края.</a:t>
            </a:r>
          </a:p>
        </p:txBody>
      </p:sp>
    </p:spTree>
    <p:extLst>
      <p:ext uri="{BB962C8B-B14F-4D97-AF65-F5344CB8AC3E}">
        <p14:creationId xmlns:p14="http://schemas.microsoft.com/office/powerpoint/2010/main" val="3308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0057"/>
            <a:ext cx="8172400" cy="1238703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«благотворительность» и «меценатство»?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688609" y="532706"/>
            <a:ext cx="0" cy="7360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15435" y="1268760"/>
            <a:ext cx="23463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«Творить благо»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td0.mycdn.me/image?id=879385365305&amp;t=20&amp;plc=WEB&amp;tkn=*0EOFBRyGbCvOjAcbnyAinBIzn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74" y="764704"/>
            <a:ext cx="2563964" cy="276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92" y="3666349"/>
            <a:ext cx="294612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 Даль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158372"/>
            <a:ext cx="3335923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Благотворительность – это готовность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добро,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бедным,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нуждающимся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ÐÐ¶ÐµÐ³Ð¾Ð² ÐÐ¾ÑÑÑÐµÑ Ð³ÑÐ°Ð²ÑÑÐ° 1950-Ð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64703"/>
            <a:ext cx="2119986" cy="276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179782" y="3789040"/>
            <a:ext cx="286514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Иванович Ожегов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1257" y="4312259"/>
            <a:ext cx="3652084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Благотворительность – 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безвозмездный и направленный на общественную пользу дело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47864" y="2035133"/>
            <a:ext cx="2831918" cy="1631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«Меценатство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оказание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и поддержки в сфере культуры, искусства и науки.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92" y="5634211"/>
            <a:ext cx="3335923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обеспечение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благополучия в обществе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1256" y="5534561"/>
            <a:ext cx="3335923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Меценатство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обеспечение сохранения и развития культурного достояния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635896" y="6196280"/>
            <a:ext cx="166478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1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3726f4fc9675ca64/image/i275363a2e9bd3993/version/1396973905/%D0%B8%D0%B4%D0%B5%D0%BB%D1%8C%D0%B3%D0%B8%D0%BD-%D1%81%D1%82%D0%B5%D0%BF%D0%B0%D0%BD-%D0%B8%D0%B2%D0%B0%D0%BD%D0%BE%D0%B2%D0%B8%D1%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4027" r="6681" b="11852"/>
          <a:stretch/>
        </p:blipFill>
        <p:spPr bwMode="auto">
          <a:xfrm>
            <a:off x="1043607" y="-1"/>
            <a:ext cx="1666415" cy="256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7949" y="2654516"/>
            <a:ext cx="161773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Идельгин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Иванович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Admin\Downloads\Меценаты г Якутск 201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5" t="13043" r="30334" b="49084"/>
          <a:stretch/>
        </p:blipFill>
        <p:spPr bwMode="auto">
          <a:xfrm>
            <a:off x="3833820" y="-19136"/>
            <a:ext cx="1910771" cy="258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17140" y="2654516"/>
            <a:ext cx="2144132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Гаврил Васильевич Никифоров-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Манньыаттаах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уола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s://4.bp.blogspot.com/-Dsrh964gosw/Ws68aEaU60I/AAAAAAAAAZ0/2ghWJxLjKR00ZBC9ohOqtW7ne4UYVNzXACEwYBhgL/s1600/%25D0%259C%25D0%25B5%25D1%2586%25D0%25B5%25D0%25BD%25D0%25B0%25D1%2582%25D1%258B%2B%25D0%25B3%2B%25D0%25AF%25D0%25BA%25D1%2583%25D1%2582%25D1%2581%25D0%25BA%2B2018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3" t="13146" r="29306" b="49901"/>
          <a:stretch/>
        </p:blipFill>
        <p:spPr bwMode="auto">
          <a:xfrm>
            <a:off x="6660232" y="-19135"/>
            <a:ext cx="1992086" cy="254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60232" y="2654516"/>
            <a:ext cx="214413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Дмитриевич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Эверстов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Сэрбэкэ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3.bp.blogspot.com/-FVd9B2pzvR8/Ws68dqoeCQI/AAAAAAAAAZ4/P0GAJNnKS6s7ZbdL_lYmVIECR9C1IxKpwCEwYBhgL/s640/%25D0%259C%25D0%25B5%25D1%2586%25D0%25B5%25D0%25BD%25D0%25B0%25D1%2582%25D1%258B%2B%25D0%25B3%2B%25D0%25AF%25D0%25BA%25D1%2583%25D1%2582%25D1%2581%25D0%25BA%2B2018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3" t="13130" r="27343" b="49300"/>
          <a:stretch/>
        </p:blipFill>
        <p:spPr bwMode="auto">
          <a:xfrm>
            <a:off x="2236514" y="3457249"/>
            <a:ext cx="1937657" cy="257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36514" y="6334780"/>
            <a:ext cx="214413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Осипович Кривошапкин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 descr="https://3.bp.blogspot.com/-wJK7HB6dl7A/Ws68cxoUMuI/AAAAAAAAAZw/tsGNgvhWqYU2z-0L82egrmIXlvXeG4ekACEwYBhgL/s1600/%25D0%259C%25D0%25B5%25D1%2586%25D0%25B5%25D0%25BD%25D0%25B0%25D1%2582%25D1%258B%2B%25D0%25B3%2B%25D0%25AF%25D0%25BA%25D1%2583%25D1%2582%25D1%2581%25D0%25BA%2B2018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3" t="13387" r="24340" b="43307"/>
          <a:stretch/>
        </p:blipFill>
        <p:spPr bwMode="auto">
          <a:xfrm>
            <a:off x="5861272" y="3457249"/>
            <a:ext cx="1901909" cy="252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767011" y="6314054"/>
            <a:ext cx="214413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 Петрович Барашков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49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84784"/>
            <a:ext cx="7776864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Алексеевич Попов-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Туэнуку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голова улуса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Филипп Иванович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Лепчиков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купец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Федот Васильевич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Астраханцев, купец 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Пётр Илларионович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Захаров, купец 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Акепсим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Михайлович Кушнарев, купец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Прокопьевич Алексеев –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Боьуут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купец.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¸Ð´ÐµÐ»ÑÐ³Ð¸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2828"/>
            <a:ext cx="4215733" cy="674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05034" y="84731"/>
            <a:ext cx="4464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Идельгин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Степан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ванович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(1828-1892) – купец 2-й гильдии, меценат, голова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Олекминского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округа, почетный инородец: занимался поставками сельско-хозяйственной продукции, завозил промышленные товары и организовал выдачу кредитов. Жертвовал крупные средства на строительство церквей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0-tub-ru.yandex.net/i?id=6c7899a5c5b8de0f579d06726bda8d1d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400" y="3803785"/>
            <a:ext cx="50638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news.iltumen.ru/wp-content/uploads/2017/04/42_s_ezd_inarodtsev_1912_g-847x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317"/>
            <a:ext cx="6171154" cy="319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astvu.com/_p/a/t/o/o/tooxyt6i78shs8eir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124" y="2943066"/>
            <a:ext cx="5980291" cy="364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0374" y="2845118"/>
            <a:ext cx="427129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инородческого съезда, 1912 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13096" y="188640"/>
            <a:ext cx="2086896" cy="8679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15086" y="6446069"/>
            <a:ext cx="3883755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Здание педагогического техникума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06535" y="3933056"/>
            <a:ext cx="2546915" cy="20313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Якутский купец I гильдии и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меценат, крупный миллионер Гаврил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Никифоров.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Харбин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1935 г.</a:t>
            </a:r>
          </a:p>
        </p:txBody>
      </p:sp>
      <p:pic>
        <p:nvPicPr>
          <p:cNvPr id="1030" name="Picture 6" descr="http://ilin-yakutsk.narod.ru/2011-34/foto/45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8640"/>
            <a:ext cx="23812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jimcdn.com/app/cms/image/transf/dimension=660x10000:format=jpg/path/s3726f4fc9675ca64/image/i4f6ff0781fe812ab/version/1400705978/%D0%BA%D1%83%D0%BF%D0%B5%D1%86-%D1%8D%D0%B2%D0%B5%D1%80%D1%81%D1%82%D0%BE%D0%B2-%D0%BD%D0%B8%D0%BA%D0%BE%D0%BB%D0%B0%D0%B9-%D0%B4%D0%BC%D0%B8%D1%82%D1%80%D0%B8%D0%B5%D0%B2%D0%B8%D1%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9"/>
            <a:ext cx="4376667" cy="687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80963" y="897679"/>
            <a:ext cx="347220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Дмитриевич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Эверстов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Сэрбэкэ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(1827-1915 гг.)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abe08fc1004be11e782ec1c872beda03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668" y="2575176"/>
            <a:ext cx="4632704" cy="343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2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1367</TotalTime>
  <Words>653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Таппырова</dc:creator>
  <cp:lastModifiedBy>Пользователь Windows</cp:lastModifiedBy>
  <cp:revision>46</cp:revision>
  <dcterms:created xsi:type="dcterms:W3CDTF">2019-04-11T10:37:16Z</dcterms:created>
  <dcterms:modified xsi:type="dcterms:W3CDTF">2019-11-15T06:35:29Z</dcterms:modified>
</cp:coreProperties>
</file>