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9" r:id="rId4"/>
    <p:sldId id="271" r:id="rId5"/>
    <p:sldId id="272" r:id="rId6"/>
    <p:sldId id="261" r:id="rId7"/>
    <p:sldId id="262" r:id="rId8"/>
    <p:sldId id="263" r:id="rId9"/>
    <p:sldId id="264" r:id="rId10"/>
    <p:sldId id="265" r:id="rId11"/>
    <p:sldId id="273" r:id="rId12"/>
    <p:sldId id="266" r:id="rId13"/>
    <p:sldId id="267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801" autoAdjust="0"/>
    <p:restoredTop sz="94624" autoAdjust="0"/>
  </p:normalViewPr>
  <p:slideViewPr>
    <p:cSldViewPr>
      <p:cViewPr varScale="1">
        <p:scale>
          <a:sx n="65" d="100"/>
          <a:sy n="65" d="100"/>
        </p:scale>
        <p:origin x="-1440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7A216-B419-446B-A73B-201345FFF259}" type="datetimeFigureOut">
              <a:rPr lang="ru-RU" smtClean="0"/>
              <a:pPr/>
              <a:t>02.12.2019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733AC6-CC23-4E31-BB35-0ED988E190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7A216-B419-446B-A73B-201345FFF259}" type="datetimeFigureOut">
              <a:rPr lang="ru-RU" smtClean="0"/>
              <a:pPr/>
              <a:t>02.12.2019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733AC6-CC23-4E31-BB35-0ED988E190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7A216-B419-446B-A73B-201345FFF259}" type="datetimeFigureOut">
              <a:rPr lang="ru-RU" smtClean="0"/>
              <a:pPr/>
              <a:t>02.12.2019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733AC6-CC23-4E31-BB35-0ED988E190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7A216-B419-446B-A73B-201345FFF259}" type="datetimeFigureOut">
              <a:rPr lang="ru-RU" smtClean="0"/>
              <a:pPr/>
              <a:t>02.12.2019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733AC6-CC23-4E31-BB35-0ED988E190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7A216-B419-446B-A73B-201345FFF259}" type="datetimeFigureOut">
              <a:rPr lang="ru-RU" smtClean="0"/>
              <a:pPr/>
              <a:t>02.12.2019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733AC6-CC23-4E31-BB35-0ED988E190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7A216-B419-446B-A73B-201345FFF259}" type="datetimeFigureOut">
              <a:rPr lang="ru-RU" smtClean="0"/>
              <a:pPr/>
              <a:t>02.12.2019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733AC6-CC23-4E31-BB35-0ED988E190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7A216-B419-446B-A73B-201345FFF259}" type="datetimeFigureOut">
              <a:rPr lang="ru-RU" smtClean="0"/>
              <a:pPr/>
              <a:t>02.12.2019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733AC6-CC23-4E31-BB35-0ED988E190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7A216-B419-446B-A73B-201345FFF259}" type="datetimeFigureOut">
              <a:rPr lang="ru-RU" smtClean="0"/>
              <a:pPr/>
              <a:t>02.12.2019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733AC6-CC23-4E31-BB35-0ED988E190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7A216-B419-446B-A73B-201345FFF259}" type="datetimeFigureOut">
              <a:rPr lang="ru-RU" smtClean="0"/>
              <a:pPr/>
              <a:t>02.12.2019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733AC6-CC23-4E31-BB35-0ED988E190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7A216-B419-446B-A73B-201345FFF259}" type="datetimeFigureOut">
              <a:rPr lang="ru-RU" smtClean="0"/>
              <a:pPr/>
              <a:t>02.12.2019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733AC6-CC23-4E31-BB35-0ED988E190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7A216-B419-446B-A73B-201345FFF259}" type="datetimeFigureOut">
              <a:rPr lang="ru-RU" smtClean="0"/>
              <a:pPr/>
              <a:t>02.12.2019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733AC6-CC23-4E31-BB35-0ED988E190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67A216-B419-446B-A73B-201345FFF259}" type="datetimeFigureOut">
              <a:rPr lang="ru-RU" smtClean="0"/>
              <a:pPr/>
              <a:t>02.12.2019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733AC6-CC23-4E31-BB35-0ED988E190E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http://propowerpoint.ru/wp-content/uploads/2013/01/MatsMin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5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Times New Roman" pitchFamily="18" charset="0"/>
              </a:rPr>
              <a:t>«Ликбез» – ликвидация безграмотности.</a:t>
            </a:r>
            <a:endParaRPr lang="ru-RU" sz="5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4509120"/>
            <a:ext cx="7304856" cy="1728192"/>
          </a:xfrm>
        </p:spPr>
        <p:txBody>
          <a:bodyPr>
            <a:normAutofit fontScale="85000" lnSpcReduction="20000"/>
          </a:bodyPr>
          <a:lstStyle/>
          <a:p>
            <a:pPr algn="r"/>
            <a:r>
              <a:rPr lang="ru-RU" b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Выполнили: </a:t>
            </a:r>
            <a:r>
              <a:rPr lang="ru-RU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учащиеся10 «М» класса</a:t>
            </a:r>
          </a:p>
          <a:p>
            <a:pPr algn="r"/>
            <a:r>
              <a:rPr lang="ru-RU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МАОУ «СОШ №26»</a:t>
            </a:r>
          </a:p>
          <a:p>
            <a:pPr algn="r"/>
            <a:r>
              <a:rPr lang="ru-RU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</a:t>
            </a:r>
            <a:r>
              <a:rPr lang="ru-RU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орода Улан-Удэ</a:t>
            </a:r>
          </a:p>
          <a:p>
            <a:pPr algn="r"/>
            <a:r>
              <a:rPr lang="ru-RU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2018 г.</a:t>
            </a:r>
            <a:endParaRPr lang="ru-RU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82" name="Picture 10" descr="http://file.mobilmusic.ru/db/70/43/508384.jpg"/>
          <p:cNvPicPr>
            <a:picLocks noChangeAspect="1" noChangeArrowheads="1"/>
          </p:cNvPicPr>
          <p:nvPr/>
        </p:nvPicPr>
        <p:blipFill>
          <a:blip r:embed="rId2" cstate="print"/>
          <a:srcRect b="6551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Срок реализации проекта:</a:t>
            </a:r>
            <a:endParaRPr lang="ru-RU" sz="4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 октября по май 2016-2017 учебного года.</a:t>
            </a:r>
            <a:endParaRPr lang="ru-RU" sz="40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2" name="Picture 8" descr="http://www.gosocial.co/wp-content/uploads/2015/01/breakups-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868958"/>
          </a:xfrm>
        </p:spPr>
        <p:txBody>
          <a:bodyPr>
            <a:normAutofit/>
          </a:bodyPr>
          <a:lstStyle/>
          <a:p>
            <a:r>
              <a:rPr lang="ru-RU" sz="4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Кадровые ресурсы:</a:t>
            </a:r>
            <a:endParaRPr lang="ru-RU" sz="4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2060848"/>
            <a:ext cx="8964488" cy="4797152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Ученики математического 9 «М» класса .</a:t>
            </a:r>
          </a:p>
          <a:p>
            <a:r>
              <a:rPr lang="ru-RU" sz="4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Классный руководитель.</a:t>
            </a:r>
            <a:endParaRPr lang="ru-RU" sz="40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http://skacat.com/uploads/posts/2011-08/1312277537_golovolomk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Поддержка:</a:t>
            </a:r>
            <a:endParaRPr lang="ru-RU" sz="4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132856"/>
            <a:ext cx="8229600" cy="3993307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- Добровольные пожертвования учащихся и их родителей; </a:t>
            </a:r>
          </a:p>
          <a:p>
            <a:pPr>
              <a:buNone/>
            </a:pPr>
            <a:r>
              <a:rPr lang="ru-RU" sz="4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- Байкальский образовательный центр «Эврика»; </a:t>
            </a:r>
          </a:p>
          <a:p>
            <a:pPr>
              <a:buNone/>
            </a:pPr>
            <a:r>
              <a:rPr lang="ru-RU" sz="4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- Управляющий совет школы.</a:t>
            </a:r>
            <a:endParaRPr lang="ru-RU" sz="40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4.bp.blogspot.com/-Nb9PosLP0Xc/VHts359UfSI/AAAAAAAAi4U/emEsTUftxBk/s1600/%D0%B7%D0%B0%D1%81%D1%8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323528" y="1916832"/>
            <a:ext cx="8568952" cy="3240359"/>
          </a:xfrm>
          <a:prstGeom prst="rect">
            <a:avLst/>
          </a:prstGeom>
          <a:noFill/>
        </p:spPr>
        <p:txBody>
          <a:bodyPr wrap="square" rtlCol="0">
            <a:prstTxWarp prst="textTriangleInverted">
              <a:avLst/>
            </a:prstTxWarp>
            <a:spAutoFit/>
          </a:bodyPr>
          <a:lstStyle/>
          <a:p>
            <a:pPr algn="ctr"/>
            <a:r>
              <a:rPr lang="ru-RU" sz="8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СПАСИБО </a:t>
            </a:r>
          </a:p>
          <a:p>
            <a:pPr algn="ctr"/>
            <a:r>
              <a:rPr lang="ru-RU" sz="8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ЗА ВНИМАНИЕ!</a:t>
            </a:r>
            <a:endParaRPr lang="ru-RU" sz="80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http://i.istockimg.com/file_thumbview_approve/44545556/6/stock-illustration-44545556-mathematical-formulas-vector-seamless-pattern-on-blueprint-vecto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052736"/>
            <a:ext cx="9144000" cy="5616624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4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   Цель: </a:t>
            </a:r>
            <a:r>
              <a:rPr lang="ru-RU" sz="4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Восполнение пробелов в учебной деятельности по математике для неуспевающих и слабоуспевающих обучающихся.</a:t>
            </a:r>
            <a:endParaRPr lang="ru-RU" sz="48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2" descr="http://st.depositphotos.com/1278966/1959/i/950/depositphotos_19597183-school-math-drawing-tools-backgroun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20130" cy="68580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3347864" y="1196752"/>
            <a:ext cx="21602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ЗАЧЕМ?</a:t>
            </a:r>
            <a:endParaRPr lang="ru-RU" sz="3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51520" y="2564904"/>
            <a:ext cx="259228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Предупреждение</a:t>
            </a:r>
          </a:p>
          <a:p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неуспеваемости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403648" y="4437112"/>
            <a:ext cx="252028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Ликвидация</a:t>
            </a:r>
          </a:p>
          <a:p>
            <a:pPr algn="ctr"/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робелов</a:t>
            </a:r>
          </a:p>
          <a:p>
            <a:pPr algn="ctr"/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знании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788024" y="4437112"/>
            <a:ext cx="259228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Формирование</a:t>
            </a:r>
          </a:p>
          <a:p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отивации и</a:t>
            </a:r>
          </a:p>
          <a:p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нтереса к учёбе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300192" y="2420888"/>
            <a:ext cx="259228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Создание для</a:t>
            </a:r>
          </a:p>
          <a:p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ченика</a:t>
            </a:r>
          </a:p>
          <a:p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итуации успеха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2915816" y="908720"/>
            <a:ext cx="2952328" cy="1080120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251520" y="2492896"/>
            <a:ext cx="2520280" cy="1080120"/>
          </a:xfrm>
          <a:prstGeom prst="roundRect">
            <a:avLst/>
          </a:prstGeom>
          <a:noFill/>
          <a:ln w="571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1331640" y="4509120"/>
            <a:ext cx="2664296" cy="1080120"/>
          </a:xfrm>
          <a:prstGeom prst="roundRect">
            <a:avLst/>
          </a:prstGeom>
          <a:noFill/>
          <a:ln w="571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4644008" y="4509120"/>
            <a:ext cx="2592288" cy="1080120"/>
          </a:xfrm>
          <a:prstGeom prst="roundRect">
            <a:avLst/>
          </a:prstGeom>
          <a:noFill/>
          <a:ln w="571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6156176" y="2492896"/>
            <a:ext cx="2520280" cy="1080120"/>
          </a:xfrm>
          <a:prstGeom prst="roundRect">
            <a:avLst/>
          </a:prstGeom>
          <a:noFill/>
          <a:ln w="571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5" name="Прямая со стрелкой 14"/>
          <p:cNvCxnSpPr/>
          <p:nvPr/>
        </p:nvCxnSpPr>
        <p:spPr>
          <a:xfrm>
            <a:off x="4860032" y="2132856"/>
            <a:ext cx="1080120" cy="2160240"/>
          </a:xfrm>
          <a:prstGeom prst="straightConnector1">
            <a:avLst/>
          </a:prstGeom>
          <a:ln w="57150"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 flipH="1">
            <a:off x="1547664" y="1628800"/>
            <a:ext cx="1152128" cy="648072"/>
          </a:xfrm>
          <a:prstGeom prst="straightConnector1">
            <a:avLst/>
          </a:prstGeom>
          <a:ln w="57150"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>
            <a:off x="6084168" y="1700808"/>
            <a:ext cx="1368152" cy="648072"/>
          </a:xfrm>
          <a:prstGeom prst="straightConnector1">
            <a:avLst/>
          </a:prstGeom>
          <a:ln w="57150"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 flipH="1">
            <a:off x="2627784" y="2132856"/>
            <a:ext cx="1152128" cy="2232248"/>
          </a:xfrm>
          <a:prstGeom prst="straightConnector1">
            <a:avLst/>
          </a:prstGeom>
          <a:ln w="57150"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 animBg="1"/>
      <p:bldP spid="10" grpId="0" animBg="1"/>
      <p:bldP spid="11" grpId="0" animBg="1"/>
      <p:bldP spid="12" grpId="0" animBg="1"/>
      <p:bldP spid="1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2" descr="http://st.depositphotos.com/1278966/1959/i/950/depositphotos_19597183-school-math-drawing-tools-backgroun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20130" cy="68580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3347864" y="1196752"/>
            <a:ext cx="21602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КАК?</a:t>
            </a:r>
            <a:endParaRPr lang="ru-RU" sz="3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23528" y="2420888"/>
            <a:ext cx="2520280" cy="120032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Индивидуально-</a:t>
            </a:r>
          </a:p>
          <a:p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ичностный </a:t>
            </a:r>
          </a:p>
          <a:p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подход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403648" y="4581128"/>
            <a:ext cx="25202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Вовлечение в</a:t>
            </a:r>
          </a:p>
          <a:p>
            <a:pPr algn="ctr"/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деятельность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788024" y="4725144"/>
            <a:ext cx="25922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Сотрудничество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228184" y="2780928"/>
            <a:ext cx="23762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Личный пример</a:t>
            </a:r>
          </a:p>
        </p:txBody>
      </p:sp>
      <p:sp>
        <p:nvSpPr>
          <p:cNvPr id="9" name="Овал 8"/>
          <p:cNvSpPr/>
          <p:nvPr/>
        </p:nvSpPr>
        <p:spPr>
          <a:xfrm>
            <a:off x="2915816" y="908720"/>
            <a:ext cx="2952328" cy="1080120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251520" y="2492896"/>
            <a:ext cx="2448272" cy="1080120"/>
          </a:xfrm>
          <a:prstGeom prst="roundRect">
            <a:avLst/>
          </a:prstGeom>
          <a:noFill/>
          <a:ln w="571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1331640" y="4509120"/>
            <a:ext cx="2664296" cy="1080120"/>
          </a:xfrm>
          <a:prstGeom prst="roundRect">
            <a:avLst/>
          </a:prstGeom>
          <a:noFill/>
          <a:ln w="571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4716016" y="4509120"/>
            <a:ext cx="2520280" cy="1080120"/>
          </a:xfrm>
          <a:prstGeom prst="roundRect">
            <a:avLst/>
          </a:prstGeom>
          <a:noFill/>
          <a:ln w="571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6156176" y="2492896"/>
            <a:ext cx="2520280" cy="1080120"/>
          </a:xfrm>
          <a:prstGeom prst="roundRect">
            <a:avLst/>
          </a:prstGeom>
          <a:noFill/>
          <a:ln w="571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5" name="Прямая со стрелкой 14"/>
          <p:cNvCxnSpPr/>
          <p:nvPr/>
        </p:nvCxnSpPr>
        <p:spPr>
          <a:xfrm>
            <a:off x="5940152" y="1700808"/>
            <a:ext cx="1368152" cy="576064"/>
          </a:xfrm>
          <a:prstGeom prst="straightConnector1">
            <a:avLst/>
          </a:prstGeom>
          <a:ln w="57150"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 flipH="1">
            <a:off x="1475656" y="1772816"/>
            <a:ext cx="1368152" cy="576064"/>
          </a:xfrm>
          <a:prstGeom prst="straightConnector1">
            <a:avLst/>
          </a:prstGeom>
          <a:ln w="57150"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 flipH="1">
            <a:off x="2699792" y="2132856"/>
            <a:ext cx="1296144" cy="2232248"/>
          </a:xfrm>
          <a:prstGeom prst="straightConnector1">
            <a:avLst/>
          </a:prstGeom>
          <a:ln w="57150"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>
            <a:off x="4860032" y="2132856"/>
            <a:ext cx="1080120" cy="2160240"/>
          </a:xfrm>
          <a:prstGeom prst="straightConnector1">
            <a:avLst/>
          </a:prstGeom>
          <a:ln w="57150"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 animBg="1"/>
      <p:bldP spid="10" grpId="0" animBg="1"/>
      <p:bldP spid="11" grpId="0" animBg="1"/>
      <p:bldP spid="12" grpId="0" animBg="1"/>
      <p:bldP spid="1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://st.depositphotos.com/1278966/1959/i/950/depositphotos_19597183-school-math-drawing-tools-backgroun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20130" cy="68580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3419872" y="1916832"/>
            <a:ext cx="21602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ЧТО?</a:t>
            </a:r>
            <a:endParaRPr lang="ru-RU" sz="3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71600" y="4437112"/>
            <a:ext cx="295232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Индивидуальные</a:t>
            </a:r>
          </a:p>
          <a:p>
            <a:pPr algn="ctr"/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консультации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860032" y="4365104"/>
            <a:ext cx="302433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Оказание помощи</a:t>
            </a:r>
          </a:p>
          <a:p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ри выполнении</a:t>
            </a:r>
          </a:p>
          <a:p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омашнего задания</a:t>
            </a:r>
          </a:p>
        </p:txBody>
      </p:sp>
      <p:sp>
        <p:nvSpPr>
          <p:cNvPr id="9" name="Овал 8"/>
          <p:cNvSpPr/>
          <p:nvPr/>
        </p:nvSpPr>
        <p:spPr>
          <a:xfrm>
            <a:off x="2987824" y="1628800"/>
            <a:ext cx="2952328" cy="1080120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899592" y="4293096"/>
            <a:ext cx="3096344" cy="1296144"/>
          </a:xfrm>
          <a:prstGeom prst="roundRect">
            <a:avLst/>
          </a:prstGeom>
          <a:noFill/>
          <a:ln w="571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4716016" y="4293096"/>
            <a:ext cx="3096344" cy="1296144"/>
          </a:xfrm>
          <a:prstGeom prst="roundRect">
            <a:avLst/>
          </a:prstGeom>
          <a:noFill/>
          <a:ln w="571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5" name="Прямая со стрелкой 14"/>
          <p:cNvCxnSpPr/>
          <p:nvPr/>
        </p:nvCxnSpPr>
        <p:spPr>
          <a:xfrm>
            <a:off x="5220072" y="2780928"/>
            <a:ext cx="1080120" cy="1296144"/>
          </a:xfrm>
          <a:prstGeom prst="straightConnector1">
            <a:avLst/>
          </a:prstGeom>
          <a:ln w="5715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 flipH="1">
            <a:off x="2411760" y="2852936"/>
            <a:ext cx="1152128" cy="1224136"/>
          </a:xfrm>
          <a:prstGeom prst="straightConnector1">
            <a:avLst/>
          </a:prstGeom>
          <a:ln w="5715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7" grpId="0"/>
      <p:bldP spid="9" grpId="0" animBg="1"/>
      <p:bldP spid="11" grpId="0" animBg="1"/>
      <p:bldP spid="1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://pedsovet.su/_ld/458/79746873.jpg"/>
          <p:cNvPicPr>
            <a:picLocks noChangeAspect="1" noChangeArrowheads="1"/>
          </p:cNvPicPr>
          <p:nvPr/>
        </p:nvPicPr>
        <p:blipFill>
          <a:blip r:embed="rId2" cstate="print"/>
          <a:srcRect l="5113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52736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Этапы реализации проекта:</a:t>
            </a:r>
            <a:endParaRPr lang="ru-RU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691680" y="836712"/>
            <a:ext cx="7272808" cy="5760640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1 этап. Организационный:</a:t>
            </a:r>
          </a:p>
          <a:p>
            <a:endParaRPr lang="ru-RU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1511151" y="1628800"/>
          <a:ext cx="7453337" cy="463711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27856"/>
                <a:gridCol w="3445410"/>
                <a:gridCol w="1265661"/>
                <a:gridCol w="2214410"/>
              </a:tblGrid>
              <a:tr h="504056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№</a:t>
                      </a:r>
                      <a:endParaRPr lang="ru-RU" sz="2000" b="1" dirty="0"/>
                    </a:p>
                  </a:txBody>
                  <a:tcPr>
                    <a:lnL w="381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Мероприятия</a:t>
                      </a:r>
                      <a:endParaRPr lang="ru-RU" sz="2000" b="1" dirty="0"/>
                    </a:p>
                  </a:txBody>
                  <a:tcPr>
                    <a:lnL w="381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Сроки</a:t>
                      </a:r>
                      <a:endParaRPr lang="ru-RU" sz="2000" b="1" dirty="0"/>
                    </a:p>
                  </a:txBody>
                  <a:tcPr>
                    <a:lnL w="381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Ответственный</a:t>
                      </a:r>
                      <a:endParaRPr lang="ru-RU" sz="2000" b="1" dirty="0"/>
                    </a:p>
                  </a:txBody>
                  <a:tcPr>
                    <a:lnL w="381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20080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1.</a:t>
                      </a:r>
                      <a:endParaRPr lang="ru-RU" b="1" dirty="0"/>
                    </a:p>
                  </a:txBody>
                  <a:tcPr>
                    <a:lnL w="381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Анкетирование</a:t>
                      </a:r>
                      <a:r>
                        <a:rPr lang="ru-RU" b="1" baseline="0" dirty="0" smtClean="0"/>
                        <a:t> с целью</a:t>
                      </a:r>
                    </a:p>
                    <a:p>
                      <a:r>
                        <a:rPr lang="ru-RU" b="1" baseline="0" dirty="0" smtClean="0"/>
                        <a:t>выявления целевой аудитории</a:t>
                      </a:r>
                      <a:endParaRPr lang="ru-RU" b="1" dirty="0"/>
                    </a:p>
                  </a:txBody>
                  <a:tcPr>
                    <a:lnL w="381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1 неделя</a:t>
                      </a:r>
                    </a:p>
                    <a:p>
                      <a:r>
                        <a:rPr lang="ru-RU" b="1" dirty="0" smtClean="0"/>
                        <a:t>октября</a:t>
                      </a:r>
                      <a:endParaRPr lang="ru-RU" b="1" dirty="0"/>
                    </a:p>
                  </a:txBody>
                  <a:tcPr>
                    <a:lnL w="381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Учащиеся</a:t>
                      </a:r>
                    </a:p>
                    <a:p>
                      <a:r>
                        <a:rPr lang="ru-RU" b="1" dirty="0" smtClean="0"/>
                        <a:t>9 класса</a:t>
                      </a:r>
                      <a:r>
                        <a:rPr lang="ru-RU" b="1" baseline="0" dirty="0" smtClean="0"/>
                        <a:t> «М»</a:t>
                      </a:r>
                      <a:endParaRPr lang="ru-RU" b="1" dirty="0"/>
                    </a:p>
                  </a:txBody>
                  <a:tcPr>
                    <a:lnL w="381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64096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2.</a:t>
                      </a:r>
                      <a:endParaRPr lang="ru-RU" b="1" dirty="0"/>
                    </a:p>
                  </a:txBody>
                  <a:tcPr>
                    <a:lnL w="381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Создание групп и т.д.</a:t>
                      </a:r>
                      <a:endParaRPr lang="ru-RU" b="1" dirty="0"/>
                    </a:p>
                  </a:txBody>
                  <a:tcPr>
                    <a:lnL w="381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до 15</a:t>
                      </a:r>
                    </a:p>
                    <a:p>
                      <a:r>
                        <a:rPr lang="ru-RU" b="1" dirty="0" smtClean="0"/>
                        <a:t>октября</a:t>
                      </a:r>
                      <a:endParaRPr lang="ru-RU" b="1" dirty="0"/>
                    </a:p>
                  </a:txBody>
                  <a:tcPr>
                    <a:lnL w="381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Учащиеся 9</a:t>
                      </a:r>
                      <a:r>
                        <a:rPr lang="ru-RU" b="1" baseline="0" dirty="0" smtClean="0"/>
                        <a:t> «</a:t>
                      </a:r>
                      <a:r>
                        <a:rPr lang="ru-RU" b="1" dirty="0" smtClean="0"/>
                        <a:t>М»</a:t>
                      </a:r>
                      <a:endParaRPr lang="ru-RU" b="1" dirty="0"/>
                    </a:p>
                  </a:txBody>
                  <a:tcPr>
                    <a:lnL w="381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48072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3.</a:t>
                      </a:r>
                      <a:endParaRPr lang="ru-RU" b="1" dirty="0"/>
                    </a:p>
                  </a:txBody>
                  <a:tcPr>
                    <a:lnL w="381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Информация для родителей</a:t>
                      </a:r>
                    </a:p>
                    <a:p>
                      <a:r>
                        <a:rPr lang="ru-RU" b="1" dirty="0" smtClean="0"/>
                        <a:t>через школьный сайт</a:t>
                      </a:r>
                    </a:p>
                    <a:p>
                      <a:endParaRPr lang="ru-RU" b="1" dirty="0"/>
                    </a:p>
                  </a:txBody>
                  <a:tcPr>
                    <a:lnL w="381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1 неделя</a:t>
                      </a:r>
                    </a:p>
                    <a:p>
                      <a:r>
                        <a:rPr lang="ru-RU" b="1" dirty="0" smtClean="0"/>
                        <a:t>октября</a:t>
                      </a:r>
                    </a:p>
                    <a:p>
                      <a:endParaRPr lang="ru-RU" b="1" dirty="0"/>
                    </a:p>
                  </a:txBody>
                  <a:tcPr>
                    <a:lnL w="381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Завуч по УВР</a:t>
                      </a:r>
                      <a:endParaRPr lang="ru-RU" b="1" dirty="0"/>
                    </a:p>
                  </a:txBody>
                  <a:tcPr>
                    <a:lnL w="381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20080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4.</a:t>
                      </a:r>
                      <a:endParaRPr lang="ru-RU" b="1" dirty="0"/>
                    </a:p>
                  </a:txBody>
                  <a:tcPr>
                    <a:lnL w="381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Инструктаж  для консультантов</a:t>
                      </a:r>
                    </a:p>
                    <a:p>
                      <a:r>
                        <a:rPr lang="ru-RU" b="1" dirty="0" smtClean="0"/>
                        <a:t>(учащихся 9 класса «М»)</a:t>
                      </a:r>
                      <a:endParaRPr lang="ru-RU" b="1" dirty="0"/>
                    </a:p>
                  </a:txBody>
                  <a:tcPr>
                    <a:lnL w="381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до 15</a:t>
                      </a:r>
                    </a:p>
                    <a:p>
                      <a:r>
                        <a:rPr lang="ru-RU" b="1" dirty="0" smtClean="0"/>
                        <a:t>октября</a:t>
                      </a:r>
                    </a:p>
                    <a:p>
                      <a:endParaRPr lang="ru-RU" b="1" dirty="0"/>
                    </a:p>
                  </a:txBody>
                  <a:tcPr>
                    <a:lnL w="381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Куратор проекта</a:t>
                      </a:r>
                    </a:p>
                    <a:p>
                      <a:r>
                        <a:rPr lang="ru-RU" b="1" dirty="0" smtClean="0"/>
                        <a:t>Психолог </a:t>
                      </a:r>
                      <a:endParaRPr lang="ru-RU" b="1" dirty="0"/>
                    </a:p>
                  </a:txBody>
                  <a:tcPr>
                    <a:lnL w="381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20080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5.</a:t>
                      </a:r>
                      <a:endParaRPr lang="ru-RU" b="1" dirty="0"/>
                    </a:p>
                  </a:txBody>
                  <a:tcPr>
                    <a:lnL w="381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Составление расписания</a:t>
                      </a:r>
                      <a:endParaRPr lang="ru-RU" b="1" dirty="0"/>
                    </a:p>
                  </a:txBody>
                  <a:tcPr>
                    <a:lnL w="381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15 октября</a:t>
                      </a:r>
                      <a:endParaRPr lang="ru-RU" b="1" dirty="0"/>
                    </a:p>
                  </a:txBody>
                  <a:tcPr>
                    <a:lnL w="381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Куратор проекта</a:t>
                      </a:r>
                      <a:endParaRPr lang="ru-RU" b="1" dirty="0"/>
                    </a:p>
                  </a:txBody>
                  <a:tcPr>
                    <a:lnL w="381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ttp://pedsovet.su/_ld/458/79746873.jpg"/>
          <p:cNvPicPr>
            <a:picLocks noChangeAspect="1" noChangeArrowheads="1"/>
          </p:cNvPicPr>
          <p:nvPr/>
        </p:nvPicPr>
        <p:blipFill>
          <a:blip r:embed="rId2" cstate="print"/>
          <a:srcRect l="5901"/>
          <a:stretch>
            <a:fillRect/>
          </a:stretch>
        </p:blipFill>
        <p:spPr bwMode="auto">
          <a:xfrm>
            <a:off x="0" y="0"/>
            <a:ext cx="9143996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619672" y="260648"/>
            <a:ext cx="7344816" cy="6408712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2 этап. Практический:</a:t>
            </a:r>
            <a:endParaRPr lang="ru-RU" sz="4000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itchFamily="18" charset="0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1331642" y="1628800"/>
          <a:ext cx="7632847" cy="228255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32046"/>
                <a:gridCol w="3384376"/>
                <a:gridCol w="1872208"/>
                <a:gridCol w="1944217"/>
              </a:tblGrid>
              <a:tr h="504056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№</a:t>
                      </a:r>
                      <a:endParaRPr lang="ru-RU" sz="2000" b="1" dirty="0"/>
                    </a:p>
                  </a:txBody>
                  <a:tcPr>
                    <a:lnL w="381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Мероприятия</a:t>
                      </a:r>
                      <a:endParaRPr lang="ru-RU" sz="2000" b="1" dirty="0"/>
                    </a:p>
                  </a:txBody>
                  <a:tcPr>
                    <a:lnL w="381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Сроки</a:t>
                      </a:r>
                      <a:endParaRPr lang="ru-RU" sz="2000" b="1" dirty="0"/>
                    </a:p>
                  </a:txBody>
                  <a:tcPr>
                    <a:lnL w="381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Ответственный</a:t>
                      </a:r>
                      <a:endParaRPr lang="ru-RU" sz="2000" b="1" dirty="0"/>
                    </a:p>
                  </a:txBody>
                  <a:tcPr>
                    <a:lnL w="381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20080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1.</a:t>
                      </a:r>
                      <a:endParaRPr lang="ru-RU" b="1" dirty="0"/>
                    </a:p>
                  </a:txBody>
                  <a:tcPr>
                    <a:lnL w="381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b="1" baseline="0" dirty="0" smtClean="0"/>
                        <a:t>Проведение занятий по параллелям</a:t>
                      </a:r>
                    </a:p>
                  </a:txBody>
                  <a:tcPr>
                    <a:lnL w="381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еженедельно</a:t>
                      </a:r>
                    </a:p>
                  </a:txBody>
                  <a:tcPr>
                    <a:lnL w="381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Консультанты</a:t>
                      </a:r>
                    </a:p>
                    <a:p>
                      <a:r>
                        <a:rPr lang="ru-RU" b="1" dirty="0" smtClean="0"/>
                        <a:t>учащиеся</a:t>
                      </a:r>
                    </a:p>
                    <a:p>
                      <a:r>
                        <a:rPr lang="ru-RU" b="1" dirty="0" smtClean="0"/>
                        <a:t>9 класса</a:t>
                      </a:r>
                      <a:r>
                        <a:rPr lang="ru-RU" b="1" baseline="0" dirty="0" smtClean="0"/>
                        <a:t> «М»</a:t>
                      </a:r>
                      <a:endParaRPr lang="ru-RU" b="1" dirty="0"/>
                    </a:p>
                  </a:txBody>
                  <a:tcPr>
                    <a:lnL w="381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64096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2.</a:t>
                      </a:r>
                      <a:endParaRPr lang="ru-RU" b="1" dirty="0"/>
                    </a:p>
                  </a:txBody>
                  <a:tcPr>
                    <a:lnL w="381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Собеседование с учителями по математике</a:t>
                      </a:r>
                      <a:endParaRPr lang="ru-RU" b="1" dirty="0"/>
                    </a:p>
                  </a:txBody>
                  <a:tcPr>
                    <a:lnL w="381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по</a:t>
                      </a:r>
                      <a:r>
                        <a:rPr lang="ru-RU" b="1" baseline="0" dirty="0" smtClean="0"/>
                        <a:t> мере</a:t>
                      </a:r>
                    </a:p>
                    <a:p>
                      <a:r>
                        <a:rPr lang="ru-RU" b="1" baseline="0" dirty="0" smtClean="0"/>
                        <a:t>необходимости</a:t>
                      </a:r>
                      <a:endParaRPr lang="ru-RU" b="1" dirty="0" smtClean="0"/>
                    </a:p>
                  </a:txBody>
                  <a:tcPr>
                    <a:lnL w="381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куратор</a:t>
                      </a:r>
                      <a:endParaRPr lang="ru-RU" b="1" dirty="0"/>
                    </a:p>
                  </a:txBody>
                  <a:tcPr>
                    <a:lnL w="381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://pedsovet.su/_ld/458/79746873.jpg"/>
          <p:cNvPicPr>
            <a:picLocks noChangeAspect="1" noChangeArrowheads="1"/>
          </p:cNvPicPr>
          <p:nvPr/>
        </p:nvPicPr>
        <p:blipFill>
          <a:blip r:embed="rId2" cstate="print"/>
          <a:srcRect l="6315"/>
          <a:stretch>
            <a:fillRect/>
          </a:stretch>
        </p:blipFill>
        <p:spPr bwMode="auto">
          <a:xfrm>
            <a:off x="0" y="0"/>
            <a:ext cx="9683549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619672" y="260648"/>
            <a:ext cx="7992888" cy="6408712"/>
          </a:xfrm>
        </p:spPr>
        <p:txBody>
          <a:bodyPr>
            <a:normAutofit/>
          </a:bodyPr>
          <a:lstStyle/>
          <a:p>
            <a:pPr marL="0">
              <a:spcBef>
                <a:spcPts val="0"/>
              </a:spcBef>
            </a:pPr>
            <a:r>
              <a:rPr lang="ru-RU" sz="40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3 этап. Подведение итогов:</a:t>
            </a:r>
            <a:endParaRPr lang="ru-RU" sz="4000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itchFamily="18" charset="0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1331642" y="1628800"/>
          <a:ext cx="7632847" cy="30460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32046"/>
                <a:gridCol w="3384376"/>
                <a:gridCol w="1872208"/>
                <a:gridCol w="1944217"/>
              </a:tblGrid>
              <a:tr h="504056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№</a:t>
                      </a:r>
                      <a:endParaRPr lang="ru-RU" sz="2000" b="1" dirty="0"/>
                    </a:p>
                  </a:txBody>
                  <a:tcPr>
                    <a:lnL w="381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Мероприятия</a:t>
                      </a:r>
                      <a:endParaRPr lang="ru-RU" sz="2000" b="1" dirty="0"/>
                    </a:p>
                  </a:txBody>
                  <a:tcPr>
                    <a:lnL w="381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Сроки</a:t>
                      </a:r>
                      <a:endParaRPr lang="ru-RU" sz="2000" b="1" dirty="0"/>
                    </a:p>
                  </a:txBody>
                  <a:tcPr>
                    <a:lnL w="381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Ответственный</a:t>
                      </a:r>
                      <a:endParaRPr lang="ru-RU" sz="2000" b="1" dirty="0"/>
                    </a:p>
                  </a:txBody>
                  <a:tcPr>
                    <a:lnL w="381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20080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1.</a:t>
                      </a:r>
                      <a:endParaRPr lang="ru-RU" b="1" dirty="0"/>
                    </a:p>
                  </a:txBody>
                  <a:tcPr>
                    <a:lnL w="381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b="1" baseline="0" dirty="0" smtClean="0"/>
                        <a:t>Отслеживание успеваемости</a:t>
                      </a:r>
                    </a:p>
                    <a:p>
                      <a:r>
                        <a:rPr lang="ru-RU" b="1" baseline="0" dirty="0" smtClean="0"/>
                        <a:t>по  журналу</a:t>
                      </a:r>
                    </a:p>
                  </a:txBody>
                  <a:tcPr>
                    <a:lnL w="381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еженедельно</a:t>
                      </a:r>
                    </a:p>
                  </a:txBody>
                  <a:tcPr>
                    <a:lnL w="381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Ответственные</a:t>
                      </a:r>
                    </a:p>
                    <a:p>
                      <a:r>
                        <a:rPr lang="ru-RU" b="1" dirty="0" smtClean="0"/>
                        <a:t>За параллели</a:t>
                      </a:r>
                      <a:endParaRPr lang="ru-RU" b="1" dirty="0"/>
                    </a:p>
                  </a:txBody>
                  <a:tcPr>
                    <a:lnL w="381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57808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2.</a:t>
                      </a:r>
                      <a:endParaRPr lang="ru-RU" b="1" dirty="0"/>
                    </a:p>
                  </a:txBody>
                  <a:tcPr>
                    <a:lnL w="381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Анализ</a:t>
                      </a:r>
                      <a:r>
                        <a:rPr lang="ru-RU" b="1" baseline="0" dirty="0" smtClean="0"/>
                        <a:t> и коррекция ошибок в контрольной работе</a:t>
                      </a:r>
                    </a:p>
                  </a:txBody>
                  <a:tcPr>
                    <a:lnL w="381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по</a:t>
                      </a:r>
                      <a:r>
                        <a:rPr lang="ru-RU" b="1" baseline="0" dirty="0" smtClean="0"/>
                        <a:t> графику</a:t>
                      </a:r>
                    </a:p>
                  </a:txBody>
                  <a:tcPr>
                    <a:lnL w="381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Консультанты</a:t>
                      </a:r>
                    </a:p>
                    <a:p>
                      <a:r>
                        <a:rPr lang="ru-RU" b="1" dirty="0" smtClean="0"/>
                        <a:t>учащиеся</a:t>
                      </a:r>
                    </a:p>
                    <a:p>
                      <a:r>
                        <a:rPr lang="ru-RU" b="1" dirty="0" smtClean="0"/>
                        <a:t>9 класса</a:t>
                      </a:r>
                      <a:r>
                        <a:rPr lang="ru-RU" b="1" baseline="0" dirty="0" smtClean="0"/>
                        <a:t> «М»</a:t>
                      </a:r>
                      <a:endParaRPr lang="ru-RU" b="1" dirty="0"/>
                    </a:p>
                  </a:txBody>
                  <a:tcPr>
                    <a:lnL w="381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64096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3.</a:t>
                      </a:r>
                      <a:endParaRPr lang="ru-RU" b="1" dirty="0"/>
                    </a:p>
                  </a:txBody>
                  <a:tcPr>
                    <a:lnL w="381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Анализ успеваемости</a:t>
                      </a:r>
                      <a:r>
                        <a:rPr lang="ru-RU" b="1" baseline="0" dirty="0" smtClean="0"/>
                        <a:t> за четверть</a:t>
                      </a:r>
                      <a:endParaRPr lang="ru-RU" b="1" dirty="0"/>
                    </a:p>
                  </a:txBody>
                  <a:tcPr>
                    <a:lnL w="381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b="1" baseline="0" dirty="0" smtClean="0"/>
                        <a:t>1 раз в четверть</a:t>
                      </a:r>
                    </a:p>
                  </a:txBody>
                  <a:tcPr>
                    <a:lnL w="381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Куратор </a:t>
                      </a:r>
                      <a:endParaRPr lang="ru-RU" b="1" dirty="0"/>
                    </a:p>
                  </a:txBody>
                  <a:tcPr>
                    <a:lnL w="381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http://www.prezentacii-angliyskiy.ru/images/2013-05-05_12160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8229600" cy="1143000"/>
          </a:xfrm>
        </p:spPr>
        <p:txBody>
          <a:bodyPr>
            <a:normAutofit/>
          </a:bodyPr>
          <a:lstStyle/>
          <a:p>
            <a:r>
              <a:rPr lang="ru-RU" sz="4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Times New Roman" pitchFamily="18" charset="0"/>
              </a:rPr>
              <a:t>Целевая аудитория:</a:t>
            </a:r>
            <a:endParaRPr lang="ru-RU" sz="4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600200"/>
            <a:ext cx="8784976" cy="4525963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Учащиеся третьих-седьмых классов, испытывающие проблемы при выполнении заданий по математике.</a:t>
            </a:r>
            <a:endParaRPr lang="ru-RU" sz="40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574</TotalTime>
  <Words>319</Words>
  <Application>Microsoft Office PowerPoint</Application>
  <PresentationFormat>Экран (4:3)</PresentationFormat>
  <Paragraphs>118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«Ликбез» – ликвидация безграмотности.</vt:lpstr>
      <vt:lpstr>Слайд 2</vt:lpstr>
      <vt:lpstr>Слайд 3</vt:lpstr>
      <vt:lpstr>Слайд 4</vt:lpstr>
      <vt:lpstr>Слайд 5</vt:lpstr>
      <vt:lpstr>Этапы реализации проекта:</vt:lpstr>
      <vt:lpstr>Слайд 7</vt:lpstr>
      <vt:lpstr>Слайд 8</vt:lpstr>
      <vt:lpstr>Целевая аудитория:</vt:lpstr>
      <vt:lpstr>Срок реализации проекта:</vt:lpstr>
      <vt:lpstr>Кадровые ресурсы:</vt:lpstr>
      <vt:lpstr>Поддержка:</vt:lpstr>
      <vt:lpstr> </vt:lpstr>
    </vt:vector>
  </TitlesOfParts>
  <Company>Krokoz™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«Ликбез» – ликвидация безграмотности.</dc:title>
  <dc:creator>Olesya Podshivalova</dc:creator>
  <cp:lastModifiedBy>29-2</cp:lastModifiedBy>
  <cp:revision>47</cp:revision>
  <dcterms:created xsi:type="dcterms:W3CDTF">2016-04-12T08:35:40Z</dcterms:created>
  <dcterms:modified xsi:type="dcterms:W3CDTF">2019-12-02T06:24:36Z</dcterms:modified>
</cp:coreProperties>
</file>