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ДС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«Брусничка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 г. </a:t>
            </a:r>
            <a:r>
              <a:rPr lang="ru-RU" sz="16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Тарко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-Сале</a:t>
            </a:r>
            <a:b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7200800" cy="4370040"/>
          </a:xfrm>
        </p:spPr>
        <p:txBody>
          <a:bodyPr>
            <a:normAutofit fontScale="92500" lnSpcReduction="10000"/>
          </a:bodyPr>
          <a:lstStyle/>
          <a:p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/>
                <a:ea typeface="Times New Roman"/>
              </a:rPr>
              <a:t>Мастер-класс для педагогов</a:t>
            </a:r>
            <a:endParaRPr lang="ru-RU" sz="2600" i="1" dirty="0" smtClean="0">
              <a:solidFill>
                <a:schemeClr val="accent1">
                  <a:lumMod val="50000"/>
                </a:schemeClr>
              </a:solidFill>
              <a:latin typeface="Arial"/>
              <a:ea typeface="Times New Roman"/>
            </a:endParaRPr>
          </a:p>
          <a:p>
            <a:endParaRPr lang="ru-RU" dirty="0">
              <a:solidFill>
                <a:srgbClr val="000000"/>
              </a:solidFill>
              <a:latin typeface="Arial"/>
              <a:ea typeface="Times New Roman"/>
            </a:endParaRPr>
          </a:p>
          <a:p>
            <a:r>
              <a:rPr lang="ru-RU" sz="5200" b="1" dirty="0" smtClean="0">
                <a:solidFill>
                  <a:srgbClr val="002060"/>
                </a:solidFill>
                <a:latin typeface="Monotype Corsiva" pitchFamily="66" charset="0"/>
                <a:ea typeface="Times New Roman"/>
              </a:rPr>
              <a:t>«Возможности </a:t>
            </a:r>
            <a:r>
              <a:rPr lang="ru-RU" sz="5200" b="1" dirty="0">
                <a:solidFill>
                  <a:srgbClr val="002060"/>
                </a:solidFill>
                <a:latin typeface="Monotype Corsiva" pitchFamily="66" charset="0"/>
                <a:ea typeface="Times New Roman"/>
              </a:rPr>
              <a:t>использования игрового оборудования «</a:t>
            </a:r>
            <a:r>
              <a:rPr lang="ru-RU" sz="5200" b="1" dirty="0" err="1">
                <a:solidFill>
                  <a:srgbClr val="002060"/>
                </a:solidFill>
                <a:latin typeface="Monotype Corsiva" pitchFamily="66" charset="0"/>
                <a:ea typeface="Times New Roman"/>
              </a:rPr>
              <a:t>Пертра</a:t>
            </a:r>
            <a:r>
              <a:rPr lang="ru-RU" sz="5200" b="1" dirty="0" smtClean="0">
                <a:solidFill>
                  <a:srgbClr val="002060"/>
                </a:solidFill>
                <a:latin typeface="Monotype Corsiva" pitchFamily="66" charset="0"/>
                <a:ea typeface="Times New Roman"/>
              </a:rPr>
              <a:t>»</a:t>
            </a:r>
          </a:p>
          <a:p>
            <a:endParaRPr lang="ru-RU" dirty="0">
              <a:solidFill>
                <a:srgbClr val="000000"/>
              </a:solidFill>
              <a:latin typeface="Arial"/>
            </a:endParaRPr>
          </a:p>
          <a:p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endParaRPr lang="ru-RU" dirty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педагог-психолог: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Данильчук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К. Ю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/>
              </a:rPr>
              <a:t>. 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58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6687845" cy="42484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3200" b="1" i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Если у Вас есть яблоко и у меня есть яблоко, и если мы обменяемся этими яблоками, то у Вас и у меня останется по одному яблоку. А если у вас есть идея и у меня есть идея, и мы обменяемся этими идеями, то у каждого будет по две идеи…»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85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908075" y="2276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908720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DE7E18">
                    <a:lumMod val="50000"/>
                  </a:srgbClr>
                </a:solidFill>
                <a:latin typeface="Century Gothic"/>
                <a:ea typeface="+mj-ea"/>
                <a:cs typeface="+mj-cs"/>
              </a:rPr>
              <a:t>Методический игровой комплект </a:t>
            </a:r>
            <a:r>
              <a:rPr lang="ru-RU" b="1" dirty="0" err="1">
                <a:solidFill>
                  <a:srgbClr val="DE7E18">
                    <a:lumMod val="50000"/>
                  </a:srgbClr>
                </a:solidFill>
                <a:latin typeface="Century Gothic"/>
                <a:ea typeface="+mj-ea"/>
                <a:cs typeface="+mj-cs"/>
              </a:rPr>
              <a:t>Пертра</a:t>
            </a:r>
            <a:r>
              <a:rPr lang="ru-RU" b="1" dirty="0">
                <a:solidFill>
                  <a:srgbClr val="DE7E18">
                    <a:lumMod val="50000"/>
                  </a:srgbClr>
                </a:solidFill>
                <a:latin typeface="Century Gothic"/>
                <a:ea typeface="+mj-ea"/>
                <a:cs typeface="+mj-cs"/>
              </a:rPr>
              <a:t> – это многофункциональное пособие, включающее большое количество инструментов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2230705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457200"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ru-RU" sz="1800" i="1" dirty="0">
                <a:solidFill>
                  <a:srgbClr val="DE7E18">
                    <a:lumMod val="50000"/>
                  </a:srgbClr>
                </a:solidFill>
                <a:latin typeface="Century Gothic"/>
              </a:rPr>
              <a:t>Состоит из семи наборов игровых средств в чемоданах, в каждом чемодане от 100 до 1000 деталей, две доски основы</a:t>
            </a:r>
          </a:p>
          <a:p>
            <a:endParaRPr lang="ru-RU" dirty="0"/>
          </a:p>
        </p:txBody>
      </p:sp>
      <p:pic>
        <p:nvPicPr>
          <p:cNvPr id="15" name="Picture 2" descr="C:\Users\Каролина\Desktop\941220_pertra_koffer_regalwagen_rollen_shop_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692371"/>
            <a:ext cx="2808312" cy="354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284984"/>
            <a:ext cx="2628292" cy="1971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595" y="4077072"/>
            <a:ext cx="2292959" cy="171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92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323386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Набор игровых средств  (</a:t>
            </a:r>
            <a:r>
              <a:rPr lang="en-US" sz="16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Kllassifikator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)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+mn-cs"/>
              </a:rPr>
              <a:t> </a:t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+mn-cs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Классификация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n-ea"/>
                <a:cs typeface="+mn-cs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n-ea"/>
                <a:cs typeface="+mn-cs"/>
              </a:rPr>
            </a:br>
            <a:r>
              <a:rPr lang="ru-RU" sz="1600" i="1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Цели работы: </a:t>
            </a: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 Восприятие фигур и форм.</a:t>
            </a:r>
            <a:br>
              <a:rPr lang="ru-RU" sz="16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 Формирование представлений о тождестве и симметрии.</a:t>
            </a:r>
            <a:br>
              <a:rPr lang="ru-RU" sz="16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 Формирование способности к классификации.</a:t>
            </a:r>
            <a:br>
              <a:rPr lang="ru-RU" sz="16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 Формирование представления о пространственных отношениях («лево и право», «верх и низ»).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  <a:t>• Развитие математических навыков (усвоение понятий «больше и меньше», «столько же», представления о количестве).</a:t>
            </a:r>
            <a:b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  <a:t>• Развитие пространственных отношений</a:t>
            </a:r>
            <a:r>
              <a:rPr lang="ru-RU" sz="1600" dirty="0" smtClean="0">
                <a:solidFill>
                  <a:srgbClr val="000000"/>
                </a:solidFill>
                <a:latin typeface="Arial"/>
                <a:ea typeface="Times New Roman"/>
              </a:rPr>
              <a:t>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 descr="C:\Users\Брусничка\Desktop\Пертра выступление\20181129_1738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525658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64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17582"/>
            <a:ext cx="7632847" cy="2467402"/>
          </a:xfrm>
        </p:spPr>
        <p:txBody>
          <a:bodyPr>
            <a:noAutofit/>
          </a:bodyPr>
          <a:lstStyle/>
          <a:p>
            <a:pPr lvl="0" indent="450215" algn="l">
              <a:lnSpc>
                <a:spcPct val="107000"/>
              </a:lnSpc>
              <a:spcBef>
                <a:spcPts val="0"/>
              </a:spcBef>
            </a:pP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Набор игровых средств 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(</a:t>
            </a:r>
            <a:r>
              <a:rPr lang="en-US" sz="1800" b="1" i="1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Diskrimination</a:t>
            </a: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)</a:t>
            </a:r>
            <a:r>
              <a:rPr lang="en-US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en-US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Одинаковое и разное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.</a:t>
            </a:r>
            <a:b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800" i="1" dirty="0">
                <a:solidFill>
                  <a:srgbClr val="000000"/>
                </a:solidFill>
                <a:latin typeface="Arial"/>
                <a:ea typeface="Times New Roman"/>
              </a:rPr>
              <a:t>Цель работы: </a:t>
            </a: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• Восприятие формы и цвета.</a:t>
            </a:r>
            <a:b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• Соотнесение и сравнение.</a:t>
            </a:r>
            <a:b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• Развитие способности к классификации.</a:t>
            </a:r>
            <a:b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• Развитие координации «глаз - рука»</a:t>
            </a:r>
            <a:b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• Формирование </a:t>
            </a:r>
            <a:r>
              <a:rPr lang="ru-RU" sz="1800" dirty="0" err="1">
                <a:solidFill>
                  <a:srgbClr val="000000"/>
                </a:solidFill>
                <a:latin typeface="Arial"/>
                <a:ea typeface="Times New Roman"/>
              </a:rPr>
              <a:t>содружественных</a:t>
            </a: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 движений обеих рук.</a:t>
            </a:r>
            <a:b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• Развитие способности к копированию и воспроизведению.</a:t>
            </a: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alibri"/>
                <a:cs typeface="Times New Roman"/>
              </a:rPr>
              <a:t/>
            </a:r>
            <a:br>
              <a:rPr lang="ru-RU" sz="18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alibri"/>
                <a:cs typeface="Times New Roman"/>
              </a:rPr>
            </a:b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Брусничка\Desktop\Пертра выступление\20181129_1742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55446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7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323386"/>
          </a:xfrm>
        </p:spPr>
        <p:txBody>
          <a:bodyPr>
            <a:normAutofit fontScale="90000"/>
          </a:bodyPr>
          <a:lstStyle/>
          <a:p>
            <a:pPr lvl="0" indent="450215" algn="l">
              <a:lnSpc>
                <a:spcPct val="107000"/>
              </a:lnSpc>
              <a:spcBef>
                <a:spcPts val="0"/>
              </a:spcBef>
            </a:pPr>
            <a: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Набор </a:t>
            </a:r>
            <a:r>
              <a:rPr lang="ru-RU" sz="22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игровых средств 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22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(</a:t>
            </a:r>
            <a:r>
              <a:rPr lang="en-US" sz="22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Relation</a:t>
            </a:r>
            <a:r>
              <a:rPr lang="ru-RU" sz="22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)</a:t>
            </a:r>
            <a:r>
              <a:rPr lang="ru-RU" sz="22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2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en-US" sz="22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Пространство и 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преобразование</a:t>
            </a:r>
            <a:b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000" i="1" dirty="0">
                <a:solidFill>
                  <a:srgbClr val="000000"/>
                </a:solidFill>
                <a:latin typeface="Arial"/>
                <a:ea typeface="Times New Roman"/>
              </a:rPr>
              <a:t>Цель работы: 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Формирование представлений о форме.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понимания пространственных отношений.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координации движений пальцев.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Формирование представлений о соотношениях.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alibri"/>
                <a:cs typeface="Times New Roman"/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Брусничка\Desktop\Пертра выступление\20181129_18194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2996952"/>
            <a:ext cx="547260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7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251378"/>
          </a:xfrm>
        </p:spPr>
        <p:txBody>
          <a:bodyPr>
            <a:normAutofit fontScale="90000"/>
          </a:bodyPr>
          <a:lstStyle/>
          <a:p>
            <a:pPr lvl="0" indent="450215" algn="l">
              <a:lnSpc>
                <a:spcPct val="107000"/>
              </a:lnSpc>
              <a:spcBef>
                <a:spcPts val="0"/>
              </a:spcBef>
            </a:pPr>
            <a: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400" b="1" i="1" dirty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400" b="1" i="1" dirty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400" b="1" i="1" dirty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400" b="1" i="1" dirty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4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Набор </a:t>
            </a:r>
            <a:r>
              <a:rPr lang="ru-RU" sz="2400" b="1" i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игровых средств  (</a:t>
            </a:r>
            <a:r>
              <a:rPr lang="en-US" sz="2400" b="1" i="1" u="sng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Konstruktion</a:t>
            </a:r>
            <a:r>
              <a:rPr lang="ru-RU" sz="2400" b="1" i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)</a:t>
            </a: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en-US" sz="2400" b="1" i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400" b="1" i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i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Пространство на </a:t>
            </a:r>
            <a:r>
              <a:rPr lang="ru-RU" sz="24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плоскости</a:t>
            </a:r>
            <a:r>
              <a:rPr lang="ru-RU" sz="2400" b="1" i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400" b="1" i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000" i="1" dirty="0" smtClean="0">
                <a:solidFill>
                  <a:srgbClr val="000000"/>
                </a:solidFill>
                <a:latin typeface="Arial"/>
                <a:ea typeface="Times New Roman"/>
              </a:rPr>
              <a:t>Цели </a:t>
            </a:r>
            <a:r>
              <a:rPr lang="ru-RU" sz="2000" i="1" dirty="0">
                <a:solidFill>
                  <a:srgbClr val="000000"/>
                </a:solidFill>
                <a:latin typeface="Arial"/>
                <a:ea typeface="Times New Roman"/>
              </a:rPr>
              <a:t>работы: 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пространственных представлений.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Формирование </a:t>
            </a:r>
            <a:r>
              <a:rPr lang="ru-RU" sz="2000" dirty="0" err="1">
                <a:solidFill>
                  <a:srgbClr val="000000"/>
                </a:solidFill>
                <a:latin typeface="Arial"/>
                <a:ea typeface="Times New Roman"/>
              </a:rPr>
              <a:t>графомоторных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 навыков, подготовка к обучению письму.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Знакомство с различными видами линий. 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концентрации внимания.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212976"/>
            <a:ext cx="619268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4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539410"/>
          </a:xfrm>
        </p:spPr>
        <p:txBody>
          <a:bodyPr>
            <a:normAutofit fontScale="90000"/>
          </a:bodyPr>
          <a:lstStyle/>
          <a:p>
            <a:pPr lvl="0" algn="l">
              <a:spcBef>
                <a:spcPts val="0"/>
              </a:spcBef>
            </a:pPr>
            <a: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</a:br>
            <a: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Набор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игровых средств  (</a:t>
            </a:r>
            <a:r>
              <a:rPr lang="en-US" sz="2400" b="1" i="1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Mathematik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)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+mn-cs"/>
              </a:rPr>
              <a:t>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Развитие элементарных математических представлений. </a:t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</a:br>
            <a:r>
              <a:rPr lang="ru-RU" sz="2000" i="1" dirty="0">
                <a:solidFill>
                  <a:srgbClr val="000000"/>
                </a:solidFill>
                <a:latin typeface="Arial"/>
                <a:ea typeface="Times New Roman"/>
              </a:rPr>
              <a:t>Цели работы: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Формирование представлений о числе, множестве, составе числа.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навыков сравнения и классификации.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математических навыков (пересчет, выполнение вычислений, определение количества).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Формирование представлений об арабских цифрах</a:t>
            </a: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.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+mn-ea"/>
                <a:cs typeface="+mn-cs"/>
              </a:rPr>
              <a:t/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+mn-ea"/>
                <a:cs typeface="+mn-cs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Брусничка\Desktop\Пертра выступление\20181129_17443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3429000"/>
            <a:ext cx="504055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8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17582"/>
            <a:ext cx="7088668" cy="2323386"/>
          </a:xfrm>
        </p:spPr>
        <p:txBody>
          <a:bodyPr>
            <a:normAutofit fontScale="90000"/>
          </a:bodyPr>
          <a:lstStyle/>
          <a:p>
            <a:pPr lvl="0" indent="450215" algn="l">
              <a:lnSpc>
                <a:spcPct val="107000"/>
              </a:lnSpc>
              <a:spcBef>
                <a:spcPts val="0"/>
              </a:spcBef>
            </a:pPr>
            <a: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Набор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игровых средств  (</a:t>
            </a: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Grafomotorik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)</a:t>
            </a:r>
            <a:b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От каракуль к каллиграфии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000" u="sng" dirty="0">
                <a:solidFill>
                  <a:srgbClr val="000000"/>
                </a:solidFill>
                <a:latin typeface="Arial"/>
                <a:ea typeface="Times New Roman"/>
              </a:rPr>
              <a:t>Цель набора: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пространственных представлений.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Формирование </a:t>
            </a:r>
            <a:r>
              <a:rPr lang="ru-RU" sz="2000" dirty="0" err="1">
                <a:solidFill>
                  <a:srgbClr val="000000"/>
                </a:solidFill>
                <a:latin typeface="Arial"/>
                <a:ea typeface="Times New Roman"/>
              </a:rPr>
              <a:t>графомоторных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 навыков, подготовка к обучению письму.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концентрации внимания.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alibri"/>
                <a:cs typeface="Times New Roman"/>
              </a:rPr>
              <a:t/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Брусничка\Desktop\Пертра выступление\20181129_17453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2780928"/>
            <a:ext cx="5760640" cy="34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43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323386"/>
          </a:xfrm>
        </p:spPr>
        <p:txBody>
          <a:bodyPr>
            <a:normAutofit fontScale="90000"/>
          </a:bodyPr>
          <a:lstStyle/>
          <a:p>
            <a:pPr lvl="0" indent="450215" algn="l">
              <a:lnSpc>
                <a:spcPct val="107000"/>
              </a:lnSpc>
              <a:spcBef>
                <a:spcPts val="0"/>
              </a:spcBef>
            </a:pPr>
            <a: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400" b="1" i="1" dirty="0" smtClean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Набор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игровых средств  (</a:t>
            </a:r>
            <a:r>
              <a:rPr lang="en-US" sz="2400" b="1" i="1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Handgeschiklichkeit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)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От хватания к схватыванию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.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alibri"/>
                <a:cs typeface="Times New Roman"/>
              </a:rPr>
              <a:t/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alibri"/>
                <a:cs typeface="Times New Roman"/>
              </a:rPr>
            </a:br>
            <a:r>
              <a:rPr lang="ru-RU" sz="2000" i="1" dirty="0">
                <a:solidFill>
                  <a:srgbClr val="000000"/>
                </a:solidFill>
                <a:latin typeface="Arial"/>
                <a:ea typeface="Times New Roman"/>
              </a:rPr>
              <a:t>Цели работы: 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мелкой моторики.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дифференцированных хватательных движений.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Формирование представлений о числе.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Формирование навыков дозирования усилия и модуляции движений, необходимых для освоения письма.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Times New Roman"/>
              </a:rPr>
              <a:t>• Развитие навыков счета и классификации.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Брусничка\Desktop\Пертра выступление\20181129_17413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3212976"/>
            <a:ext cx="554461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48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223</TotalTime>
  <Words>126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Муниципальное Бюджетное Дошкольное Образовательное Учреждение   ДС «Брусничка» г. Тарко-Сале </vt:lpstr>
      <vt:lpstr>Презентация PowerPoint</vt:lpstr>
      <vt:lpstr>Набор игровых средств  (Kllassifikator)  Классификация Цели работы:  • Восприятие фигур и форм. • Формирование представлений о тождестве и симметрии. • Формирование способности к классификации. • Формирование представления о пространственных отношениях («лево и право», «верх и низ»). • Развитие математических навыков (усвоение понятий «больше и меньше», «столько же», представления о количестве). • Развитие пространственных отношений.</vt:lpstr>
      <vt:lpstr>Набор игровых средств  (Diskrimination)  Одинаковое и разное. Цель работы:  • Восприятие формы и цвета. • Соотнесение и сравнение. • Развитие способности к классификации. • Развитие координации «глаз - рука» • Формирование содружественных движений обеих рук. • Развитие способности к копированию и воспроизведению. </vt:lpstr>
      <vt:lpstr> Набор игровых средств  (Relation)  Пространство и преобразование Цель работы:  • Формирование представлений о форме. • Развитие понимания пространственных отношений. • Развитие координации движений пальцев. • Формирование представлений о соотношениях.  </vt:lpstr>
      <vt:lpstr>    Набор игровых средств  (Konstruktion)  Пространство на плоскости Цели работы:  • Развитие пространственных представлений. • Формирование графомоторных навыков, подготовка к обучению письму. • Знакомство с различными видами линий.  • Развитие концентрации внимания.   </vt:lpstr>
      <vt:lpstr>  Набор игровых средств  (Mathematik)  Развитие элементарных математических представлений.  Цели работы: • Формирование представлений о числе, множестве, составе числа. • Развитие навыков сравнения и классификации. • Развитие математических навыков (пересчет, выполнение вычислений, определение количества). • Формирование представлений об арабских цифрах.  </vt:lpstr>
      <vt:lpstr> Набор игровых средств  (Grafomotorik) От каракуль к каллиграфии. Цель набора:  • Развитие пространственных представлений. • Формирование графомоторных навыков, подготовка к обучению письму. • Развитие концентрации внимания.  </vt:lpstr>
      <vt:lpstr> Набор игровых средств  (Handgeschiklichkeit)  От хватания к схватыванию. Цели работы:  • Развитие мелкой моторики. • Развитие дифференцированных хватательных движений. • Формирование представлений о числе. • Формирование навыков дозирования усилия и модуляции движений, необходимых для освоения письма. • Развитие навыков счета и классификации.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 ДС «Брусничка» г. Тарко-Сале</dc:title>
  <dc:creator>Брусничка</dc:creator>
  <cp:lastModifiedBy>Брусничка</cp:lastModifiedBy>
  <cp:revision>14</cp:revision>
  <dcterms:created xsi:type="dcterms:W3CDTF">2019-05-23T05:03:22Z</dcterms:created>
  <dcterms:modified xsi:type="dcterms:W3CDTF">2019-12-02T05:00:44Z</dcterms:modified>
</cp:coreProperties>
</file>